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9" r:id="rId4"/>
    <p:sldId id="261" r:id="rId5"/>
    <p:sldId id="262" r:id="rId6"/>
    <p:sldId id="275" r:id="rId7"/>
    <p:sldId id="263" r:id="rId8"/>
    <p:sldId id="264" r:id="rId9"/>
    <p:sldId id="265" r:id="rId10"/>
    <p:sldId id="258" r:id="rId11"/>
    <p:sldId id="266" r:id="rId12"/>
    <p:sldId id="267" r:id="rId13"/>
    <p:sldId id="269" r:id="rId14"/>
    <p:sldId id="268" r:id="rId15"/>
    <p:sldId id="274" r:id="rId16"/>
    <p:sldId id="270" r:id="rId17"/>
    <p:sldId id="271" r:id="rId18"/>
    <p:sldId id="272" r:id="rId19"/>
    <p:sldId id="273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CA7336F-31B6-4D2B-9288-3E338E299366}">
          <p14:sldIdLst>
            <p14:sldId id="256"/>
            <p14:sldId id="257"/>
            <p14:sldId id="259"/>
            <p14:sldId id="261"/>
            <p14:sldId id="262"/>
            <p14:sldId id="275"/>
            <p14:sldId id="263"/>
            <p14:sldId id="264"/>
            <p14:sldId id="265"/>
            <p14:sldId id="258"/>
            <p14:sldId id="266"/>
            <p14:sldId id="267"/>
            <p14:sldId id="269"/>
            <p14:sldId id="268"/>
            <p14:sldId id="274"/>
            <p14:sldId id="270"/>
            <p14:sldId id="271"/>
            <p14:sldId id="272"/>
            <p14:sldId id="273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A85-7C89-4F30-B1D4-BB8696687D65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B015-EAB9-4865-943C-8B8D3BFB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6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A85-7C89-4F30-B1D4-BB8696687D65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B015-EAB9-4865-943C-8B8D3BFB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A85-7C89-4F30-B1D4-BB8696687D65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B015-EAB9-4865-943C-8B8D3BFB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76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A85-7C89-4F30-B1D4-BB8696687D65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B015-EAB9-4865-943C-8B8D3BFB1B8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3611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A85-7C89-4F30-B1D4-BB8696687D65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B015-EAB9-4865-943C-8B8D3BFB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48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A85-7C89-4F30-B1D4-BB8696687D65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B015-EAB9-4865-943C-8B8D3BFB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31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A85-7C89-4F30-B1D4-BB8696687D65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B015-EAB9-4865-943C-8B8D3BFB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84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A85-7C89-4F30-B1D4-BB8696687D65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B015-EAB9-4865-943C-8B8D3BFB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41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A85-7C89-4F30-B1D4-BB8696687D65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B015-EAB9-4865-943C-8B8D3BFB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3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A85-7C89-4F30-B1D4-BB8696687D65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B015-EAB9-4865-943C-8B8D3BFB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8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A85-7C89-4F30-B1D4-BB8696687D65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B015-EAB9-4865-943C-8B8D3BFB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4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A85-7C89-4F30-B1D4-BB8696687D65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B015-EAB9-4865-943C-8B8D3BFB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1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A85-7C89-4F30-B1D4-BB8696687D65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B015-EAB9-4865-943C-8B8D3BFB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3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A85-7C89-4F30-B1D4-BB8696687D65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B015-EAB9-4865-943C-8B8D3BFB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6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A85-7C89-4F30-B1D4-BB8696687D65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B015-EAB9-4865-943C-8B8D3BFB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2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A85-7C89-4F30-B1D4-BB8696687D65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B015-EAB9-4865-943C-8B8D3BFB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1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A85-7C89-4F30-B1D4-BB8696687D65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B015-EAB9-4865-943C-8B8D3BFB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8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74F0A85-7C89-4F30-B1D4-BB8696687D65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AB015-EAB9-4865-943C-8B8D3BFB1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46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20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BE3AD0C3-B7E7-97FD-B1AA-7DA59842D2AE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movie Database(IMDB)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641881C0-1115-4F0B-BED6-7ADE875A53CF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SQL – Reinforcement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81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4000">
              <a:schemeClr val="accent5">
                <a:lumMod val="95000"/>
                <a:lumOff val="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FB6280-2D1C-E8B7-EA26-B5537E374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82C5-8D95-18D7-CFC3-170D2A74B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63"/>
            <a:ext cx="10515600" cy="103788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12. How many movies, released in March 2017 in the USA within a specific genre, had more </a:t>
            </a:r>
            <a:br>
              <a:rPr lang="en-US" sz="2000" b="1" dirty="0"/>
            </a:b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than 1,000 votes?</a:t>
            </a:r>
            <a:endParaRPr lang="en-US" sz="2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A7AF18-F28B-10AC-2988-4A1E1CC71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3809" y="1034209"/>
            <a:ext cx="9364382" cy="2651966"/>
          </a:xfr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E629D2D-76AB-E9A2-D613-DBE9A2495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38475" y="3920718"/>
            <a:ext cx="6115049" cy="280444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09797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4000">
              <a:schemeClr val="accent5">
                <a:lumMod val="95000"/>
                <a:lumOff val="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DF4F8D-A2C8-361A-D1E9-6A31E149F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4B1CF-F553-9199-2B86-F619FF20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13. Find movies from each genre that begin with the word “The” and have an average rating </a:t>
            </a:r>
            <a:br>
              <a:rPr lang="en-US" sz="2000" b="1" dirty="0"/>
            </a:b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greater than 8.</a:t>
            </a:r>
            <a:endParaRPr lang="en-US" sz="2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11E71A-B5C0-1D97-4CD5-104325541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3808" y="1554501"/>
            <a:ext cx="9364382" cy="1874499"/>
          </a:xfr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4991A71-4757-9630-9C62-CF8DD2F0A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9900" y="3705224"/>
            <a:ext cx="6172199" cy="294322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09919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4000">
              <a:schemeClr val="accent5">
                <a:lumMod val="95000"/>
                <a:lumOff val="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8F90D4-2C96-3026-48A1-47848CD0F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50258-6CB9-F205-4FF2-508D4EECD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14. Of the movies released between April 1, 2018, and April 1, 2019, how many received a </a:t>
            </a:r>
            <a:br>
              <a:rPr lang="en-US" sz="2000" b="1" dirty="0"/>
            </a:b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median rating of 8?</a:t>
            </a:r>
            <a:endParaRPr lang="en-US" sz="2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DAFEBE-FDEE-ACF4-1C95-E57582841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3809" y="1564027"/>
            <a:ext cx="9364382" cy="1551224"/>
          </a:xfr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38C6697-A296-FC72-5D36-6DB286234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28925" y="3429000"/>
            <a:ext cx="6534150" cy="306387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1749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4000">
              <a:schemeClr val="accent5">
                <a:lumMod val="95000"/>
                <a:lumOff val="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DDDB74-1ABE-6A60-5406-E9F5ED75D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8E15D-503A-DD1F-25D0-63921E90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397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15. Do German movies receive more votes on average than Italian movies?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ED29B4-5564-E7E2-B197-FF66FD505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1050" y="926989"/>
            <a:ext cx="6248400" cy="1959250"/>
          </a:xfr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4E885CA-E840-B65E-E63F-E724D5ECA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24799" y="1315082"/>
            <a:ext cx="3110321" cy="120015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12AE6F64-AD69-D0CE-0C28-89670C13CD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4512" y="4286630"/>
            <a:ext cx="4734119" cy="2136372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EC5DE2D-23CC-55EF-9DC3-2300CD7E4A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2451" y="4099282"/>
            <a:ext cx="4957549" cy="251106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B38377C-7388-CF43-029A-6577E78E0E14}"/>
              </a:ext>
            </a:extLst>
          </p:cNvPr>
          <p:cNvSpPr txBox="1">
            <a:spLocks/>
          </p:cNvSpPr>
          <p:nvPr/>
        </p:nvSpPr>
        <p:spPr>
          <a:xfrm>
            <a:off x="781050" y="3115307"/>
            <a:ext cx="10515600" cy="983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16. Identify the columns in the names table that contain null values.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019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4000">
              <a:schemeClr val="accent5">
                <a:lumMod val="95000"/>
                <a:lumOff val="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B8B2FB-9A1A-E18C-DDAC-10F0BB16A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7EEE-2978-4B65-A5D8-0045E345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17. Who are the top two actors whose movies have a median rating of 8 or higher?</a:t>
            </a:r>
            <a:endParaRPr lang="en-US" sz="2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802632-D530-1674-B8FA-1E30E0E1D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3809" y="1554501"/>
            <a:ext cx="9364382" cy="3024687"/>
          </a:xfr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EFF64AF-BE92-1473-4B2D-96F84840A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2681" y="4941651"/>
            <a:ext cx="6906638" cy="155122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5498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4000">
              <a:schemeClr val="accent5">
                <a:lumMod val="95000"/>
                <a:lumOff val="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A8C66D-BDB2-1726-4457-371435CB6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F9671-DE87-6F16-5425-EED378C6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18. Which are the top three production companies based on the total number of votes their </a:t>
            </a:r>
            <a:br>
              <a:rPr lang="en-US" sz="2000" b="1" dirty="0"/>
            </a:b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movies received?</a:t>
            </a:r>
            <a:endParaRPr lang="en-US" sz="2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E93690-F0C5-D8ED-98AA-2084C208C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3809" y="1554501"/>
            <a:ext cx="9364382" cy="3024687"/>
          </a:xfr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66AEEB7-7EB2-4F0F-8595-EE8BD24AC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73788" y="4941651"/>
            <a:ext cx="6044423" cy="155122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68904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4000">
              <a:schemeClr val="accent5">
                <a:lumMod val="95000"/>
                <a:lumOff val="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4EA620-FCCD-3EF9-9D06-8D4B442AA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C4B15-7449-E414-0F4A-060FEBD42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397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19. How many directors have worked on more than three movies?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8CD7EA-4614-4E14-6813-14FD843EE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150" y="983975"/>
            <a:ext cx="6248400" cy="1959250"/>
          </a:xfr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04BA616-D319-073F-6C1A-2FE21AD55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600" y="926989"/>
            <a:ext cx="3984571" cy="203528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B5EFE89E-5E3C-A086-7153-92DD7EFFB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150" y="4271363"/>
            <a:ext cx="6248400" cy="2215162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E3FF943-363E-4D63-D11A-868AC7EB2F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600" y="4099281"/>
            <a:ext cx="3984571" cy="238724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43009D4-796D-60FA-B159-AE31AD6F7AE9}"/>
              </a:ext>
            </a:extLst>
          </p:cNvPr>
          <p:cNvSpPr txBox="1">
            <a:spLocks/>
          </p:cNvSpPr>
          <p:nvPr/>
        </p:nvSpPr>
        <p:spPr>
          <a:xfrm>
            <a:off x="781050" y="3115307"/>
            <a:ext cx="10515600" cy="983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20. Calculate the average height of actors and actresses separately.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620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4000">
              <a:schemeClr val="accent5">
                <a:lumMod val="95000"/>
                <a:lumOff val="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DF5770-98F1-5008-E0C6-03CBB18F1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FEE3-C6E9-3D3A-1948-1F0E1C1C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3974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21. List the 10 oldest movies in the dataset along with their title, country, and director.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1C8C26-F65D-8092-271E-4098968E1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150" y="983974"/>
            <a:ext cx="6248400" cy="2044259"/>
          </a:xfr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9FEFEE0-CD30-CE38-9375-FF67E2507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600" y="984691"/>
            <a:ext cx="4210050" cy="204425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69833CB0-C5CC-C7AA-7C04-A0E76F218D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150" y="4271363"/>
            <a:ext cx="6248400" cy="2215162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E3A887F-B92D-AAB6-378E-EC85BC30A8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600" y="4271364"/>
            <a:ext cx="4210050" cy="221516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1937ECE-F08B-879B-F973-287DF61DF89D}"/>
              </a:ext>
            </a:extLst>
          </p:cNvPr>
          <p:cNvSpPr txBox="1">
            <a:spLocks/>
          </p:cNvSpPr>
          <p:nvPr/>
        </p:nvSpPr>
        <p:spPr>
          <a:xfrm>
            <a:off x="781050" y="3115307"/>
            <a:ext cx="10515600" cy="983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22. List the top 5 movies with the highest total votes, along with their genres.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324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4000">
              <a:schemeClr val="accent5">
                <a:lumMod val="95000"/>
                <a:lumOff val="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F20F31-DBB1-DB86-3A59-B8D311441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F0345-DF05-211D-F08D-0F69353A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3974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23. Identify the movie with the longest duration, along with its genre and production company.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26AB0F-3088-BC34-6AED-99F5ECCCF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2725" y="781734"/>
            <a:ext cx="6248400" cy="2044259"/>
          </a:xfr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0F22617-5EC5-4456-C8C7-C67DA639D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2725" y="2979735"/>
            <a:ext cx="6248400" cy="53653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2AEB1A5-1973-DCBA-6D9D-AD8769286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150" y="4566716"/>
            <a:ext cx="6248400" cy="1881632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68C5785-6522-996F-CE71-6415CA9303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72301" y="4271364"/>
            <a:ext cx="4676774" cy="247233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D8588D7-DDDD-C18F-B83C-8531A6EF5B43}"/>
              </a:ext>
            </a:extLst>
          </p:cNvPr>
          <p:cNvSpPr txBox="1">
            <a:spLocks/>
          </p:cNvSpPr>
          <p:nvPr/>
        </p:nvSpPr>
        <p:spPr>
          <a:xfrm>
            <a:off x="781050" y="3429000"/>
            <a:ext cx="10515600" cy="983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24. Determine the total number of votes for each movie released in 2018.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41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4000">
              <a:schemeClr val="accent5">
                <a:lumMod val="95000"/>
                <a:lumOff val="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64C23B-0624-C568-6D8F-44D912E24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D78D-B95D-2781-345D-60E27FD97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38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25. What is the most common language in which movies were produced?</a:t>
            </a:r>
            <a:endParaRPr lang="en-US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9E2763-A5EA-A7C7-4D02-340586D37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3809" y="1027330"/>
            <a:ext cx="9364382" cy="2084049"/>
          </a:xfr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36AE3E5-DC01-DE3E-9B91-A4BB75EA3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8881" y="3385705"/>
            <a:ext cx="6906638" cy="72183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82A1DF2C-5063-C245-12F0-7459054C99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0009" y="4417210"/>
            <a:ext cx="9364382" cy="1167869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6340A03-4C75-2B0C-491D-CAC705A262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1765" y="5894752"/>
            <a:ext cx="3153270" cy="72183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7660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54000">
              <a:schemeClr val="accent5">
                <a:lumMod val="95000"/>
                <a:lumOff val="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BD88-6B77-139D-92B7-A314F7E5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Count the total number of records in each table of the database.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91CD61-2313-A6CE-C7A0-640389023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5177" y="1776424"/>
            <a:ext cx="9821646" cy="1800476"/>
          </a:xfr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7E0F35F-3469-F9BC-3F29-CD311980F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3442" y="3876399"/>
            <a:ext cx="3029804" cy="127284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8DFFDA-8984-04A9-4068-0B322533B6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3067" y="3889604"/>
            <a:ext cx="2837179" cy="125963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AC0D1A-C126-5A24-D4D4-990FF8E56E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9129" y="3889604"/>
            <a:ext cx="3029804" cy="1259637"/>
          </a:xfrm>
          <a:prstGeom prst="rect">
            <a:avLst/>
          </a:prstGeom>
          <a:ln cap="flat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29804"/>
                      <a:gd name="connsiteY0" fmla="*/ 0 h 1259637"/>
                      <a:gd name="connsiteX1" fmla="*/ 3029804 w 3029804"/>
                      <a:gd name="connsiteY1" fmla="*/ 0 h 1259637"/>
                      <a:gd name="connsiteX2" fmla="*/ 3029804 w 3029804"/>
                      <a:gd name="connsiteY2" fmla="*/ 1259637 h 1259637"/>
                      <a:gd name="connsiteX3" fmla="*/ 0 w 3029804"/>
                      <a:gd name="connsiteY3" fmla="*/ 1259637 h 1259637"/>
                      <a:gd name="connsiteX4" fmla="*/ 0 w 3029804"/>
                      <a:gd name="connsiteY4" fmla="*/ 0 h 12596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29804" h="1259637" fill="none" extrusionOk="0">
                        <a:moveTo>
                          <a:pt x="0" y="0"/>
                        </a:moveTo>
                        <a:cubicBezTo>
                          <a:pt x="1257170" y="-49533"/>
                          <a:pt x="2594369" y="-14809"/>
                          <a:pt x="3029804" y="0"/>
                        </a:cubicBezTo>
                        <a:cubicBezTo>
                          <a:pt x="3084042" y="434008"/>
                          <a:pt x="2992908" y="1052958"/>
                          <a:pt x="3029804" y="1259637"/>
                        </a:cubicBezTo>
                        <a:cubicBezTo>
                          <a:pt x="1826293" y="1211406"/>
                          <a:pt x="826855" y="1344092"/>
                          <a:pt x="0" y="1259637"/>
                        </a:cubicBezTo>
                        <a:cubicBezTo>
                          <a:pt x="-96268" y="1115837"/>
                          <a:pt x="-105029" y="140268"/>
                          <a:pt x="0" y="0"/>
                        </a:cubicBezTo>
                        <a:close/>
                      </a:path>
                      <a:path w="3029804" h="1259637" stroke="0" extrusionOk="0">
                        <a:moveTo>
                          <a:pt x="0" y="0"/>
                        </a:moveTo>
                        <a:cubicBezTo>
                          <a:pt x="1226619" y="118645"/>
                          <a:pt x="1838517" y="116012"/>
                          <a:pt x="3029804" y="0"/>
                        </a:cubicBezTo>
                        <a:cubicBezTo>
                          <a:pt x="2934597" y="594577"/>
                          <a:pt x="3136260" y="1001320"/>
                          <a:pt x="3029804" y="1259637"/>
                        </a:cubicBezTo>
                        <a:cubicBezTo>
                          <a:pt x="2110934" y="1394237"/>
                          <a:pt x="1149684" y="1102441"/>
                          <a:pt x="0" y="1259637"/>
                        </a:cubicBezTo>
                        <a:cubicBezTo>
                          <a:pt x="-80083" y="935846"/>
                          <a:pt x="51244" y="19603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5AEF9A-A403-957A-B457-6D27C5A068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6908" y="5448740"/>
            <a:ext cx="2837179" cy="1030930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312A56-0FDB-4B90-BC4C-ED9C846A36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5106" y="5448740"/>
            <a:ext cx="2710719" cy="1017725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9995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2859EF-9564-2F04-EF82-8222E005B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76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4000">
              <a:schemeClr val="accent5">
                <a:lumMod val="95000"/>
                <a:lumOff val="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821BD9-9942-8535-3A25-47BC466EF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B3C97-9954-A881-D362-C1F46E54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334"/>
            <a:ext cx="10515600" cy="82425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Identify which columns in the movie table contain null values.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0E48DA-4BC1-5475-B2D7-AE519388D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48647" y="943585"/>
            <a:ext cx="6391072" cy="2714015"/>
          </a:xfr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5B5E6D9-39CD-3515-382C-640965E36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28" y="3800913"/>
            <a:ext cx="11125144" cy="293775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88264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4000">
              <a:schemeClr val="accent5">
                <a:lumMod val="95000"/>
                <a:lumOff val="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C3150A-A5B4-FE96-D142-1E757EC70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9099B-0D78-DFD1-6516-C6058989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3974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Determine the total number of movies released each year, and analyze how the trend changes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month-wise.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EFE5C9-08D6-A17E-300B-C6238272B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394" y="1060316"/>
            <a:ext cx="10515600" cy="1653068"/>
          </a:xfr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CEB2A87-1EE8-D0FF-8C97-37A8E8E75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2835" y="2981740"/>
            <a:ext cx="6977269" cy="361361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46771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4000">
              <a:schemeClr val="accent5">
                <a:lumMod val="95000"/>
                <a:lumOff val="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B486CC-1889-D3E9-9C7D-81E419ABC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E937-4DA1-1983-6759-92F97C530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942" y="2764892"/>
            <a:ext cx="11194915" cy="983974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5. List the unique genres in the dataset, and count how many movies belong exclusively to one </a:t>
            </a:r>
            <a:br>
              <a:rPr lang="en-US" sz="2000" b="1" dirty="0"/>
            </a:b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genre.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448501-1DEE-71A5-466B-3A5D5DBB9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966" y="1190898"/>
            <a:ext cx="6003069" cy="1276078"/>
          </a:xfr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8EAB05E-A1B6-01A1-022F-21C8B7248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20025" y="1331473"/>
            <a:ext cx="3009900" cy="98397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8BEF120-75F2-631E-7C35-782578227A52}"/>
              </a:ext>
            </a:extLst>
          </p:cNvPr>
          <p:cNvSpPr txBox="1">
            <a:spLocks/>
          </p:cNvSpPr>
          <p:nvPr/>
        </p:nvSpPr>
        <p:spPr>
          <a:xfrm>
            <a:off x="990600" y="152401"/>
            <a:ext cx="10515600" cy="983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4. How many movies were produced in either the USA or India in the year 2019?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E2E913B-76E6-0887-9DDC-02B3E2063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966" y="4556598"/>
            <a:ext cx="6003069" cy="1378896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8038534E-D215-5A5F-B2D2-4BEDE6D92C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0" y="3748866"/>
            <a:ext cx="4000500" cy="285195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34726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4000">
              <a:schemeClr val="accent5">
                <a:lumMod val="95000"/>
                <a:lumOff val="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70D7BA-A18E-6B7C-D40A-0DB6CEC9E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A3FC4-96C6-5AD3-AA53-43FED29A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69795"/>
            <a:ext cx="11194915" cy="983974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7. Calculate the average movie duration for each genre.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8BC8C3-2838-9FDE-8DAC-DAA953A04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340" y="1190897"/>
            <a:ext cx="6290360" cy="1378897"/>
          </a:xfr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A8CFA12-2986-C2E3-2304-0886EDF9A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3425" y="1143546"/>
            <a:ext cx="2887318" cy="137889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91D30EB-760F-CDCD-AD34-7B554C867B5D}"/>
              </a:ext>
            </a:extLst>
          </p:cNvPr>
          <p:cNvSpPr txBox="1">
            <a:spLocks/>
          </p:cNvSpPr>
          <p:nvPr/>
        </p:nvSpPr>
        <p:spPr>
          <a:xfrm>
            <a:off x="990600" y="152401"/>
            <a:ext cx="10515600" cy="983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6. Which genre has the highest total number of movies produced?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5DA116D-D30A-1477-EFFA-02B2C2DF5B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345" y="4173264"/>
            <a:ext cx="5736311" cy="1750642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93D6AAF1-BBDC-0611-66ED-7EE70FABFB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39025" y="3601121"/>
            <a:ext cx="3895726" cy="289492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3115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4000">
              <a:schemeClr val="accent5">
                <a:lumMod val="95000"/>
                <a:lumOff val="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7615D2-0A94-E761-4540-077ED6F3A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7CEA-2107-F0D4-2C63-705CDD9BF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3974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8. Identify actors or actresses who have appeared in more than three movies with an average </a:t>
            </a:r>
            <a:br>
              <a:rPr lang="en-US" sz="2000" b="1" dirty="0"/>
            </a:b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rating below 5.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2B6EB2-B234-3EB7-5E7E-8C6678BE7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394" y="977021"/>
            <a:ext cx="10515600" cy="2680579"/>
          </a:xfr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2274481-9640-A9B3-A19F-076CBACCE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5727" y="3914774"/>
            <a:ext cx="6871484" cy="268057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94496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4000">
              <a:schemeClr val="accent5">
                <a:lumMod val="95000"/>
                <a:lumOff val="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30DB58-2704-30F6-6343-261F14072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A3350-66DF-6AE0-47F5-3AC51462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3974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9. Find the minimum and maximum values for each column in the ratings table, excluding the </a:t>
            </a:r>
            <a:br>
              <a:rPr lang="en-US" sz="2000" b="1" dirty="0"/>
            </a:br>
            <a:r>
              <a:rPr lang="en-US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movie_id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column.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4FC4A1-E871-4082-897C-AAC167620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215146"/>
            <a:ext cx="10515600" cy="3147303"/>
          </a:xfr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B224B7F-465A-8128-1D1F-21CAED22A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4876800"/>
            <a:ext cx="10515599" cy="146685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51845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4000">
              <a:schemeClr val="accent5">
                <a:lumMod val="95000"/>
                <a:lumOff val="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1C7369-C782-E4FC-D086-62F547743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0021-65EC-818C-42EF-C46CE16B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397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10. Which are the top 10 movies based on their average rating?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29349C-EA02-FF63-66DA-7A949AC0A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079225"/>
            <a:ext cx="5348856" cy="1807014"/>
          </a:xfr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7ED4AAB-A046-E1E0-2B3C-6803EE807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48921" y="983975"/>
            <a:ext cx="4057650" cy="199751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D6DB1601-F30E-FC28-AC0E-E61E23954C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7144" y="4328349"/>
            <a:ext cx="5348856" cy="2136372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8F3B648-7852-ADB8-74C5-8BD45F198B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48921" y="3978678"/>
            <a:ext cx="4057649" cy="283571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702D35A-ABCB-8DB1-68DC-F9F2444A47FA}"/>
              </a:ext>
            </a:extLst>
          </p:cNvPr>
          <p:cNvSpPr txBox="1">
            <a:spLocks/>
          </p:cNvSpPr>
          <p:nvPr/>
        </p:nvSpPr>
        <p:spPr>
          <a:xfrm>
            <a:off x="781050" y="3115307"/>
            <a:ext cx="10515600" cy="983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11. Summarize the ratings table by grouping movies based on their median ratings.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64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680</TotalTime>
  <Words>454</Words>
  <Application>Microsoft Office PowerPoint</Application>
  <PresentationFormat>Widescreen</PresentationFormat>
  <Paragraphs>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Century Gothic</vt:lpstr>
      <vt:lpstr>Times New Roman</vt:lpstr>
      <vt:lpstr>Wingdings 3</vt:lpstr>
      <vt:lpstr>Ion</vt:lpstr>
      <vt:lpstr>PowerPoint Presentation</vt:lpstr>
      <vt:lpstr>1. Count the total number of records in each table of the database.</vt:lpstr>
      <vt:lpstr>2. Identify which columns in the movie table contain null values.</vt:lpstr>
      <vt:lpstr>3. Determine the total number of movies released each year, and analyze how the trend changes  month-wise.</vt:lpstr>
      <vt:lpstr>5. List the unique genres in the dataset, and count how many movies belong exclusively to one  genre.</vt:lpstr>
      <vt:lpstr>7. Calculate the average movie duration for each genre.</vt:lpstr>
      <vt:lpstr>8. Identify actors or actresses who have appeared in more than three movies with an average  rating below 5.</vt:lpstr>
      <vt:lpstr>9. Find the minimum and maximum values for each column in the ratings table, excluding the  movie_id column.</vt:lpstr>
      <vt:lpstr>10. Which are the top 10 movies based on their average rating?</vt:lpstr>
      <vt:lpstr>12. How many movies, released in March 2017 in the USA within a specific genre, had more  than 1,000 votes?</vt:lpstr>
      <vt:lpstr>13. Find movies from each genre that begin with the word “The” and have an average rating  greater than 8.</vt:lpstr>
      <vt:lpstr>14. Of the movies released between April 1, 2018, and April 1, 2019, how many received a  median rating of 8?</vt:lpstr>
      <vt:lpstr>15. Do German movies receive more votes on average than Italian movies?</vt:lpstr>
      <vt:lpstr>17. Who are the top two actors whose movies have a median rating of 8 or higher?</vt:lpstr>
      <vt:lpstr>18. Which are the top three production companies based on the total number of votes their  movies received?</vt:lpstr>
      <vt:lpstr>19. How many directors have worked on more than three movies?</vt:lpstr>
      <vt:lpstr>21. List the 10 oldest movies in the dataset along with their title, country, and director.</vt:lpstr>
      <vt:lpstr>23. Identify the movie with the longest duration, along with its genre and production company.</vt:lpstr>
      <vt:lpstr>25. What is the most common language in which movies were produced?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Dhiya Dhilip</dc:creator>
  <cp:lastModifiedBy>Dhiya Dhilip</cp:lastModifiedBy>
  <cp:revision>3</cp:revision>
  <dcterms:created xsi:type="dcterms:W3CDTF">2025-02-24T09:31:56Z</dcterms:created>
  <dcterms:modified xsi:type="dcterms:W3CDTF">2025-10-10T06:22:25Z</dcterms:modified>
</cp:coreProperties>
</file>