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84" d="100"/>
          <a:sy n="84" d="100"/>
        </p:scale>
        <p:origin x="65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jet.net/functions/lookup-function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jet.net/functions/vlookup-func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trick.com/functions/vlookup-in-excel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jet.net/functions/index-function" TargetMode="External"/><Relationship Id="rId2" Type="http://schemas.openxmlformats.org/officeDocument/2006/relationships/hyperlink" Target="https://www.bing.com/ck/a?!&amp;&amp;p=dff486342e33d6d2JmltdHM9MTcyOTAzNjgwMCZpZ3VpZD0wZGY2MDZlMi1iZjcxLTY1YWEtMTM2Yy0xMjA2YmVjMzY0MjQmaW5zaWQ9NTg3MQ&amp;ptn=3&amp;ver=2&amp;hsh=3&amp;fclid=0df606e2-bf71-65aa-136c-1206bec36424&amp;psq=index()+def+in+excel&amp;u=a1aHR0cHM6Ly93d3cuYWJsZWJpdHMuY29tL29mZmljZS1hZGRpbnMtYmxvZy9leGNlbC1pbmRleC1mdW5jdGlvbi8&amp;ntb=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jet.net/functions/match-function" TargetMode="External"/><Relationship Id="rId2" Type="http://schemas.openxmlformats.org/officeDocument/2006/relationships/hyperlink" Target="https://exceljet.net/glossary/array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Types of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LOOKUP() In Excel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04FB-CF8E-FCE6-1952-A1E759717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3412" y="792480"/>
            <a:ext cx="9144000" cy="2667000"/>
          </a:xfrm>
        </p:spPr>
        <p:txBody>
          <a:bodyPr/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3004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Excel LOOKUP function: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LOOKUP()  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HLOOKUP()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XLOOKUP()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73" y="457200"/>
            <a:ext cx="9143998" cy="1020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LOOKUP function in Excel can perform the simplest types of vertical and horizontal lookups.</a:t>
            </a:r>
          </a:p>
          <a:p>
            <a:r>
              <a:rPr lang="en-US" sz="2000" b="0" i="0" dirty="0">
                <a:solidFill>
                  <a:srgbClr val="FBDE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0" i="0" u="none" strike="noStrike" dirty="0">
                <a:solidFill>
                  <a:srgbClr val="5CE6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LOOKUP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lookup_value,lookup_vector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result_vector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=LOOKUP(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A1:A5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B1:B5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: Dhiya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B760BB-9316-D877-D32D-9D6B17ABBC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9696300"/>
              </p:ext>
            </p:extLst>
          </p:nvPr>
        </p:nvGraphicFramePr>
        <p:xfrm>
          <a:off x="6551612" y="2667000"/>
          <a:ext cx="44196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27659975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09161182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84109764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8415076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5459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Dhiya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Dhiya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03763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Sindhu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707463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Dhilip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935193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21602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18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53D5-EC7F-F11B-277C-C1018235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743D-25E8-36CB-37E2-35B3E93A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0"/>
            <a:ext cx="9829799" cy="1020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D9483-68EF-D3D4-F7B6-CC1F980A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12" y="1981200"/>
            <a:ext cx="5234876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VLOOKUP is to look up and retrieve information in a table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vertically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FBDE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i="0" u="none" strike="noStrike" dirty="0">
                <a:solidFill>
                  <a:srgbClr val="5CE6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VLOOKUP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lookup_value,table_array,column_index_num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range_lookup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US" sz="16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Exact Match 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=VLOOKUP(3,</a:t>
            </a: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A1:C6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,2,FALSE)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Dhilip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 Match :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=VLOOKUP(4.5,</a:t>
            </a: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A1:C6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,3,TRUE)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177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4007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B7EB82-A46E-C941-A137-142A097AAD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0151273"/>
              </p:ext>
            </p:extLst>
          </p:nvPr>
        </p:nvGraphicFramePr>
        <p:xfrm>
          <a:off x="6269608" y="2895600"/>
          <a:ext cx="477780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51">
                  <a:extLst>
                    <a:ext uri="{9D8B030D-6E8A-4147-A177-3AD203B41FA5}">
                      <a16:colId xmlns:a16="http://schemas.microsoft.com/office/drawing/2014/main" val="2828215367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2048833192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3322263963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29957984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s.no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mark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27484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Dhiya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Dhilip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118641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Sindhu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498576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Dhilip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Sindhu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48286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Arun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970488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Dhilip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10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B253-C9CE-5ADA-E1DF-21896A85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C3DD-61B3-712F-5619-79D1EB2C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HLOOKUP()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B61E6-F619-7DD7-37E6-B6F8D01F81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HLOOKUP function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Excel is a sibling of the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VLOOKUP in Excel – The Massive Gu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VLOOKUP function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HLOOKUP stands for “Horizontal” and hence it is often called Horizontal Lookup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FBDE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i="0" dirty="0">
                <a:solidFill>
                  <a:srgbClr val="5CE6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HLOOKUP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table_array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row_index_num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range_lookup</a:t>
            </a:r>
            <a:endParaRPr lang="en-US" sz="1600" dirty="0">
              <a:solidFill>
                <a:srgbClr val="EEEE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Match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=HLOOKUP("Sindhu",A1:D3, 2, FALSE)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Ans :  25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Match: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=HLOOKUP(2.7, A1:D3,3,TRUE)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Ans :  28000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8EC590-6846-37EF-9BB6-047C2D3EAE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8486886"/>
              </p:ext>
            </p:extLst>
          </p:nvPr>
        </p:nvGraphicFramePr>
        <p:xfrm>
          <a:off x="6551612" y="3429000"/>
          <a:ext cx="43434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21997094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323079747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1356621489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36580771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Sindhu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391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25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23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 24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13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15000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 28000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9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1184E-A9AC-0E18-59FB-333FC9D0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F337-F071-005F-E4A1-53676E39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XLOOKUP()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3235C-AFA9-0F81-BFD8-08A7A75A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905000"/>
            <a:ext cx="44195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XLOOKUP function in Excel is a powerful and versatile lookup function that allows you to search for a value in a range or array and return a corresponding value in another range or array.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=XLOOKUP(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lookup_array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return_array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if_not_found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match_mode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search_mode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=XLOOKUP(8,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C1:C6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,”Not Found”)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Ans : Not Found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=XLOOKUP(9,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C1:C6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#N/A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=XLOOKUP(4,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C1:C6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Sci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A30B6D-5D07-F59D-70AF-55E9BA8751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035030"/>
              </p:ext>
            </p:extLst>
          </p:nvPr>
        </p:nvGraphicFramePr>
        <p:xfrm>
          <a:off x="6856412" y="2438400"/>
          <a:ext cx="441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2472116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67889075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93960853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988771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83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84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1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874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8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4180-4C48-4A81-A71A-F3A31D94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A771-BE5A-5E01-9621-33DBA9A1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11480"/>
            <a:ext cx="9143998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09F3-B85E-1100-4430-7A36848EB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905000"/>
            <a:ext cx="44195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Excel, the INDEX function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returns a cell reference from within a given array or range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(array,row_num,[col_num],[area_num])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=INDEX(B5:E13,5,3)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: 142.984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=INDEX(B5:E13,8,2)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:  .................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5010F7-4264-00EF-137C-2FB6CD676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81200"/>
            <a:ext cx="5638799" cy="4495800"/>
          </a:xfrm>
        </p:spPr>
      </p:pic>
    </p:spTree>
    <p:extLst>
      <p:ext uri="{BB962C8B-B14F-4D97-AF65-F5344CB8AC3E}">
        <p14:creationId xmlns:p14="http://schemas.microsoft.com/office/powerpoint/2010/main" val="26562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A4463-241F-374C-5BD0-5022AA28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C-EDA2-F79A-780A-7014570B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151811" y="-24051"/>
            <a:ext cx="2819399" cy="1178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73AD0-B8FB-84C4-11B5-3F81BBD6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4812" y="228600"/>
            <a:ext cx="4800599" cy="662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Roboto" panose="02000000000000000000" pitchFamily="2" charset="0"/>
              </a:rPr>
              <a:t>MATCH is an Excel function used to </a:t>
            </a:r>
            <a:r>
              <a:rPr lang="en-US" sz="1600" b="1" i="0" dirty="0">
                <a:effectLst/>
                <a:latin typeface="Roboto" panose="02000000000000000000" pitchFamily="2" charset="0"/>
              </a:rPr>
              <a:t>locate the position of a lookup value in a row, column, or table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 MATCH supports approximate and exact matching, and wildcards (* ?) for partial matches.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Inter"/>
              </a:rPr>
              <a:t>The MATCH function is used to determine the </a:t>
            </a:r>
            <a:r>
              <a:rPr lang="en-US" sz="1600" b="0" i="1" dirty="0">
                <a:effectLst/>
                <a:latin typeface="Inter"/>
              </a:rPr>
              <a:t>position</a:t>
            </a:r>
            <a:r>
              <a:rPr lang="en-US" sz="1600" b="0" i="0" dirty="0">
                <a:effectLst/>
                <a:latin typeface="Inter"/>
              </a:rPr>
              <a:t> of a value in a range or </a:t>
            </a:r>
            <a:r>
              <a:rPr lang="en-US" sz="1600" b="1" i="0" u="sng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1600" b="0" i="0" dirty="0">
                <a:effectLst/>
                <a:latin typeface="Inter"/>
              </a:rPr>
              <a:t>.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Roboto Mono" panose="00000009000000000000" pitchFamily="49" charset="0"/>
              </a:rPr>
              <a:t>=</a:t>
            </a:r>
            <a:r>
              <a:rPr lang="en-US" sz="1600" b="0" i="0" u="none" strike="noStrike" dirty="0">
                <a:effectLst/>
                <a:latin typeface="Roboto Mono" panose="00000009000000000000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MATCH</a:t>
            </a:r>
            <a:r>
              <a:rPr lang="en-US" sz="1600" b="0" i="0" dirty="0">
                <a:effectLst/>
                <a:latin typeface="Roboto Mono" panose="00000009000000000000" pitchFamily="49" charset="0"/>
              </a:rPr>
              <a:t>(</a:t>
            </a:r>
            <a:r>
              <a:rPr lang="en-US" sz="1600" b="0" i="0" dirty="0" err="1">
                <a:effectLst/>
                <a:latin typeface="Roboto Mono" panose="00000009000000000000" pitchFamily="49" charset="0"/>
              </a:rPr>
              <a:t>lookup_value,lookup_array</a:t>
            </a:r>
            <a:r>
              <a:rPr lang="en-US" sz="1600" b="0" i="0" dirty="0">
                <a:effectLst/>
                <a:latin typeface="Roboto Mono" panose="00000009000000000000" pitchFamily="49" charset="0"/>
              </a:rPr>
              <a:t>,[</a:t>
            </a:r>
            <a:r>
              <a:rPr lang="en-US" sz="1600" b="0" i="0" dirty="0" err="1">
                <a:effectLst/>
                <a:latin typeface="Roboto Mono" panose="00000009000000000000" pitchFamily="49" charset="0"/>
              </a:rPr>
              <a:t>match_type</a:t>
            </a:r>
            <a:r>
              <a:rPr lang="en-US" sz="1600" b="0" i="0" dirty="0">
                <a:effectLst/>
                <a:latin typeface="Roboto Mono" panose="00000009000000000000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1" dirty="0" err="1">
                <a:effectLst/>
                <a:latin typeface="Inter"/>
              </a:rPr>
              <a:t>match_type</a:t>
            </a:r>
            <a:r>
              <a:rPr lang="en-US" sz="1600" b="0" i="0" dirty="0">
                <a:effectLst/>
                <a:latin typeface="Inter"/>
              </a:rPr>
              <a:t> - [optional] 1 = exact or next smallest (default), 0 = exact match, -1 = exact or next largest.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=MATCH( 2,A52:A56,0)               Ans : 2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=MATCH(2.9,A52:A56,1)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Ans : 2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=MATCH(1.1,A52:A56,-1)            Ans : #N/A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 II                                                             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=MATCH( 2,A52:A56,0)                Ans : 4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=MATCH(2.9,A52:A56,1)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Ans : #N/A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=MATCH(3.9,A52:A56,-1)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: 2</a:t>
            </a:r>
          </a:p>
          <a:p>
            <a:pPr marL="301752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0187BD-EED1-35B0-EE68-6F0CF34A8E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1512847"/>
              </p:ext>
            </p:extLst>
          </p:nvPr>
        </p:nvGraphicFramePr>
        <p:xfrm>
          <a:off x="7033155" y="1636236"/>
          <a:ext cx="441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4096459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186063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7287929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20206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1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743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828CF50-1CF1-5519-B003-D0969F797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95058"/>
              </p:ext>
            </p:extLst>
          </p:nvPr>
        </p:nvGraphicFramePr>
        <p:xfrm>
          <a:off x="7041092" y="4343400"/>
          <a:ext cx="441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10556534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54960582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8275164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43189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3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5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2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D68E-8D78-0B81-4D68-7E8FB16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636D6-A695-1CEE-812E-68D98B4DF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89065"/>
              </p:ext>
            </p:extLst>
          </p:nvPr>
        </p:nvGraphicFramePr>
        <p:xfrm>
          <a:off x="1522413" y="1905000"/>
          <a:ext cx="914400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8302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696491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9977787"/>
                    </a:ext>
                  </a:extLst>
                </a:gridCol>
              </a:tblGrid>
              <a:tr h="47911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 type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8290207"/>
                  </a:ext>
                </a:extLst>
              </a:tr>
              <a:tr h="133889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finds the largest value </a:t>
                      </a:r>
                      <a:r>
                        <a:rPr lang="en-US" sz="1600" i="1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the lookup value. The lookup array must be sorted in </a:t>
                      </a:r>
                      <a:r>
                        <a:rPr lang="en-US" sz="1600" i="1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</a:t>
                      </a:r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order.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0413695"/>
                  </a:ext>
                </a:extLst>
              </a:tr>
              <a:tr h="133889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finds the first value </a:t>
                      </a:r>
                      <a:r>
                        <a:rPr lang="en-US" sz="1600" i="1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the lookup value. The lookup array does not need to be sorted.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445687081"/>
                  </a:ext>
                </a:extLst>
              </a:tr>
              <a:tr h="133889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finds the smallest value </a:t>
                      </a:r>
                      <a:r>
                        <a:rPr lang="en-US" sz="1600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the lookup value. The lookup array must be sorted in </a:t>
                      </a:r>
                      <a:r>
                        <a:rPr lang="en-US" sz="1600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descending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order.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8283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5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432</TotalTime>
  <Words>859</Words>
  <Application>Microsoft Office PowerPoint</Application>
  <PresentationFormat>Custom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Consolas</vt:lpstr>
      <vt:lpstr>Corbel</vt:lpstr>
      <vt:lpstr>Inter</vt:lpstr>
      <vt:lpstr>Roboto</vt:lpstr>
      <vt:lpstr>Roboto Mono</vt:lpstr>
      <vt:lpstr>Times New Roman</vt:lpstr>
      <vt:lpstr>Wingdings</vt:lpstr>
      <vt:lpstr>Chalkboard 16x9</vt:lpstr>
      <vt:lpstr>Types of LOOKUP() In Excel</vt:lpstr>
      <vt:lpstr>Types of Excel LOOKUP function:</vt:lpstr>
      <vt:lpstr>LOOKUP()</vt:lpstr>
      <vt:lpstr>VLOOKUP()</vt:lpstr>
      <vt:lpstr>HLOOKUP()</vt:lpstr>
      <vt:lpstr>XLOOKUP()</vt:lpstr>
      <vt:lpstr>INDEX()</vt:lpstr>
      <vt:lpstr>MATCH()</vt:lpstr>
      <vt:lpstr>MATCH TYPES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Dhiya Dhilip</dc:creator>
  <cp:lastModifiedBy>Dhiya Dhilip</cp:lastModifiedBy>
  <cp:revision>6</cp:revision>
  <dcterms:created xsi:type="dcterms:W3CDTF">2024-10-16T16:07:54Z</dcterms:created>
  <dcterms:modified xsi:type="dcterms:W3CDTF">2024-10-17T11:29:14Z</dcterms:modified>
</cp:coreProperties>
</file>