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34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3/2/2025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3" y="2133601"/>
            <a:ext cx="5318877" cy="1895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Global Health Statistic</a:t>
            </a:r>
            <a:endParaRPr lang="en-US" sz="6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5093100" cy="74700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-Reinforcement-Project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99E6E-C5AD-090F-F290-E651ABB715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D40F9-7623-5312-E9D1-E475679A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63" y="36307"/>
            <a:ext cx="12192000" cy="6831424"/>
          </a:xfrm>
          <a:prstGeom prst="rect">
            <a:avLst/>
          </a:prstGeom>
        </p:spPr>
      </p:pic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F42E91EB-6BAE-324A-F9F9-A32E19F3AB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b="4217"/>
          <a:stretch>
            <a:fillRect/>
          </a:stretch>
        </p:blipFill>
        <p:spPr>
          <a:xfrm>
            <a:off x="685800" y="646113"/>
            <a:ext cx="10810875" cy="56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BC0F8-3AE6-B750-402B-556F0D19A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15D36-4357-2635-6E61-0FCB394C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6000"/>
            <a:ext cx="12192000" cy="6831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F4943-0B24-02FD-31B3-DC645A745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3" y="258813"/>
            <a:ext cx="3936088" cy="2495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94A6F2-B43E-1DF3-E0A5-B5A174AE36BC}"/>
              </a:ext>
            </a:extLst>
          </p:cNvPr>
          <p:cNvSpPr txBox="1"/>
          <p:nvPr/>
        </p:nvSpPr>
        <p:spPr>
          <a:xfrm>
            <a:off x="4653562" y="973227"/>
            <a:ext cx="3057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Different diseases impact genders and regions differently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5CA22-C7F7-91E2-6175-AE1915BA83CA}"/>
              </a:ext>
            </a:extLst>
          </p:cNvPr>
          <p:cNvSpPr txBox="1"/>
          <p:nvPr/>
        </p:nvSpPr>
        <p:spPr>
          <a:xfrm>
            <a:off x="8111613" y="2154198"/>
            <a:ext cx="3731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&amp; Cost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Mortality rate is analyzed based on severity, with associated costs for diseases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5AA001-928E-7713-9013-4A47ED39A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5306" y="2860270"/>
            <a:ext cx="3936088" cy="24867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6736B0-DCCE-33E6-6598-8CC7D07D0B54}"/>
              </a:ext>
            </a:extLst>
          </p:cNvPr>
          <p:cNvSpPr txBox="1"/>
          <p:nvPr/>
        </p:nvSpPr>
        <p:spPr>
          <a:xfrm>
            <a:off x="570271" y="3637566"/>
            <a:ext cx="3057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Population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501 billion people are affected globally.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7F521-003E-1468-6177-223014B56CE5}"/>
              </a:ext>
            </a:extLst>
          </p:cNvPr>
          <p:cNvSpPr txBox="1"/>
          <p:nvPr/>
        </p:nvSpPr>
        <p:spPr>
          <a:xfrm>
            <a:off x="2807109" y="5564993"/>
            <a:ext cx="3731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Access &amp; Recovery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regions have limited access to healthcare, impacting recovery rates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CBD8A1-AFC4-749B-7FBB-5DB218009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12" y="4099231"/>
            <a:ext cx="39360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861" y="2009776"/>
            <a:ext cx="5663088" cy="1708878"/>
          </a:xfrm>
        </p:spPr>
        <p:txBody>
          <a:bodyPr/>
          <a:lstStyle/>
          <a:p>
            <a:r>
              <a:rPr lang="en-US" sz="8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661" y="3970187"/>
            <a:ext cx="2024538" cy="542925"/>
          </a:xfrm>
        </p:spPr>
        <p:txBody>
          <a:bodyPr/>
          <a:lstStyle/>
          <a:p>
            <a:r>
              <a:rPr lang="en-US" sz="2400" noProof="1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SANDHIYA M</a:t>
            </a:r>
          </a:p>
          <a:p>
            <a:pPr algn="ctr"/>
            <a:r>
              <a:rPr lang="en-US" sz="2400" noProof="1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DADS</a:t>
            </a:r>
            <a:endParaRPr lang="en-US" sz="1100" noProof="1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5F01-72E3-E683-B7A8-A19BD24E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17" y="944217"/>
            <a:ext cx="10005024" cy="1063488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Power BI?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6299-B039-572B-8032-5127B83C7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934" y="2404533"/>
            <a:ext cx="10005024" cy="23819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Power BI is 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tool developed by Microsoft. It is designed to help businesses transform raw data from various sources into meaningful and interactive insights. Power BI is a collection of software services, apps, and connectors that work together to turn your unrelated sources of data into coherent, visually immersive, and interactive insights.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Power BI lets you easily connect to your data sources, visualize and discover what's important, and share that with anyone or everyone you want.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8E13-2531-D92D-1040-7D3D696BE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F5853A-CE28-0D4E-AF43-013DFB9B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88"/>
            <a:ext cx="12192000" cy="6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0FA2-2CBE-57E7-F82E-666AC0FC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7020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chart type in Power BI?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571FA-0B84-EBEA-895A-8520C93002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Bar and Column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Bar/Column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Compare multiple categories side by side.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Bar/Column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part-to-whole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Stacked Bar/Column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 percentage contributions.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comparison, revenue by region, product category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Line and Area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trends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Area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 cumulative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Stacked Area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 proportional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trends, stock price movement, website traffic analysis.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0C4E3-94E9-CF3B-5AB0-E55BFAC49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Pie and Donut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proportions within a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Similar to a pie chart but with a hole in the center.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share, budget breakdown, sales distribution.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Combo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Clustered/Stacked Column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different data types in one chart.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revenue (bar) with growth rate (line).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Scatter and Bubble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relationships between two numerical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Chart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Like a scatter chart but with an added dimension (bubble size).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between sales and customer satisfaction, risk analysis.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DD15-A329-2701-CDF3-6B354DDCE6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DA55F-CFB5-B142-6E92-DB094B4B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88"/>
            <a:ext cx="12192000" cy="6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E35B0-E10A-2AF6-D144-54C108EA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609600"/>
            <a:ext cx="5580000" cy="55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Map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Map (Choropleth Map)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 values across geographic regions.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 data points on a map with varying sizes.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country, store locations, population distribution.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Funnel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process in stages, such as conversion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pipeline, customer journey analysis.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Gauge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progress toward a goal.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tracking, business performance monitoring.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Waterfall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an initial value changes with positive and negative influences.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and loss statements, revenue breakdown.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B1218-8F45-D7CF-04F5-8B6A902B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609600"/>
            <a:ext cx="5580000" cy="551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Tree 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visualization using nested rectangles.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category sales, budget allocation.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Matrix and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Displays raw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Like a pivot table, allowing drill-down.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financial reports, sales data breakdown.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KPI Visual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key metric with progress toward a target.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tracking, goal monitoring.</a:t>
            </a:r>
          </a:p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514B8-087F-08AB-859B-CA96301D8E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BAE36-97A1-7D3F-7EE1-B4C35A7D36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88"/>
            <a:ext cx="12192000" cy="68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771C-D6A3-9617-DD82-2F945B2592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5EC181-EED7-E46E-3899-BDDDF882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44711"/>
          </a:xfrm>
          <a:prstGeom prst="rect">
            <a:avLst/>
          </a:prstGeom>
        </p:spPr>
      </p:pic>
      <p:pic>
        <p:nvPicPr>
          <p:cNvPr id="19" name="Picture Placeholder 6">
            <a:extLst>
              <a:ext uri="{FF2B5EF4-FFF2-40B4-BE49-F238E27FC236}">
                <a16:creationId xmlns:a16="http://schemas.microsoft.com/office/drawing/2014/main" id="{F9D440FE-8328-0976-FA16-659376B43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4731"/>
          <a:stretch>
            <a:fillRect/>
          </a:stretch>
        </p:blipFill>
        <p:spPr>
          <a:xfrm>
            <a:off x="5321300" y="1485900"/>
            <a:ext cx="6572250" cy="4057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32622A6-5524-134A-2580-81F79728E3D5}"/>
              </a:ext>
            </a:extLst>
          </p:cNvPr>
          <p:cNvSpPr txBox="1">
            <a:spLocks/>
          </p:cNvSpPr>
          <p:nvPr/>
        </p:nvSpPr>
        <p:spPr>
          <a:xfrm>
            <a:off x="360000" y="600075"/>
            <a:ext cx="4459650" cy="55199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Population Affected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501 billion (likely cumulative across regions).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 by Country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million health records collected.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Prevalence Rate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10.05% (shown as a gauge chart).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Entries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million records processed.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Countries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is from 20 countries.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Represents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hospital beds per 1000 people by disease type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Different diseases (e.g., Asthma, Cancer, COVID-19, Diabetes).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 of the affected population by treatment type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(Medication, Surgery, Therapy, Vaccination).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8C69-E521-D2E3-3A9A-6997A1B912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F11139-F109-484F-D69D-AC2EE992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6000"/>
            <a:ext cx="12192000" cy="673251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56B7B4-BC2C-8925-EF6B-328A9CD6FD22}"/>
              </a:ext>
            </a:extLst>
          </p:cNvPr>
          <p:cNvSpPr txBox="1">
            <a:spLocks/>
          </p:cNvSpPr>
          <p:nvPr/>
        </p:nvSpPr>
        <p:spPr>
          <a:xfrm>
            <a:off x="6902465" y="695325"/>
            <a:ext cx="4990735" cy="5729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Rate of Mortality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63525" lvl="1" indent="0">
              <a:buFont typeface="Arial" panose="020B0604020202020204" pitchFamily="34" charset="0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10.00%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is the highest recorded mortality rate.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Cases in the USA: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25 billion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cases reported.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Minimum Healthcare Access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The lowest recorded healthcare access is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 Cost by Disease Name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cost associated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Sum of Healthcare Access (%) and Sum of Mortality Rate (%)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access and mortality rate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of Recovery Rate (%)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recovery percentage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across diseases.</a:t>
            </a:r>
          </a:p>
          <a:p>
            <a:pPr marL="263525" lvl="1" indent="0"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Higher recovery rates suggest better healthcare outcomes.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Year Filter (2000-2024)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(%) Filter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Access (%) Filter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53AF1E-F3B5-D1E5-0A7A-7A6C136C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8" y="1314450"/>
            <a:ext cx="5831152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2EF8-2157-F0DA-FED3-CD12FA2942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AB9C74-7F8F-24D3-B321-EA6C2652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576"/>
            <a:ext cx="12192000" cy="6831424"/>
          </a:xfrm>
          <a:prstGeom prst="rect">
            <a:avLst/>
          </a:prstGeom>
        </p:spPr>
      </p:pic>
      <p:pic>
        <p:nvPicPr>
          <p:cNvPr id="12" name="Picture Placeholder 6">
            <a:extLst>
              <a:ext uri="{FF2B5EF4-FFF2-40B4-BE49-F238E27FC236}">
                <a16:creationId xmlns:a16="http://schemas.microsoft.com/office/drawing/2014/main" id="{97FB7B5B-1C3D-51CC-9862-FB713F3A2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3788"/>
          <a:stretch>
            <a:fillRect/>
          </a:stretch>
        </p:blipFill>
        <p:spPr>
          <a:xfrm>
            <a:off x="5838825" y="1790700"/>
            <a:ext cx="5992813" cy="3086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FDCBF22-85E4-3228-3101-BBF64306AD45}"/>
              </a:ext>
            </a:extLst>
          </p:cNvPr>
          <p:cNvSpPr txBox="1">
            <a:spLocks/>
          </p:cNvSpPr>
          <p:nvPr/>
        </p:nvSpPr>
        <p:spPr>
          <a:xfrm>
            <a:off x="360362" y="569025"/>
            <a:ext cx="4783499" cy="571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the number of people affected by different diseases, categorized by gender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Blue bars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affected population.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Green bars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Increase in cases.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Red bars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Decrease in cases.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Yellow bars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Other variations.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affected population across different disease categories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Metabolic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diabetes)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Neurological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Alzheimer’s)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Parasitic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Malaria)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Autoimmune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Lupus)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Genetic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Respiratory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Viral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holds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 9-9.1%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 affected population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639F3E-0EA5-2FDB-282C-D6F7A03D2A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33872-5A15-A2F4-0A58-A9DF9AAC5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31424"/>
          </a:xfrm>
          <a:prstGeom prst="rect">
            <a:avLst/>
          </a:prstGeom>
        </p:spPr>
      </p:pic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7CC5E3FA-129C-6289-E45C-A2970DE181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" b="5354"/>
          <a:stretch>
            <a:fillRect/>
          </a:stretch>
        </p:blipFill>
        <p:spPr>
          <a:xfrm>
            <a:off x="704850" y="514349"/>
            <a:ext cx="107823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0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F7EC0-5B96-03FE-FBE2-C7A7D5F3B9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2D1B7-C923-4502-9C97-4F106084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6000"/>
            <a:ext cx="12192000" cy="6831424"/>
          </a:xfrm>
          <a:prstGeom prst="rect">
            <a:avLst/>
          </a:prstGeom>
        </p:spPr>
      </p:pic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3BDB828D-E7E2-75F5-6C68-3422D09E7E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" b="2701"/>
          <a:stretch/>
        </p:blipFill>
        <p:spPr>
          <a:xfrm>
            <a:off x="914401" y="466725"/>
            <a:ext cx="10325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185</TotalTime>
  <Words>921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Typewriter</vt:lpstr>
      <vt:lpstr>Times New Roman</vt:lpstr>
      <vt:lpstr>Tw Cen MT</vt:lpstr>
      <vt:lpstr>Wingdings</vt:lpstr>
      <vt:lpstr>Office Theme</vt:lpstr>
      <vt:lpstr>Global Health Statistic</vt:lpstr>
      <vt:lpstr>What is Power BI?</vt:lpstr>
      <vt:lpstr>How many chart type in Power BI?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1</cp:revision>
  <dcterms:created xsi:type="dcterms:W3CDTF">2025-03-02T13:46:21Z</dcterms:created>
  <dcterms:modified xsi:type="dcterms:W3CDTF">2025-03-02T16:51:29Z</dcterms:modified>
</cp:coreProperties>
</file>