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9" r:id="rId3"/>
    <p:sldId id="261" r:id="rId4"/>
    <p:sldId id="260" r:id="rId5"/>
    <p:sldId id="262" r:id="rId6"/>
    <p:sldId id="263" r:id="rId7"/>
    <p:sldId id="265" r:id="rId8"/>
    <p:sldId id="264"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1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2F6667-E52D-4090-ACE0-4D3E3CC4E9B2}" type="datetimeFigureOut">
              <a:rPr lang="en-US" smtClean="0"/>
              <a:t>2/28/2025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E3354F-7E4C-4B7B-B386-7DA3C51B788D}" type="slidenum">
              <a:rPr lang="en-US" smtClean="0"/>
              <a:t>‹#›</a:t>
            </a:fld>
            <a:endParaRPr lang="en-US"/>
          </a:p>
        </p:txBody>
      </p:sp>
    </p:spTree>
    <p:extLst>
      <p:ext uri="{BB962C8B-B14F-4D97-AF65-F5344CB8AC3E}">
        <p14:creationId xmlns:p14="http://schemas.microsoft.com/office/powerpoint/2010/main" val="870826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E3354F-7E4C-4B7B-B386-7DA3C51B788D}" type="slidenum">
              <a:rPr lang="en-US" smtClean="0"/>
              <a:t>2</a:t>
            </a:fld>
            <a:endParaRPr lang="en-US"/>
          </a:p>
        </p:txBody>
      </p:sp>
    </p:spTree>
    <p:extLst>
      <p:ext uri="{BB962C8B-B14F-4D97-AF65-F5344CB8AC3E}">
        <p14:creationId xmlns:p14="http://schemas.microsoft.com/office/powerpoint/2010/main" val="2680718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85340-850B-F77E-3D4D-28EDC26F9F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02760F-1B02-FADB-2916-0DF109E47C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340F08-5E94-AC1D-5A22-26D2F7294BD2}"/>
              </a:ext>
            </a:extLst>
          </p:cNvPr>
          <p:cNvSpPr>
            <a:spLocks noGrp="1"/>
          </p:cNvSpPr>
          <p:nvPr>
            <p:ph type="dt" sz="half" idx="10"/>
          </p:nvPr>
        </p:nvSpPr>
        <p:spPr/>
        <p:txBody>
          <a:bodyPr/>
          <a:lstStyle/>
          <a:p>
            <a:fld id="{BCACE71B-89F9-433F-B4C5-57B8DD46F4DA}" type="datetimeFigureOut">
              <a:rPr lang="en-US" smtClean="0"/>
              <a:t>2/28/2025</a:t>
            </a:fld>
            <a:endParaRPr lang="en-US"/>
          </a:p>
        </p:txBody>
      </p:sp>
      <p:sp>
        <p:nvSpPr>
          <p:cNvPr id="5" name="Footer Placeholder 4">
            <a:extLst>
              <a:ext uri="{FF2B5EF4-FFF2-40B4-BE49-F238E27FC236}">
                <a16:creationId xmlns:a16="http://schemas.microsoft.com/office/drawing/2014/main" id="{0A021ED7-4EF9-DCE0-73D9-18D14812B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B366BC-61C9-EB03-9CED-17A4D67D7BF1}"/>
              </a:ext>
            </a:extLst>
          </p:cNvPr>
          <p:cNvSpPr>
            <a:spLocks noGrp="1"/>
          </p:cNvSpPr>
          <p:nvPr>
            <p:ph type="sldNum" sz="quarter" idx="12"/>
          </p:nvPr>
        </p:nvSpPr>
        <p:spPr/>
        <p:txBody>
          <a:bodyPr/>
          <a:lstStyle/>
          <a:p>
            <a:fld id="{A8243E9D-84FC-442F-B0BC-03343CE2AD5A}" type="slidenum">
              <a:rPr lang="en-US" smtClean="0"/>
              <a:t>‹#›</a:t>
            </a:fld>
            <a:endParaRPr lang="en-US"/>
          </a:p>
        </p:txBody>
      </p:sp>
    </p:spTree>
    <p:extLst>
      <p:ext uri="{BB962C8B-B14F-4D97-AF65-F5344CB8AC3E}">
        <p14:creationId xmlns:p14="http://schemas.microsoft.com/office/powerpoint/2010/main" val="687891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F682-B862-93D2-700A-E00EF45096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156720-0565-4D8E-A32E-79B712671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B4D245-5900-278E-67F2-1D3318BA903E}"/>
              </a:ext>
            </a:extLst>
          </p:cNvPr>
          <p:cNvSpPr>
            <a:spLocks noGrp="1"/>
          </p:cNvSpPr>
          <p:nvPr>
            <p:ph type="dt" sz="half" idx="10"/>
          </p:nvPr>
        </p:nvSpPr>
        <p:spPr/>
        <p:txBody>
          <a:bodyPr/>
          <a:lstStyle/>
          <a:p>
            <a:fld id="{BCACE71B-89F9-433F-B4C5-57B8DD46F4DA}" type="datetimeFigureOut">
              <a:rPr lang="en-US" smtClean="0"/>
              <a:t>2/28/2025</a:t>
            </a:fld>
            <a:endParaRPr lang="en-US"/>
          </a:p>
        </p:txBody>
      </p:sp>
      <p:sp>
        <p:nvSpPr>
          <p:cNvPr id="5" name="Footer Placeholder 4">
            <a:extLst>
              <a:ext uri="{FF2B5EF4-FFF2-40B4-BE49-F238E27FC236}">
                <a16:creationId xmlns:a16="http://schemas.microsoft.com/office/drawing/2014/main" id="{B2C0A0DB-C918-0CDE-D0C2-EF25E52953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8A33FA-8BA3-24C7-7CA1-9797DD8BA9BB}"/>
              </a:ext>
            </a:extLst>
          </p:cNvPr>
          <p:cNvSpPr>
            <a:spLocks noGrp="1"/>
          </p:cNvSpPr>
          <p:nvPr>
            <p:ph type="sldNum" sz="quarter" idx="12"/>
          </p:nvPr>
        </p:nvSpPr>
        <p:spPr/>
        <p:txBody>
          <a:bodyPr/>
          <a:lstStyle/>
          <a:p>
            <a:fld id="{A8243E9D-84FC-442F-B0BC-03343CE2AD5A}" type="slidenum">
              <a:rPr lang="en-US" smtClean="0"/>
              <a:t>‹#›</a:t>
            </a:fld>
            <a:endParaRPr lang="en-US"/>
          </a:p>
        </p:txBody>
      </p:sp>
    </p:spTree>
    <p:extLst>
      <p:ext uri="{BB962C8B-B14F-4D97-AF65-F5344CB8AC3E}">
        <p14:creationId xmlns:p14="http://schemas.microsoft.com/office/powerpoint/2010/main" val="1447761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D5640C-D6FF-D5A2-3D9D-1016B8E26E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D76499-6A42-ACD0-1466-F82EB5968E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08E12-5556-EE06-5DCE-1D6A54AFA4AC}"/>
              </a:ext>
            </a:extLst>
          </p:cNvPr>
          <p:cNvSpPr>
            <a:spLocks noGrp="1"/>
          </p:cNvSpPr>
          <p:nvPr>
            <p:ph type="dt" sz="half" idx="10"/>
          </p:nvPr>
        </p:nvSpPr>
        <p:spPr/>
        <p:txBody>
          <a:bodyPr/>
          <a:lstStyle/>
          <a:p>
            <a:fld id="{BCACE71B-89F9-433F-B4C5-57B8DD46F4DA}" type="datetimeFigureOut">
              <a:rPr lang="en-US" smtClean="0"/>
              <a:t>2/28/2025</a:t>
            </a:fld>
            <a:endParaRPr lang="en-US"/>
          </a:p>
        </p:txBody>
      </p:sp>
      <p:sp>
        <p:nvSpPr>
          <p:cNvPr id="5" name="Footer Placeholder 4">
            <a:extLst>
              <a:ext uri="{FF2B5EF4-FFF2-40B4-BE49-F238E27FC236}">
                <a16:creationId xmlns:a16="http://schemas.microsoft.com/office/drawing/2014/main" id="{A73E31DD-896F-FECD-85A9-F3A166EC7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76FED9-ED43-18B2-7123-62F98B40D9CB}"/>
              </a:ext>
            </a:extLst>
          </p:cNvPr>
          <p:cNvSpPr>
            <a:spLocks noGrp="1"/>
          </p:cNvSpPr>
          <p:nvPr>
            <p:ph type="sldNum" sz="quarter" idx="12"/>
          </p:nvPr>
        </p:nvSpPr>
        <p:spPr/>
        <p:txBody>
          <a:bodyPr/>
          <a:lstStyle/>
          <a:p>
            <a:fld id="{A8243E9D-84FC-442F-B0BC-03343CE2AD5A}" type="slidenum">
              <a:rPr lang="en-US" smtClean="0"/>
              <a:t>‹#›</a:t>
            </a:fld>
            <a:endParaRPr lang="en-US"/>
          </a:p>
        </p:txBody>
      </p:sp>
    </p:spTree>
    <p:extLst>
      <p:ext uri="{BB962C8B-B14F-4D97-AF65-F5344CB8AC3E}">
        <p14:creationId xmlns:p14="http://schemas.microsoft.com/office/powerpoint/2010/main" val="3146776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0F4AD-E570-1707-7D48-9FFD2FC440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AD236E-3CCA-F967-D51A-FC350F8E8F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DB908-F3A8-0AAB-079D-EA3B97A53819}"/>
              </a:ext>
            </a:extLst>
          </p:cNvPr>
          <p:cNvSpPr>
            <a:spLocks noGrp="1"/>
          </p:cNvSpPr>
          <p:nvPr>
            <p:ph type="dt" sz="half" idx="10"/>
          </p:nvPr>
        </p:nvSpPr>
        <p:spPr/>
        <p:txBody>
          <a:bodyPr/>
          <a:lstStyle/>
          <a:p>
            <a:fld id="{BCACE71B-89F9-433F-B4C5-57B8DD46F4DA}" type="datetimeFigureOut">
              <a:rPr lang="en-US" smtClean="0"/>
              <a:t>2/28/2025</a:t>
            </a:fld>
            <a:endParaRPr lang="en-US"/>
          </a:p>
        </p:txBody>
      </p:sp>
      <p:sp>
        <p:nvSpPr>
          <p:cNvPr id="5" name="Footer Placeholder 4">
            <a:extLst>
              <a:ext uri="{FF2B5EF4-FFF2-40B4-BE49-F238E27FC236}">
                <a16:creationId xmlns:a16="http://schemas.microsoft.com/office/drawing/2014/main" id="{200DBB06-46A9-7D09-DDFD-CDEB73941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ADCD29-F828-096F-F420-7E62EEC415FB}"/>
              </a:ext>
            </a:extLst>
          </p:cNvPr>
          <p:cNvSpPr>
            <a:spLocks noGrp="1"/>
          </p:cNvSpPr>
          <p:nvPr>
            <p:ph type="sldNum" sz="quarter" idx="12"/>
          </p:nvPr>
        </p:nvSpPr>
        <p:spPr/>
        <p:txBody>
          <a:bodyPr/>
          <a:lstStyle/>
          <a:p>
            <a:fld id="{A8243E9D-84FC-442F-B0BC-03343CE2AD5A}" type="slidenum">
              <a:rPr lang="en-US" smtClean="0"/>
              <a:t>‹#›</a:t>
            </a:fld>
            <a:endParaRPr lang="en-US"/>
          </a:p>
        </p:txBody>
      </p:sp>
    </p:spTree>
    <p:extLst>
      <p:ext uri="{BB962C8B-B14F-4D97-AF65-F5344CB8AC3E}">
        <p14:creationId xmlns:p14="http://schemas.microsoft.com/office/powerpoint/2010/main" val="2117503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DA55-5757-31A9-FF18-02E94F9CAA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3990EE-6E01-BE9A-E433-A347AA4D66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0B8B26-2C00-E50D-8ECA-D6C540659A09}"/>
              </a:ext>
            </a:extLst>
          </p:cNvPr>
          <p:cNvSpPr>
            <a:spLocks noGrp="1"/>
          </p:cNvSpPr>
          <p:nvPr>
            <p:ph type="dt" sz="half" idx="10"/>
          </p:nvPr>
        </p:nvSpPr>
        <p:spPr/>
        <p:txBody>
          <a:bodyPr/>
          <a:lstStyle/>
          <a:p>
            <a:fld id="{BCACE71B-89F9-433F-B4C5-57B8DD46F4DA}" type="datetimeFigureOut">
              <a:rPr lang="en-US" smtClean="0"/>
              <a:t>2/28/2025</a:t>
            </a:fld>
            <a:endParaRPr lang="en-US"/>
          </a:p>
        </p:txBody>
      </p:sp>
      <p:sp>
        <p:nvSpPr>
          <p:cNvPr id="5" name="Footer Placeholder 4">
            <a:extLst>
              <a:ext uri="{FF2B5EF4-FFF2-40B4-BE49-F238E27FC236}">
                <a16:creationId xmlns:a16="http://schemas.microsoft.com/office/drawing/2014/main" id="{6AC28E37-5339-66C3-569E-7BA34E075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853645-9CBF-8B82-5EAD-CE5D7FD955D4}"/>
              </a:ext>
            </a:extLst>
          </p:cNvPr>
          <p:cNvSpPr>
            <a:spLocks noGrp="1"/>
          </p:cNvSpPr>
          <p:nvPr>
            <p:ph type="sldNum" sz="quarter" idx="12"/>
          </p:nvPr>
        </p:nvSpPr>
        <p:spPr/>
        <p:txBody>
          <a:bodyPr/>
          <a:lstStyle/>
          <a:p>
            <a:fld id="{A8243E9D-84FC-442F-B0BC-03343CE2AD5A}" type="slidenum">
              <a:rPr lang="en-US" smtClean="0"/>
              <a:t>‹#›</a:t>
            </a:fld>
            <a:endParaRPr lang="en-US"/>
          </a:p>
        </p:txBody>
      </p:sp>
    </p:spTree>
    <p:extLst>
      <p:ext uri="{BB962C8B-B14F-4D97-AF65-F5344CB8AC3E}">
        <p14:creationId xmlns:p14="http://schemas.microsoft.com/office/powerpoint/2010/main" val="173833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741DF-FB6A-8831-79CA-855422FEE6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BA874A-38A1-ED1C-0C1E-0AB242D9B2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E9E45E-105C-1043-3D43-226332D0B8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676589-AB5F-8DA5-8050-EA2E2805C9A3}"/>
              </a:ext>
            </a:extLst>
          </p:cNvPr>
          <p:cNvSpPr>
            <a:spLocks noGrp="1"/>
          </p:cNvSpPr>
          <p:nvPr>
            <p:ph type="dt" sz="half" idx="10"/>
          </p:nvPr>
        </p:nvSpPr>
        <p:spPr/>
        <p:txBody>
          <a:bodyPr/>
          <a:lstStyle/>
          <a:p>
            <a:fld id="{BCACE71B-89F9-433F-B4C5-57B8DD46F4DA}" type="datetimeFigureOut">
              <a:rPr lang="en-US" smtClean="0"/>
              <a:t>2/28/2025</a:t>
            </a:fld>
            <a:endParaRPr lang="en-US"/>
          </a:p>
        </p:txBody>
      </p:sp>
      <p:sp>
        <p:nvSpPr>
          <p:cNvPr id="6" name="Footer Placeholder 5">
            <a:extLst>
              <a:ext uri="{FF2B5EF4-FFF2-40B4-BE49-F238E27FC236}">
                <a16:creationId xmlns:a16="http://schemas.microsoft.com/office/drawing/2014/main" id="{73FC3822-2027-AE8D-F17C-FEDF27134D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864D66-4D73-1648-3CF6-70ADE9828179}"/>
              </a:ext>
            </a:extLst>
          </p:cNvPr>
          <p:cNvSpPr>
            <a:spLocks noGrp="1"/>
          </p:cNvSpPr>
          <p:nvPr>
            <p:ph type="sldNum" sz="quarter" idx="12"/>
          </p:nvPr>
        </p:nvSpPr>
        <p:spPr/>
        <p:txBody>
          <a:bodyPr/>
          <a:lstStyle/>
          <a:p>
            <a:fld id="{A8243E9D-84FC-442F-B0BC-03343CE2AD5A}" type="slidenum">
              <a:rPr lang="en-US" smtClean="0"/>
              <a:t>‹#›</a:t>
            </a:fld>
            <a:endParaRPr lang="en-US"/>
          </a:p>
        </p:txBody>
      </p:sp>
    </p:spTree>
    <p:extLst>
      <p:ext uri="{BB962C8B-B14F-4D97-AF65-F5344CB8AC3E}">
        <p14:creationId xmlns:p14="http://schemas.microsoft.com/office/powerpoint/2010/main" val="188748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AA6C-8F9E-0F83-B1CF-2762157BBF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796677-1651-7FC8-5F1D-D1C6DBF230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F39534-635E-608F-5FF1-A647746643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A43026-5B08-DB7C-506E-722DCB787A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1648C5-4F85-DE34-D13E-69D0E6664E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40D35F-1A85-7D31-5E7A-149FF068327A}"/>
              </a:ext>
            </a:extLst>
          </p:cNvPr>
          <p:cNvSpPr>
            <a:spLocks noGrp="1"/>
          </p:cNvSpPr>
          <p:nvPr>
            <p:ph type="dt" sz="half" idx="10"/>
          </p:nvPr>
        </p:nvSpPr>
        <p:spPr/>
        <p:txBody>
          <a:bodyPr/>
          <a:lstStyle/>
          <a:p>
            <a:fld id="{BCACE71B-89F9-433F-B4C5-57B8DD46F4DA}" type="datetimeFigureOut">
              <a:rPr lang="en-US" smtClean="0"/>
              <a:t>2/28/2025</a:t>
            </a:fld>
            <a:endParaRPr lang="en-US"/>
          </a:p>
        </p:txBody>
      </p:sp>
      <p:sp>
        <p:nvSpPr>
          <p:cNvPr id="8" name="Footer Placeholder 7">
            <a:extLst>
              <a:ext uri="{FF2B5EF4-FFF2-40B4-BE49-F238E27FC236}">
                <a16:creationId xmlns:a16="http://schemas.microsoft.com/office/drawing/2014/main" id="{EB4EA757-A597-5EB4-E410-B03BDDB58C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E880F5-91A3-3386-072E-5B1EC35FD4C9}"/>
              </a:ext>
            </a:extLst>
          </p:cNvPr>
          <p:cNvSpPr>
            <a:spLocks noGrp="1"/>
          </p:cNvSpPr>
          <p:nvPr>
            <p:ph type="sldNum" sz="quarter" idx="12"/>
          </p:nvPr>
        </p:nvSpPr>
        <p:spPr/>
        <p:txBody>
          <a:bodyPr/>
          <a:lstStyle/>
          <a:p>
            <a:fld id="{A8243E9D-84FC-442F-B0BC-03343CE2AD5A}" type="slidenum">
              <a:rPr lang="en-US" smtClean="0"/>
              <a:t>‹#›</a:t>
            </a:fld>
            <a:endParaRPr lang="en-US"/>
          </a:p>
        </p:txBody>
      </p:sp>
    </p:spTree>
    <p:extLst>
      <p:ext uri="{BB962C8B-B14F-4D97-AF65-F5344CB8AC3E}">
        <p14:creationId xmlns:p14="http://schemas.microsoft.com/office/powerpoint/2010/main" val="3974879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48DD4-3140-C568-B2A5-121071979B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CE6797-B346-3472-BBDD-F997762E9B98}"/>
              </a:ext>
            </a:extLst>
          </p:cNvPr>
          <p:cNvSpPr>
            <a:spLocks noGrp="1"/>
          </p:cNvSpPr>
          <p:nvPr>
            <p:ph type="dt" sz="half" idx="10"/>
          </p:nvPr>
        </p:nvSpPr>
        <p:spPr/>
        <p:txBody>
          <a:bodyPr/>
          <a:lstStyle/>
          <a:p>
            <a:fld id="{BCACE71B-89F9-433F-B4C5-57B8DD46F4DA}" type="datetimeFigureOut">
              <a:rPr lang="en-US" smtClean="0"/>
              <a:t>2/28/2025</a:t>
            </a:fld>
            <a:endParaRPr lang="en-US"/>
          </a:p>
        </p:txBody>
      </p:sp>
      <p:sp>
        <p:nvSpPr>
          <p:cNvPr id="4" name="Footer Placeholder 3">
            <a:extLst>
              <a:ext uri="{FF2B5EF4-FFF2-40B4-BE49-F238E27FC236}">
                <a16:creationId xmlns:a16="http://schemas.microsoft.com/office/drawing/2014/main" id="{4CD8255A-8E8D-F7D0-E13B-AB0DE3BBC1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989C58-A1ED-EBD8-D675-71842F67ECAD}"/>
              </a:ext>
            </a:extLst>
          </p:cNvPr>
          <p:cNvSpPr>
            <a:spLocks noGrp="1"/>
          </p:cNvSpPr>
          <p:nvPr>
            <p:ph type="sldNum" sz="quarter" idx="12"/>
          </p:nvPr>
        </p:nvSpPr>
        <p:spPr/>
        <p:txBody>
          <a:bodyPr/>
          <a:lstStyle/>
          <a:p>
            <a:fld id="{A8243E9D-84FC-442F-B0BC-03343CE2AD5A}" type="slidenum">
              <a:rPr lang="en-US" smtClean="0"/>
              <a:t>‹#›</a:t>
            </a:fld>
            <a:endParaRPr lang="en-US"/>
          </a:p>
        </p:txBody>
      </p:sp>
    </p:spTree>
    <p:extLst>
      <p:ext uri="{BB962C8B-B14F-4D97-AF65-F5344CB8AC3E}">
        <p14:creationId xmlns:p14="http://schemas.microsoft.com/office/powerpoint/2010/main" val="1642923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972DB8-D97A-6188-870B-8CBB1987C973}"/>
              </a:ext>
            </a:extLst>
          </p:cNvPr>
          <p:cNvSpPr>
            <a:spLocks noGrp="1"/>
          </p:cNvSpPr>
          <p:nvPr>
            <p:ph type="dt" sz="half" idx="10"/>
          </p:nvPr>
        </p:nvSpPr>
        <p:spPr/>
        <p:txBody>
          <a:bodyPr/>
          <a:lstStyle/>
          <a:p>
            <a:fld id="{BCACE71B-89F9-433F-B4C5-57B8DD46F4DA}" type="datetimeFigureOut">
              <a:rPr lang="en-US" smtClean="0"/>
              <a:t>2/28/2025</a:t>
            </a:fld>
            <a:endParaRPr lang="en-US"/>
          </a:p>
        </p:txBody>
      </p:sp>
      <p:sp>
        <p:nvSpPr>
          <p:cNvPr id="3" name="Footer Placeholder 2">
            <a:extLst>
              <a:ext uri="{FF2B5EF4-FFF2-40B4-BE49-F238E27FC236}">
                <a16:creationId xmlns:a16="http://schemas.microsoft.com/office/drawing/2014/main" id="{701AAF79-9157-F5E9-7ADA-09785CFDAC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C6DC7D-5C1B-CC4A-5A8B-36539FA993FC}"/>
              </a:ext>
            </a:extLst>
          </p:cNvPr>
          <p:cNvSpPr>
            <a:spLocks noGrp="1"/>
          </p:cNvSpPr>
          <p:nvPr>
            <p:ph type="sldNum" sz="quarter" idx="12"/>
          </p:nvPr>
        </p:nvSpPr>
        <p:spPr/>
        <p:txBody>
          <a:bodyPr/>
          <a:lstStyle/>
          <a:p>
            <a:fld id="{A8243E9D-84FC-442F-B0BC-03343CE2AD5A}" type="slidenum">
              <a:rPr lang="en-US" smtClean="0"/>
              <a:t>‹#›</a:t>
            </a:fld>
            <a:endParaRPr lang="en-US"/>
          </a:p>
        </p:txBody>
      </p:sp>
    </p:spTree>
    <p:extLst>
      <p:ext uri="{BB962C8B-B14F-4D97-AF65-F5344CB8AC3E}">
        <p14:creationId xmlns:p14="http://schemas.microsoft.com/office/powerpoint/2010/main" val="4005914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8F9D3-5CCF-8554-03FA-0869324C15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1418D5-8726-54FB-07F8-77644ABA82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5EFD1D-6544-7BA7-602D-77FB13029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D0CEC3-114C-9970-DC59-C02414D58D2B}"/>
              </a:ext>
            </a:extLst>
          </p:cNvPr>
          <p:cNvSpPr>
            <a:spLocks noGrp="1"/>
          </p:cNvSpPr>
          <p:nvPr>
            <p:ph type="dt" sz="half" idx="10"/>
          </p:nvPr>
        </p:nvSpPr>
        <p:spPr/>
        <p:txBody>
          <a:bodyPr/>
          <a:lstStyle/>
          <a:p>
            <a:fld id="{BCACE71B-89F9-433F-B4C5-57B8DD46F4DA}" type="datetimeFigureOut">
              <a:rPr lang="en-US" smtClean="0"/>
              <a:t>2/28/2025</a:t>
            </a:fld>
            <a:endParaRPr lang="en-US"/>
          </a:p>
        </p:txBody>
      </p:sp>
      <p:sp>
        <p:nvSpPr>
          <p:cNvPr id="6" name="Footer Placeholder 5">
            <a:extLst>
              <a:ext uri="{FF2B5EF4-FFF2-40B4-BE49-F238E27FC236}">
                <a16:creationId xmlns:a16="http://schemas.microsoft.com/office/drawing/2014/main" id="{ED213ED8-D6C7-9475-8B81-19EA5A01B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C2BF-9024-CEAB-332E-7599E2291B5B}"/>
              </a:ext>
            </a:extLst>
          </p:cNvPr>
          <p:cNvSpPr>
            <a:spLocks noGrp="1"/>
          </p:cNvSpPr>
          <p:nvPr>
            <p:ph type="sldNum" sz="quarter" idx="12"/>
          </p:nvPr>
        </p:nvSpPr>
        <p:spPr/>
        <p:txBody>
          <a:bodyPr/>
          <a:lstStyle/>
          <a:p>
            <a:fld id="{A8243E9D-84FC-442F-B0BC-03343CE2AD5A}" type="slidenum">
              <a:rPr lang="en-US" smtClean="0"/>
              <a:t>‹#›</a:t>
            </a:fld>
            <a:endParaRPr lang="en-US"/>
          </a:p>
        </p:txBody>
      </p:sp>
    </p:spTree>
    <p:extLst>
      <p:ext uri="{BB962C8B-B14F-4D97-AF65-F5344CB8AC3E}">
        <p14:creationId xmlns:p14="http://schemas.microsoft.com/office/powerpoint/2010/main" val="2081663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286EA-BAE6-7E0B-B0E6-B26E17ADF5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C881C0-D244-408E-9EA9-FD43285C66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B5F5C5-A146-40D4-56E1-4796C78BFA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43EFCE-7308-894E-B5A5-E5AA179263C7}"/>
              </a:ext>
            </a:extLst>
          </p:cNvPr>
          <p:cNvSpPr>
            <a:spLocks noGrp="1"/>
          </p:cNvSpPr>
          <p:nvPr>
            <p:ph type="dt" sz="half" idx="10"/>
          </p:nvPr>
        </p:nvSpPr>
        <p:spPr/>
        <p:txBody>
          <a:bodyPr/>
          <a:lstStyle/>
          <a:p>
            <a:fld id="{BCACE71B-89F9-433F-B4C5-57B8DD46F4DA}" type="datetimeFigureOut">
              <a:rPr lang="en-US" smtClean="0"/>
              <a:t>2/28/2025</a:t>
            </a:fld>
            <a:endParaRPr lang="en-US"/>
          </a:p>
        </p:txBody>
      </p:sp>
      <p:sp>
        <p:nvSpPr>
          <p:cNvPr id="6" name="Footer Placeholder 5">
            <a:extLst>
              <a:ext uri="{FF2B5EF4-FFF2-40B4-BE49-F238E27FC236}">
                <a16:creationId xmlns:a16="http://schemas.microsoft.com/office/drawing/2014/main" id="{FE316F48-9A4F-C240-2900-10299B6E39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87BD4C-37C2-CE0A-7B36-2B3E071A1AEF}"/>
              </a:ext>
            </a:extLst>
          </p:cNvPr>
          <p:cNvSpPr>
            <a:spLocks noGrp="1"/>
          </p:cNvSpPr>
          <p:nvPr>
            <p:ph type="sldNum" sz="quarter" idx="12"/>
          </p:nvPr>
        </p:nvSpPr>
        <p:spPr/>
        <p:txBody>
          <a:bodyPr/>
          <a:lstStyle/>
          <a:p>
            <a:fld id="{A8243E9D-84FC-442F-B0BC-03343CE2AD5A}" type="slidenum">
              <a:rPr lang="en-US" smtClean="0"/>
              <a:t>‹#›</a:t>
            </a:fld>
            <a:endParaRPr lang="en-US"/>
          </a:p>
        </p:txBody>
      </p:sp>
    </p:spTree>
    <p:extLst>
      <p:ext uri="{BB962C8B-B14F-4D97-AF65-F5344CB8AC3E}">
        <p14:creationId xmlns:p14="http://schemas.microsoft.com/office/powerpoint/2010/main" val="3475933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175B91-A668-9339-B8EB-029CDCA84F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7CD3D6-CBDD-1F13-6192-DB8180D32A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7E6919-6233-6B13-E429-9E28107E27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ACE71B-89F9-433F-B4C5-57B8DD46F4DA}" type="datetimeFigureOut">
              <a:rPr lang="en-US" smtClean="0"/>
              <a:t>2/28/2025</a:t>
            </a:fld>
            <a:endParaRPr lang="en-US"/>
          </a:p>
        </p:txBody>
      </p:sp>
      <p:sp>
        <p:nvSpPr>
          <p:cNvPr id="5" name="Footer Placeholder 4">
            <a:extLst>
              <a:ext uri="{FF2B5EF4-FFF2-40B4-BE49-F238E27FC236}">
                <a16:creationId xmlns:a16="http://schemas.microsoft.com/office/drawing/2014/main" id="{F3A6605E-CFAA-E79D-5B7F-6D66799426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AF8071-C0FD-1B3A-A93E-F38664A6AF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243E9D-84FC-442F-B0BC-03343CE2AD5A}" type="slidenum">
              <a:rPr lang="en-US" smtClean="0"/>
              <a:t>‹#›</a:t>
            </a:fld>
            <a:endParaRPr lang="en-US"/>
          </a:p>
        </p:txBody>
      </p:sp>
    </p:spTree>
    <p:extLst>
      <p:ext uri="{BB962C8B-B14F-4D97-AF65-F5344CB8AC3E}">
        <p14:creationId xmlns:p14="http://schemas.microsoft.com/office/powerpoint/2010/main" val="38152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microsoft.com/office/2007/relationships/hdphoto" Target="../media/hdphoto2.wdp"/><Relationship Id="rId7"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4E9639-6272-1719-A7E9-722E7D32E2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6" name="Title 1">
            <a:extLst>
              <a:ext uri="{FF2B5EF4-FFF2-40B4-BE49-F238E27FC236}">
                <a16:creationId xmlns:a16="http://schemas.microsoft.com/office/drawing/2014/main" id="{19C419F0-8CC4-416A-F3E8-3024D3DF64DC}"/>
              </a:ext>
            </a:extLst>
          </p:cNvPr>
          <p:cNvSpPr>
            <a:spLocks noGrp="1"/>
          </p:cNvSpPr>
          <p:nvPr>
            <p:ph type="ctrTitle"/>
          </p:nvPr>
        </p:nvSpPr>
        <p:spPr>
          <a:xfrm>
            <a:off x="1524000" y="1122363"/>
            <a:ext cx="9144000" cy="2387600"/>
          </a:xfrm>
        </p:spPr>
        <p:txBody>
          <a:bodyPr/>
          <a:lstStyle/>
          <a:p>
            <a:r>
              <a:rPr lang="en-US" dirty="0">
                <a:latin typeface="Times New Roman" panose="02020603050405020304" pitchFamily="18" charset="0"/>
                <a:cs typeface="Times New Roman" panose="02020603050405020304" pitchFamily="18" charset="0"/>
              </a:rPr>
              <a:t>Sample Super Store </a:t>
            </a:r>
          </a:p>
        </p:txBody>
      </p:sp>
      <p:sp>
        <p:nvSpPr>
          <p:cNvPr id="7" name="Subtitle 2">
            <a:extLst>
              <a:ext uri="{FF2B5EF4-FFF2-40B4-BE49-F238E27FC236}">
                <a16:creationId xmlns:a16="http://schemas.microsoft.com/office/drawing/2014/main" id="{08762BC1-BB87-2661-4D80-D5A6368C0966}"/>
              </a:ext>
            </a:extLst>
          </p:cNvPr>
          <p:cNvSpPr>
            <a:spLocks noGrp="1"/>
          </p:cNvSpPr>
          <p:nvPr>
            <p:ph type="subTitle" idx="1"/>
          </p:nvPr>
        </p:nvSpPr>
        <p:spPr>
          <a:xfrm>
            <a:off x="1524000" y="3602038"/>
            <a:ext cx="9144000" cy="1655762"/>
          </a:xfrm>
        </p:spPr>
        <p:txBody>
          <a:bodyPr/>
          <a:lstStyle/>
          <a:p>
            <a:r>
              <a:rPr lang="en-US" i="0" dirty="0">
                <a:solidFill>
                  <a:schemeClr val="tx1">
                    <a:lumMod val="95000"/>
                    <a:lumOff val="5000"/>
                  </a:schemeClr>
                </a:solidFill>
                <a:effectLst/>
                <a:latin typeface="Times New Roman" panose="02020603050405020304" pitchFamily="18" charset="0"/>
                <a:cs typeface="Times New Roman" panose="02020603050405020304" pitchFamily="18" charset="0"/>
              </a:rPr>
              <a:t>Tableau-Reinforcement-Project</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3148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EE70B9-F2E2-6178-9C5C-E1BA369C8E38}"/>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1500"/>
                    </a14:imgEffect>
                    <a14:imgEffect>
                      <a14:saturation sat="0"/>
                    </a14:imgEffect>
                  </a14:imgLayer>
                </a14:imgProps>
              </a:ext>
            </a:extLst>
          </a:blip>
          <a:stretch>
            <a:fillRect/>
          </a:stretch>
        </p:blipFill>
        <p:spPr>
          <a:xfrm>
            <a:off x="-24437" y="0"/>
            <a:ext cx="12216437" cy="6857999"/>
          </a:xfrm>
          <a:prstGeom prst="rect">
            <a:avLst/>
          </a:prstGeom>
        </p:spPr>
      </p:pic>
      <p:sp>
        <p:nvSpPr>
          <p:cNvPr id="9" name="Content Placeholder 2">
            <a:extLst>
              <a:ext uri="{FF2B5EF4-FFF2-40B4-BE49-F238E27FC236}">
                <a16:creationId xmlns:a16="http://schemas.microsoft.com/office/drawing/2014/main" id="{D3667888-4403-D4A3-BA2A-7AE478A87550}"/>
              </a:ext>
            </a:extLst>
          </p:cNvPr>
          <p:cNvSpPr txBox="1">
            <a:spLocks/>
          </p:cNvSpPr>
          <p:nvPr/>
        </p:nvSpPr>
        <p:spPr>
          <a:xfrm>
            <a:off x="564203" y="1690688"/>
            <a:ext cx="1053667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1" name="Title 1">
            <a:extLst>
              <a:ext uri="{FF2B5EF4-FFF2-40B4-BE49-F238E27FC236}">
                <a16:creationId xmlns:a16="http://schemas.microsoft.com/office/drawing/2014/main" id="{9696B440-6BDA-985A-9E74-3A3EACA5C4ED}"/>
              </a:ext>
            </a:extLst>
          </p:cNvPr>
          <p:cNvSpPr txBox="1">
            <a:spLocks/>
          </p:cNvSpPr>
          <p:nvPr/>
        </p:nvSpPr>
        <p:spPr>
          <a:xfrm>
            <a:off x="564203" y="230188"/>
            <a:ext cx="105366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12" name="Content Placeholder 2">
            <a:extLst>
              <a:ext uri="{FF2B5EF4-FFF2-40B4-BE49-F238E27FC236}">
                <a16:creationId xmlns:a16="http://schemas.microsoft.com/office/drawing/2014/main" id="{9AD682F7-ECE7-193F-8658-95B75B1AA2DC}"/>
              </a:ext>
            </a:extLst>
          </p:cNvPr>
          <p:cNvSpPr>
            <a:spLocks noGrp="1"/>
          </p:cNvSpPr>
          <p:nvPr>
            <p:ph idx="1"/>
          </p:nvPr>
        </p:nvSpPr>
        <p:spPr>
          <a:xfrm>
            <a:off x="817123" y="1825625"/>
            <a:ext cx="10536677" cy="4351338"/>
          </a:xfrm>
        </p:spPr>
        <p:txBody>
          <a:bodyPr/>
          <a:lstStyle/>
          <a:p>
            <a:pPr marL="0" indent="0">
              <a:buNone/>
            </a:pPr>
            <a:r>
              <a:rPr lang="en-US" b="0" i="0" dirty="0">
                <a:effectLst/>
                <a:latin typeface="Times New Roman" panose="02020603050405020304" pitchFamily="18" charset="0"/>
                <a:cs typeface="Times New Roman" panose="02020603050405020304" pitchFamily="18" charset="0"/>
              </a:rPr>
              <a:t>Tableau is a data visualization tool and it allows connecting with a large range of data sources, creating interactive visualizations, and providing features to share work with other team members. It is also used by data analysts and data scientists to explore data and create visualizations that communicate understandings to others. It has an interface that allows drag-and-drop data areas to create charts, graphs, and visualizations to analyze the data which is easier to use for beginners also. It is used by businesses like medicine, technology, e-commerce, </a:t>
            </a:r>
            <a:r>
              <a:rPr lang="en-US" b="0" i="0" dirty="0" err="1">
                <a:effectLst/>
                <a:latin typeface="Times New Roman" panose="02020603050405020304" pitchFamily="18" charset="0"/>
                <a:cs typeface="Times New Roman" panose="02020603050405020304" pitchFamily="18" charset="0"/>
              </a:rPr>
              <a:t>etc</a:t>
            </a:r>
            <a:r>
              <a:rPr lang="en-US" b="0" i="0" dirty="0">
                <a:effectLst/>
                <a:latin typeface="Times New Roman" panose="02020603050405020304" pitchFamily="18" charset="0"/>
                <a:cs typeface="Times New Roman" panose="02020603050405020304" pitchFamily="18" charset="0"/>
              </a:rPr>
              <a:t>, to analyze data and make data-driven judgments.</a:t>
            </a:r>
            <a:endParaRPr lang="en-US" dirty="0">
              <a:latin typeface="Times New Roman" panose="02020603050405020304" pitchFamily="18" charset="0"/>
              <a:cs typeface="Times New Roman" panose="02020603050405020304" pitchFamily="18" charset="0"/>
            </a:endParaRPr>
          </a:p>
        </p:txBody>
      </p:sp>
      <p:sp>
        <p:nvSpPr>
          <p:cNvPr id="13" name="Title 1">
            <a:extLst>
              <a:ext uri="{FF2B5EF4-FFF2-40B4-BE49-F238E27FC236}">
                <a16:creationId xmlns:a16="http://schemas.microsoft.com/office/drawing/2014/main" id="{F36A3A80-9A39-BF24-EE52-9501D97A9BE0}"/>
              </a:ext>
            </a:extLst>
          </p:cNvPr>
          <p:cNvSpPr>
            <a:spLocks noGrp="1"/>
          </p:cNvSpPr>
          <p:nvPr>
            <p:ph type="title"/>
          </p:nvPr>
        </p:nvSpPr>
        <p:spPr>
          <a:xfrm>
            <a:off x="817123" y="365125"/>
            <a:ext cx="10536677" cy="1325563"/>
          </a:xfrm>
        </p:spPr>
        <p:txBody>
          <a:bodyPr/>
          <a:lstStyle/>
          <a:p>
            <a:r>
              <a:rPr lang="en-US" b="1" dirty="0">
                <a:latin typeface="Times New Roman" panose="02020603050405020304" pitchFamily="18" charset="0"/>
                <a:cs typeface="Times New Roman" panose="02020603050405020304" pitchFamily="18" charset="0"/>
              </a:rPr>
              <a:t>What is Tableau?</a:t>
            </a:r>
          </a:p>
        </p:txBody>
      </p:sp>
    </p:spTree>
    <p:extLst>
      <p:ext uri="{BB962C8B-B14F-4D97-AF65-F5344CB8AC3E}">
        <p14:creationId xmlns:p14="http://schemas.microsoft.com/office/powerpoint/2010/main" val="3024566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10A88-649C-7E36-CD49-B72AF6EFE1BB}"/>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220AE16-5160-071C-9046-3310C2B95CBE}"/>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500"/>
                    </a14:imgEffect>
                    <a14:imgEffect>
                      <a14:saturation sat="0"/>
                    </a14:imgEffect>
                  </a14:imgLayer>
                </a14:imgProps>
              </a:ext>
            </a:extLst>
          </a:blip>
          <a:stretch>
            <a:fillRect/>
          </a:stretch>
        </p:blipFill>
        <p:spPr>
          <a:xfrm>
            <a:off x="-24437" y="0"/>
            <a:ext cx="12216437" cy="6857999"/>
          </a:xfrm>
          <a:prstGeom prst="rect">
            <a:avLst/>
          </a:prstGeom>
        </p:spPr>
      </p:pic>
      <p:sp>
        <p:nvSpPr>
          <p:cNvPr id="9" name="Content Placeholder 2">
            <a:extLst>
              <a:ext uri="{FF2B5EF4-FFF2-40B4-BE49-F238E27FC236}">
                <a16:creationId xmlns:a16="http://schemas.microsoft.com/office/drawing/2014/main" id="{94E48192-5F21-8F6E-3913-F7AC67DBE2A1}"/>
              </a:ext>
            </a:extLst>
          </p:cNvPr>
          <p:cNvSpPr txBox="1">
            <a:spLocks/>
          </p:cNvSpPr>
          <p:nvPr/>
        </p:nvSpPr>
        <p:spPr>
          <a:xfrm>
            <a:off x="564203" y="1690688"/>
            <a:ext cx="1053667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1" name="Title 1">
            <a:extLst>
              <a:ext uri="{FF2B5EF4-FFF2-40B4-BE49-F238E27FC236}">
                <a16:creationId xmlns:a16="http://schemas.microsoft.com/office/drawing/2014/main" id="{974C0774-11BB-8D61-87D8-961988DF6A19}"/>
              </a:ext>
            </a:extLst>
          </p:cNvPr>
          <p:cNvSpPr txBox="1">
            <a:spLocks/>
          </p:cNvSpPr>
          <p:nvPr/>
        </p:nvSpPr>
        <p:spPr>
          <a:xfrm>
            <a:off x="564203" y="230188"/>
            <a:ext cx="1053667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12" name="Content Placeholder 2">
            <a:extLst>
              <a:ext uri="{FF2B5EF4-FFF2-40B4-BE49-F238E27FC236}">
                <a16:creationId xmlns:a16="http://schemas.microsoft.com/office/drawing/2014/main" id="{CF96F579-94FA-238E-7FC5-5739F3FAB880}"/>
              </a:ext>
            </a:extLst>
          </p:cNvPr>
          <p:cNvSpPr>
            <a:spLocks noGrp="1"/>
          </p:cNvSpPr>
          <p:nvPr>
            <p:ph idx="1"/>
          </p:nvPr>
        </p:nvSpPr>
        <p:spPr>
          <a:xfrm>
            <a:off x="817123" y="1690688"/>
            <a:ext cx="10536677" cy="4632291"/>
          </a:xfrm>
        </p:spPr>
        <p:txBody>
          <a:bodyPr>
            <a:normAutofit fontScale="55000" lnSpcReduction="20000"/>
          </a:bodyPr>
          <a:lstStyle/>
          <a:p>
            <a:pPr marL="0" indent="0">
              <a:buNone/>
            </a:pPr>
            <a:r>
              <a:rPr lang="en-US" b="1" dirty="0">
                <a:latin typeface="Times New Roman" panose="02020603050405020304" pitchFamily="18" charset="0"/>
                <a:cs typeface="Times New Roman" panose="02020603050405020304" pitchFamily="18" charset="0"/>
              </a:rPr>
              <a:t>Bar Chart</a:t>
            </a:r>
            <a:r>
              <a:rPr lang="en-US" dirty="0">
                <a:latin typeface="Times New Roman" panose="02020603050405020304" pitchFamily="18" charset="0"/>
                <a:cs typeface="Times New Roman" panose="02020603050405020304" pitchFamily="18" charset="0"/>
              </a:rPr>
              <a:t>: Great for comparing data across categories.</a:t>
            </a:r>
          </a:p>
          <a:p>
            <a:pPr marL="0" indent="0">
              <a:buNone/>
            </a:pPr>
            <a:r>
              <a:rPr lang="en-US" b="1" dirty="0">
                <a:latin typeface="Times New Roman" panose="02020603050405020304" pitchFamily="18" charset="0"/>
                <a:cs typeface="Times New Roman" panose="02020603050405020304" pitchFamily="18" charset="0"/>
              </a:rPr>
              <a:t>Line Chart</a:t>
            </a:r>
            <a:r>
              <a:rPr lang="en-US" dirty="0">
                <a:latin typeface="Times New Roman" panose="02020603050405020304" pitchFamily="18" charset="0"/>
                <a:cs typeface="Times New Roman" panose="02020603050405020304" pitchFamily="18" charset="0"/>
              </a:rPr>
              <a:t>: Ideal for showing trends over time.</a:t>
            </a:r>
          </a:p>
          <a:p>
            <a:pPr marL="0" indent="0">
              <a:buNone/>
            </a:pPr>
            <a:r>
              <a:rPr lang="en-US" b="1" dirty="0">
                <a:latin typeface="Times New Roman" panose="02020603050405020304" pitchFamily="18" charset="0"/>
                <a:cs typeface="Times New Roman" panose="02020603050405020304" pitchFamily="18" charset="0"/>
              </a:rPr>
              <a:t>Pie Chart</a:t>
            </a:r>
            <a:r>
              <a:rPr lang="en-US" dirty="0">
                <a:latin typeface="Times New Roman" panose="02020603050405020304" pitchFamily="18" charset="0"/>
                <a:cs typeface="Times New Roman" panose="02020603050405020304" pitchFamily="18" charset="0"/>
              </a:rPr>
              <a:t>: Useful for showing proportions of a whole.</a:t>
            </a:r>
          </a:p>
          <a:p>
            <a:pPr marL="0" indent="0">
              <a:buNone/>
            </a:pPr>
            <a:r>
              <a:rPr lang="en-US" b="1" dirty="0">
                <a:latin typeface="Times New Roman" panose="02020603050405020304" pitchFamily="18" charset="0"/>
                <a:cs typeface="Times New Roman" panose="02020603050405020304" pitchFamily="18" charset="0"/>
              </a:rPr>
              <a:t>Scatter Plot</a:t>
            </a:r>
            <a:r>
              <a:rPr lang="en-US" dirty="0">
                <a:latin typeface="Times New Roman" panose="02020603050405020304" pitchFamily="18" charset="0"/>
                <a:cs typeface="Times New Roman" panose="02020603050405020304" pitchFamily="18" charset="0"/>
              </a:rPr>
              <a:t>: Perfect for identifying relationships between two variables.</a:t>
            </a:r>
          </a:p>
          <a:p>
            <a:pPr marL="0" indent="0">
              <a:buNone/>
            </a:pPr>
            <a:r>
              <a:rPr lang="en-US" b="1" dirty="0">
                <a:latin typeface="Times New Roman" panose="02020603050405020304" pitchFamily="18" charset="0"/>
                <a:cs typeface="Times New Roman" panose="02020603050405020304" pitchFamily="18" charset="0"/>
              </a:rPr>
              <a:t>Histogram</a:t>
            </a:r>
            <a:r>
              <a:rPr lang="en-US" dirty="0">
                <a:latin typeface="Times New Roman" panose="02020603050405020304" pitchFamily="18" charset="0"/>
                <a:cs typeface="Times New Roman" panose="02020603050405020304" pitchFamily="18" charset="0"/>
              </a:rPr>
              <a:t>: Used for showing the distribution of a set of data.</a:t>
            </a:r>
          </a:p>
          <a:p>
            <a:pPr marL="0" indent="0">
              <a:buNone/>
            </a:pPr>
            <a:r>
              <a:rPr lang="en-US" b="1" dirty="0">
                <a:latin typeface="Times New Roman" panose="02020603050405020304" pitchFamily="18" charset="0"/>
                <a:cs typeface="Times New Roman" panose="02020603050405020304" pitchFamily="18" charset="0"/>
              </a:rPr>
              <a:t>Gantt Chart</a:t>
            </a:r>
            <a:r>
              <a:rPr lang="en-US" dirty="0">
                <a:latin typeface="Times New Roman" panose="02020603050405020304" pitchFamily="18" charset="0"/>
                <a:cs typeface="Times New Roman" panose="02020603050405020304" pitchFamily="18" charset="0"/>
              </a:rPr>
              <a:t>: Excellent for project management and scheduling.</a:t>
            </a:r>
          </a:p>
          <a:p>
            <a:pPr marL="0" indent="0">
              <a:buNone/>
            </a:pPr>
            <a:r>
              <a:rPr lang="en-US" b="1" dirty="0">
                <a:latin typeface="Times New Roman" panose="02020603050405020304" pitchFamily="18" charset="0"/>
                <a:cs typeface="Times New Roman" panose="02020603050405020304" pitchFamily="18" charset="0"/>
              </a:rPr>
              <a:t>Bubble Chart</a:t>
            </a:r>
            <a:r>
              <a:rPr lang="en-US" dirty="0">
                <a:latin typeface="Times New Roman" panose="02020603050405020304" pitchFamily="18" charset="0"/>
                <a:cs typeface="Times New Roman" panose="02020603050405020304" pitchFamily="18" charset="0"/>
              </a:rPr>
              <a:t>: Useful for showing the concentration of data along two axes.</a:t>
            </a:r>
          </a:p>
          <a:p>
            <a:pPr marL="0" indent="0">
              <a:buNone/>
            </a:pPr>
            <a:r>
              <a:rPr lang="en-US" b="1" dirty="0">
                <a:latin typeface="Times New Roman" panose="02020603050405020304" pitchFamily="18" charset="0"/>
                <a:cs typeface="Times New Roman" panose="02020603050405020304" pitchFamily="18" charset="0"/>
              </a:rPr>
              <a:t>Heat Map</a:t>
            </a:r>
            <a:r>
              <a:rPr lang="en-US" dirty="0">
                <a:latin typeface="Times New Roman" panose="02020603050405020304" pitchFamily="18" charset="0"/>
                <a:cs typeface="Times New Roman" panose="02020603050405020304" pitchFamily="18" charset="0"/>
              </a:rPr>
              <a:t>: Great for showing data density and variations.</a:t>
            </a:r>
          </a:p>
          <a:p>
            <a:pPr marL="0" indent="0">
              <a:buNone/>
            </a:pPr>
            <a:r>
              <a:rPr lang="en-US" b="1" dirty="0">
                <a:latin typeface="Times New Roman" panose="02020603050405020304" pitchFamily="18" charset="0"/>
                <a:cs typeface="Times New Roman" panose="02020603050405020304" pitchFamily="18" charset="0"/>
              </a:rPr>
              <a:t>Tree Map</a:t>
            </a:r>
            <a:r>
              <a:rPr lang="en-US" dirty="0">
                <a:latin typeface="Times New Roman" panose="02020603050405020304" pitchFamily="18" charset="0"/>
                <a:cs typeface="Times New Roman" panose="02020603050405020304" pitchFamily="18" charset="0"/>
              </a:rPr>
              <a:t>: Useful for showing hierarchical data.</a:t>
            </a:r>
          </a:p>
          <a:p>
            <a:pPr marL="0" indent="0">
              <a:buNone/>
            </a:pPr>
            <a:r>
              <a:rPr lang="en-US" b="1" dirty="0">
                <a:latin typeface="Times New Roman" panose="02020603050405020304" pitchFamily="18" charset="0"/>
                <a:cs typeface="Times New Roman" panose="02020603050405020304" pitchFamily="18" charset="0"/>
              </a:rPr>
              <a:t>Box-and-Whisker Plot</a:t>
            </a:r>
            <a:r>
              <a:rPr lang="en-US" dirty="0">
                <a:latin typeface="Times New Roman" panose="02020603050405020304" pitchFamily="18" charset="0"/>
                <a:cs typeface="Times New Roman" panose="02020603050405020304" pitchFamily="18" charset="0"/>
              </a:rPr>
              <a:t>: Ideal for showing the distribution of data based on a five-number summary.</a:t>
            </a:r>
          </a:p>
          <a:p>
            <a:pPr marL="0" indent="0">
              <a:buNone/>
            </a:pPr>
            <a:r>
              <a:rPr lang="en-US" b="1" dirty="0">
                <a:latin typeface="Times New Roman" panose="02020603050405020304" pitchFamily="18" charset="0"/>
                <a:cs typeface="Times New Roman" panose="02020603050405020304" pitchFamily="18" charset="0"/>
              </a:rPr>
              <a:t>Area Chart</a:t>
            </a:r>
            <a:r>
              <a:rPr lang="en-US" dirty="0">
                <a:latin typeface="Times New Roman" panose="02020603050405020304" pitchFamily="18" charset="0"/>
                <a:cs typeface="Times New Roman" panose="02020603050405020304" pitchFamily="18" charset="0"/>
              </a:rPr>
              <a:t>: Good for showing cumulative totals over time.</a:t>
            </a:r>
          </a:p>
          <a:p>
            <a:pPr marL="0" indent="0">
              <a:buNone/>
            </a:pPr>
            <a:r>
              <a:rPr lang="en-US" b="1" dirty="0">
                <a:latin typeface="Times New Roman" panose="02020603050405020304" pitchFamily="18" charset="0"/>
                <a:cs typeface="Times New Roman" panose="02020603050405020304" pitchFamily="18" charset="0"/>
              </a:rPr>
              <a:t>Bullet Chart</a:t>
            </a:r>
            <a:r>
              <a:rPr lang="en-US" dirty="0">
                <a:latin typeface="Times New Roman" panose="02020603050405020304" pitchFamily="18" charset="0"/>
                <a:cs typeface="Times New Roman" panose="02020603050405020304" pitchFamily="18" charset="0"/>
              </a:rPr>
              <a:t>: Useful for comparing performance against a target.</a:t>
            </a:r>
          </a:p>
          <a:p>
            <a:pPr marL="0" indent="0">
              <a:buNone/>
            </a:pPr>
            <a:r>
              <a:rPr lang="en-US" b="1" dirty="0">
                <a:latin typeface="Times New Roman" panose="02020603050405020304" pitchFamily="18" charset="0"/>
                <a:cs typeface="Times New Roman" panose="02020603050405020304" pitchFamily="18" charset="0"/>
              </a:rPr>
              <a:t>Waterfall Chart</a:t>
            </a:r>
            <a:r>
              <a:rPr lang="en-US" dirty="0">
                <a:latin typeface="Times New Roman" panose="02020603050405020304" pitchFamily="18" charset="0"/>
                <a:cs typeface="Times New Roman" panose="02020603050405020304" pitchFamily="18" charset="0"/>
              </a:rPr>
              <a:t>: Great for understanding the cumulative effect of sequentially introduced positive or negative values.</a:t>
            </a:r>
          </a:p>
          <a:p>
            <a:pPr marL="0" indent="0">
              <a:buNone/>
            </a:pPr>
            <a:r>
              <a:rPr lang="en-US" b="1" dirty="0">
                <a:latin typeface="Times New Roman" panose="02020603050405020304" pitchFamily="18" charset="0"/>
                <a:cs typeface="Times New Roman" panose="02020603050405020304" pitchFamily="18" charset="0"/>
              </a:rPr>
              <a:t>Packed Bubbles</a:t>
            </a:r>
            <a:r>
              <a:rPr lang="en-US" dirty="0">
                <a:latin typeface="Times New Roman" panose="02020603050405020304" pitchFamily="18" charset="0"/>
                <a:cs typeface="Times New Roman" panose="02020603050405020304" pitchFamily="18" charset="0"/>
              </a:rPr>
              <a:t>: Useful for showing the relationship between data points in a cluster.</a:t>
            </a:r>
          </a:p>
          <a:p>
            <a:pPr marL="0" indent="0">
              <a:buNone/>
            </a:pPr>
            <a:r>
              <a:rPr lang="en-US" b="1" dirty="0">
                <a:latin typeface="Times New Roman" panose="02020603050405020304" pitchFamily="18" charset="0"/>
                <a:cs typeface="Times New Roman" panose="02020603050405020304" pitchFamily="18" charset="0"/>
              </a:rPr>
              <a:t>Dual-Axis Chart</a:t>
            </a:r>
            <a:r>
              <a:rPr lang="en-US" dirty="0">
                <a:latin typeface="Times New Roman" panose="02020603050405020304" pitchFamily="18" charset="0"/>
                <a:cs typeface="Times New Roman" panose="02020603050405020304" pitchFamily="18" charset="0"/>
              </a:rPr>
              <a:t>: Allows you to compare two different measures on the same chart.</a:t>
            </a:r>
          </a:p>
        </p:txBody>
      </p:sp>
      <p:sp>
        <p:nvSpPr>
          <p:cNvPr id="13" name="Title 1">
            <a:extLst>
              <a:ext uri="{FF2B5EF4-FFF2-40B4-BE49-F238E27FC236}">
                <a16:creationId xmlns:a16="http://schemas.microsoft.com/office/drawing/2014/main" id="{5B513A93-AE12-0D8C-B767-0E77FC647C33}"/>
              </a:ext>
            </a:extLst>
          </p:cNvPr>
          <p:cNvSpPr>
            <a:spLocks noGrp="1"/>
          </p:cNvSpPr>
          <p:nvPr>
            <p:ph type="title"/>
          </p:nvPr>
        </p:nvSpPr>
        <p:spPr>
          <a:xfrm>
            <a:off x="817123" y="365125"/>
            <a:ext cx="10536677" cy="1325563"/>
          </a:xfrm>
        </p:spPr>
        <p:txBody>
          <a:bodyPr/>
          <a:lstStyle/>
          <a:p>
            <a:r>
              <a:rPr lang="en-US" b="1" dirty="0">
                <a:latin typeface="Times New Roman" panose="02020603050405020304" pitchFamily="18" charset="0"/>
                <a:cs typeface="Times New Roman" panose="02020603050405020304" pitchFamily="18" charset="0"/>
              </a:rPr>
              <a:t>How many chart type in Tableau?</a:t>
            </a:r>
          </a:p>
        </p:txBody>
      </p:sp>
    </p:spTree>
    <p:extLst>
      <p:ext uri="{BB962C8B-B14F-4D97-AF65-F5344CB8AC3E}">
        <p14:creationId xmlns:p14="http://schemas.microsoft.com/office/powerpoint/2010/main" val="3673165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3AB167-6B06-83E8-F9FD-71139184C659}"/>
              </a:ext>
            </a:extLst>
          </p:cNvPr>
          <p:cNvPicPr>
            <a:picLocks noChangeAspect="1"/>
          </p:cNvPicPr>
          <p:nvPr/>
        </p:nvPicPr>
        <p:blipFill>
          <a:blip r:embed="rId2">
            <a:alphaModFix amt="70000"/>
            <a:extLst>
              <a:ext uri="{BEBA8EAE-BF5A-486C-A8C5-ECC9F3942E4B}">
                <a14:imgProps xmlns:a14="http://schemas.microsoft.com/office/drawing/2010/main">
                  <a14:imgLayer r:embed="rId3">
                    <a14:imgEffect>
                      <a14:saturation sat="6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8" name="Picture 7">
            <a:extLst>
              <a:ext uri="{FF2B5EF4-FFF2-40B4-BE49-F238E27FC236}">
                <a16:creationId xmlns:a16="http://schemas.microsoft.com/office/drawing/2014/main" id="{F5879A42-38B9-D463-0395-12AD68F3CA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0"/>
            <a:ext cx="6096001" cy="6858000"/>
          </a:xfrm>
          <a:prstGeom prst="rect">
            <a:avLst/>
          </a:prstGeom>
        </p:spPr>
      </p:pic>
      <p:pic>
        <p:nvPicPr>
          <p:cNvPr id="10" name="Picture 9">
            <a:extLst>
              <a:ext uri="{FF2B5EF4-FFF2-40B4-BE49-F238E27FC236}">
                <a16:creationId xmlns:a16="http://schemas.microsoft.com/office/drawing/2014/main" id="{86E96A1D-CECC-B13C-D04A-C073E21C59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1" y="0"/>
            <a:ext cx="6096000" cy="6858000"/>
          </a:xfrm>
          <a:prstGeom prst="rect">
            <a:avLst/>
          </a:prstGeom>
        </p:spPr>
      </p:pic>
    </p:spTree>
    <p:extLst>
      <p:ext uri="{BB962C8B-B14F-4D97-AF65-F5344CB8AC3E}">
        <p14:creationId xmlns:p14="http://schemas.microsoft.com/office/powerpoint/2010/main" val="1449022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8501F-48F1-1D61-79B5-41CE3AF5CF8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CBE21AB-B237-7484-2B83-F4DF60CFC03E}"/>
              </a:ext>
            </a:extLst>
          </p:cNvPr>
          <p:cNvPicPr>
            <a:picLocks noChangeAspect="1"/>
          </p:cNvPicPr>
          <p:nvPr/>
        </p:nvPicPr>
        <p:blipFill>
          <a:blip r:embed="rId2">
            <a:alphaModFix amt="70000"/>
            <a:extLst>
              <a:ext uri="{BEBA8EAE-BF5A-486C-A8C5-ECC9F3942E4B}">
                <a14:imgProps xmlns:a14="http://schemas.microsoft.com/office/drawing/2010/main">
                  <a14:imgLayer r:embed="rId3">
                    <a14:imgEffect>
                      <a14:saturation sat="6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3" name="Picture 2">
            <a:extLst>
              <a:ext uri="{FF2B5EF4-FFF2-40B4-BE49-F238E27FC236}">
                <a16:creationId xmlns:a16="http://schemas.microsoft.com/office/drawing/2014/main" id="{831E1E19-B072-6BC8-61B1-7B07330025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0"/>
            <a:ext cx="5734051" cy="6858000"/>
          </a:xfrm>
          <a:prstGeom prst="rect">
            <a:avLst/>
          </a:prstGeom>
        </p:spPr>
      </p:pic>
      <p:pic>
        <p:nvPicPr>
          <p:cNvPr id="6" name="Picture 5">
            <a:extLst>
              <a:ext uri="{FF2B5EF4-FFF2-40B4-BE49-F238E27FC236}">
                <a16:creationId xmlns:a16="http://schemas.microsoft.com/office/drawing/2014/main" id="{A34D0995-3FB7-6B88-3CB7-C2240823069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4050" y="0"/>
            <a:ext cx="6457950" cy="6858000"/>
          </a:xfrm>
          <a:prstGeom prst="rect">
            <a:avLst/>
          </a:prstGeom>
        </p:spPr>
      </p:pic>
    </p:spTree>
    <p:extLst>
      <p:ext uri="{BB962C8B-B14F-4D97-AF65-F5344CB8AC3E}">
        <p14:creationId xmlns:p14="http://schemas.microsoft.com/office/powerpoint/2010/main" val="3056060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44F8F-B7C4-A34D-9FD2-9B93D1B5AA0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154A9D4-7250-BAD3-2B9A-6DF9CFCE4949}"/>
              </a:ext>
            </a:extLst>
          </p:cNvPr>
          <p:cNvPicPr>
            <a:picLocks noChangeAspect="1"/>
          </p:cNvPicPr>
          <p:nvPr/>
        </p:nvPicPr>
        <p:blipFill>
          <a:blip r:embed="rId2">
            <a:alphaModFix amt="70000"/>
            <a:extLst>
              <a:ext uri="{BEBA8EAE-BF5A-486C-A8C5-ECC9F3942E4B}">
                <a14:imgProps xmlns:a14="http://schemas.microsoft.com/office/drawing/2010/main">
                  <a14:imgLayer r:embed="rId3">
                    <a14:imgEffect>
                      <a14:saturation sat="6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8" name="Picture 7">
            <a:extLst>
              <a:ext uri="{FF2B5EF4-FFF2-40B4-BE49-F238E27FC236}">
                <a16:creationId xmlns:a16="http://schemas.microsoft.com/office/drawing/2014/main" id="{0A9A9455-30D8-4E9A-5709-07591C59E9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5980832" cy="6858000"/>
          </a:xfrm>
          <a:prstGeom prst="rect">
            <a:avLst/>
          </a:prstGeom>
        </p:spPr>
      </p:pic>
      <p:pic>
        <p:nvPicPr>
          <p:cNvPr id="10" name="Picture 9">
            <a:extLst>
              <a:ext uri="{FF2B5EF4-FFF2-40B4-BE49-F238E27FC236}">
                <a16:creationId xmlns:a16="http://schemas.microsoft.com/office/drawing/2014/main" id="{026F6886-E5AE-3802-5028-D76418E3D0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0833" y="0"/>
            <a:ext cx="6211167" cy="6857999"/>
          </a:xfrm>
          <a:prstGeom prst="rect">
            <a:avLst/>
          </a:prstGeom>
        </p:spPr>
      </p:pic>
    </p:spTree>
    <p:extLst>
      <p:ext uri="{BB962C8B-B14F-4D97-AF65-F5344CB8AC3E}">
        <p14:creationId xmlns:p14="http://schemas.microsoft.com/office/powerpoint/2010/main" val="74215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D3334-EEEB-975E-B757-64CAED76A72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A519ECA-FDA8-78B5-0903-A18F4A90BBB4}"/>
              </a:ext>
            </a:extLst>
          </p:cNvPr>
          <p:cNvPicPr>
            <a:picLocks noChangeAspect="1"/>
          </p:cNvPicPr>
          <p:nvPr/>
        </p:nvPicPr>
        <p:blipFill>
          <a:blip r:embed="rId2">
            <a:alphaModFix amt="70000"/>
            <a:extLst>
              <a:ext uri="{BEBA8EAE-BF5A-486C-A8C5-ECC9F3942E4B}">
                <a14:imgProps xmlns:a14="http://schemas.microsoft.com/office/drawing/2010/main">
                  <a14:imgLayer r:embed="rId3">
                    <a14:imgEffect>
                      <a14:saturation sat="6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3" name="Picture 2">
            <a:extLst>
              <a:ext uri="{FF2B5EF4-FFF2-40B4-BE49-F238E27FC236}">
                <a16:creationId xmlns:a16="http://schemas.microsoft.com/office/drawing/2014/main" id="{63D067CA-9FA4-C629-AFE9-64D0B5A4B2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6277851" cy="2333951"/>
          </a:xfrm>
          <a:prstGeom prst="rect">
            <a:avLst/>
          </a:prstGeom>
        </p:spPr>
      </p:pic>
      <p:pic>
        <p:nvPicPr>
          <p:cNvPr id="6" name="Picture 5">
            <a:extLst>
              <a:ext uri="{FF2B5EF4-FFF2-40B4-BE49-F238E27FC236}">
                <a16:creationId xmlns:a16="http://schemas.microsoft.com/office/drawing/2014/main" id="{C3C5A15A-5AFF-76F2-8418-D343EC47B8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333951"/>
            <a:ext cx="6258798" cy="2190098"/>
          </a:xfrm>
          <a:prstGeom prst="rect">
            <a:avLst/>
          </a:prstGeom>
        </p:spPr>
      </p:pic>
      <p:pic>
        <p:nvPicPr>
          <p:cNvPr id="8" name="Picture 7">
            <a:extLst>
              <a:ext uri="{FF2B5EF4-FFF2-40B4-BE49-F238E27FC236}">
                <a16:creationId xmlns:a16="http://schemas.microsoft.com/office/drawing/2014/main" id="{7FEC80A9-161D-644B-9798-9CF3B016BC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42" y="4524049"/>
            <a:ext cx="6192114" cy="2333951"/>
          </a:xfrm>
          <a:prstGeom prst="rect">
            <a:avLst/>
          </a:prstGeom>
        </p:spPr>
      </p:pic>
      <p:pic>
        <p:nvPicPr>
          <p:cNvPr id="10" name="Picture 9">
            <a:extLst>
              <a:ext uri="{FF2B5EF4-FFF2-40B4-BE49-F238E27FC236}">
                <a16:creationId xmlns:a16="http://schemas.microsoft.com/office/drawing/2014/main" id="{91738777-FFE0-5C5F-C50D-09BC0A4F1A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77851" y="0"/>
            <a:ext cx="5914149" cy="2333950"/>
          </a:xfrm>
          <a:prstGeom prst="rect">
            <a:avLst/>
          </a:prstGeom>
        </p:spPr>
      </p:pic>
      <p:pic>
        <p:nvPicPr>
          <p:cNvPr id="12" name="Picture 11">
            <a:extLst>
              <a:ext uri="{FF2B5EF4-FFF2-40B4-BE49-F238E27FC236}">
                <a16:creationId xmlns:a16="http://schemas.microsoft.com/office/drawing/2014/main" id="{681DBA43-028F-87F1-B7D0-522F288ABD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25456" y="2333951"/>
            <a:ext cx="5949872" cy="4524049"/>
          </a:xfrm>
          <a:prstGeom prst="rect">
            <a:avLst/>
          </a:prstGeom>
        </p:spPr>
      </p:pic>
    </p:spTree>
    <p:extLst>
      <p:ext uri="{BB962C8B-B14F-4D97-AF65-F5344CB8AC3E}">
        <p14:creationId xmlns:p14="http://schemas.microsoft.com/office/powerpoint/2010/main" val="61044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DFAE5-BBAE-A5EE-EA9A-B15F13B4B3E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C089993-E959-3ABA-1261-8647B4664463}"/>
              </a:ext>
            </a:extLst>
          </p:cNvPr>
          <p:cNvPicPr>
            <a:picLocks noChangeAspect="1"/>
          </p:cNvPicPr>
          <p:nvPr/>
        </p:nvPicPr>
        <p:blipFill>
          <a:blip r:embed="rId2">
            <a:alphaModFix amt="70000"/>
            <a:extLst>
              <a:ext uri="{BEBA8EAE-BF5A-486C-A8C5-ECC9F3942E4B}">
                <a14:imgProps xmlns:a14="http://schemas.microsoft.com/office/drawing/2010/main">
                  <a14:imgLayer r:embed="rId3">
                    <a14:imgEffect>
                      <a14:saturation sat="6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3" name="Picture 2">
            <a:extLst>
              <a:ext uri="{FF2B5EF4-FFF2-40B4-BE49-F238E27FC236}">
                <a16:creationId xmlns:a16="http://schemas.microsoft.com/office/drawing/2014/main" id="{83B29797-2048-13DB-50B4-880CEC5AD66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0" y="-1"/>
            <a:ext cx="12192000" cy="6967959"/>
          </a:xfrm>
          <a:prstGeom prst="rect">
            <a:avLst/>
          </a:prstGeom>
        </p:spPr>
      </p:pic>
    </p:spTree>
    <p:extLst>
      <p:ext uri="{BB962C8B-B14F-4D97-AF65-F5344CB8AC3E}">
        <p14:creationId xmlns:p14="http://schemas.microsoft.com/office/powerpoint/2010/main" val="1891031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F2932-1712-94E1-A338-F305EB87356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F048622-FF1F-11A9-5AA3-22164975F2CF}"/>
              </a:ext>
            </a:extLst>
          </p:cNvPr>
          <p:cNvPicPr>
            <a:picLocks noChangeAspect="1"/>
          </p:cNvPicPr>
          <p:nvPr/>
        </p:nvPicPr>
        <p:blipFill>
          <a:blip r:embed="rId2">
            <a:alphaModFix amt="70000"/>
            <a:extLst>
              <a:ext uri="{BEBA8EAE-BF5A-486C-A8C5-ECC9F3942E4B}">
                <a14:imgProps xmlns:a14="http://schemas.microsoft.com/office/drawing/2010/main">
                  <a14:imgLayer r:embed="rId3">
                    <a14:imgEffect>
                      <a14:saturation sat="60000"/>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3" name="Picture 2">
            <a:extLst>
              <a:ext uri="{FF2B5EF4-FFF2-40B4-BE49-F238E27FC236}">
                <a16:creationId xmlns:a16="http://schemas.microsoft.com/office/drawing/2014/main" id="{C0F80EF4-A9CE-0A4E-4D2A-CFF4CD798C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890245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307</Words>
  <Application>Microsoft Office PowerPoint</Application>
  <PresentationFormat>Widescreen</PresentationFormat>
  <Paragraphs>21</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Sample Super Store </vt:lpstr>
      <vt:lpstr>What is Tableau?</vt:lpstr>
      <vt:lpstr>How many chart type in Tableau?</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Dhiya Dhilip</dc:creator>
  <cp:lastModifiedBy>Dhiya Dhilip</cp:lastModifiedBy>
  <cp:revision>2</cp:revision>
  <dcterms:created xsi:type="dcterms:W3CDTF">2025-02-28T04:23:22Z</dcterms:created>
  <dcterms:modified xsi:type="dcterms:W3CDTF">2025-02-28T06:34:11Z</dcterms:modified>
</cp:coreProperties>
</file>