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0" r:id="rId6"/>
    <p:sldId id="259" r:id="rId7"/>
    <p:sldId id="267" r:id="rId8"/>
    <p:sldId id="265" r:id="rId9"/>
    <p:sldId id="262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ini" initials="H" lastIdx="1" clrIdx="0">
    <p:extLst>
      <p:ext uri="{19B8F6BF-5375-455C-9EA6-DF929625EA0E}">
        <p15:presenceInfo xmlns:p15="http://schemas.microsoft.com/office/powerpoint/2012/main" userId="821d54e2df1c7e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9C391-507E-4542-ADF9-7E2B0F2AA4CD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E81BE-A6F0-4D39-960E-04396B3255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25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DA93-1B5E-BE04-2E04-E1725F1CF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67B3D-2E38-B8BD-C953-C6B9E0BE5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0F6BB-2674-52E6-6689-EBB4B0A4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C448-B84C-4013-AB22-B192C6A0CF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08F7A-3248-511B-1622-F1136222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123C1-1406-34EF-281A-E03A704C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8944-E5AA-47CA-A07B-3F5B9D6AC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04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D3E4-AAC6-BE8A-8FE2-96EB5F65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18802-3A7E-16F5-C0F6-8B221D6E3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B8E4-6A15-424F-723E-FDC488CE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C448-B84C-4013-AB22-B192C6A0CF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7C86-B597-E64D-1BC7-253E8D37C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82B5B-5D9B-D267-33CC-9D5B2F30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8944-E5AA-47CA-A07B-3F5B9D6AC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61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002A7-D593-66D9-3B82-077E9F230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E1C00-4F31-5E9A-90D8-B0000AF32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47D11-6F82-BAF0-6BF9-C4E68C67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C448-B84C-4013-AB22-B192C6A0CF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C8DAB-F178-3033-573E-5414EED0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348DA-4360-F72B-0A46-7D941123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8944-E5AA-47CA-A07B-3F5B9D6AC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45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D66E-DD69-F7C7-DDF6-857AFF7FA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F23E-42BD-84F3-A984-36B41AE02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0ADE6-6ABE-8A63-2D3E-A847DB53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C448-B84C-4013-AB22-B192C6A0CF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A5962-30E8-6E85-1981-9CF8146E9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29718-F6CB-CA11-AD3E-02B7A19D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8944-E5AA-47CA-A07B-3F5B9D6AC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84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FA69-FB6D-0F67-36C8-13EEB20F7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CA3FC-DCF0-41D7-0C98-B74B308C4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718B6-5413-F43A-97A5-BF8B2CDB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C448-B84C-4013-AB22-B192C6A0CF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7313B-6617-9673-59FE-20232036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20BD2-E0D6-7D76-F504-02E7585B4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8944-E5AA-47CA-A07B-3F5B9D6AC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22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DAB4-46FD-1C31-2A7D-54959109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40F7-FBA4-7A96-BBB9-560AA6D1F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9F8D7-AEE3-D9DF-BFDA-9DAF0ECCC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966A1-631E-7B6A-E801-46C95C97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C448-B84C-4013-AB22-B192C6A0CF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F2B81-3956-C736-FD96-C3BD3A5E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B3AFC-A4F7-AD0B-1391-814478DE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8944-E5AA-47CA-A07B-3F5B9D6AC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26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F9BB-C7C2-9636-1AF2-FF60BBD2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25823-1359-59A6-8F72-1FA66F37E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D6504-498D-D36B-B384-9098087D0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84BB5-2DAF-9673-D41B-A82D2FDDB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DF9F08-7887-FB35-4C4F-B18724DE5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CAA4F-93C8-D07A-F040-3158D845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C448-B84C-4013-AB22-B192C6A0CF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9B1DC-C944-170A-91FD-032B712E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1B4C1-79C8-32EF-F408-B0AC4389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8944-E5AA-47CA-A07B-3F5B9D6AC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87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660E-1B2B-E52B-36F0-9A838E4D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ADE19-9D3D-E9AF-9709-A6C1E45D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C448-B84C-4013-AB22-B192C6A0CF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50E9E-F163-2C76-1E12-2C26744A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1DE87-0C30-7E0C-A2E4-7DAD2FAD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8944-E5AA-47CA-A07B-3F5B9D6AC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3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BE0DE-B0C2-ACC0-E9C5-9E7787CF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C448-B84C-4013-AB22-B192C6A0CF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ED0FC-4507-9582-3245-1978EF61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1B462-491B-C183-DBF1-5CE4CACD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8944-E5AA-47CA-A07B-3F5B9D6AC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1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8999-0CA5-FA12-83F2-136E3D4B0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0CF4-FE22-735F-BBCC-0C7006EB5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AA758-37AD-0849-31BB-5FAD75771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DAA15-0EAC-BF8C-0FC5-6D29EDF3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C448-B84C-4013-AB22-B192C6A0CF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84B26-9AE9-A8BD-2B6B-96DA3441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14CFB-EC3C-4490-9EA5-FD633CD6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8944-E5AA-47CA-A07B-3F5B9D6AC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38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2F18-2676-A8AB-E25E-A17E7FB9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01B27-D719-FBE7-E8FF-3097B2171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C5A55-F72D-FB03-ABAB-6A221F233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AFABF-A331-10A0-6FBB-4EA21B1C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DC448-B84C-4013-AB22-B192C6A0CF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35522-8402-A16A-9068-7883C1D0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08EE8-3FEF-6745-FEEE-29B15133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8944-E5AA-47CA-A07B-3F5B9D6AC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4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DFDED-2E5C-FA0B-D27A-1A24DF502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5A9EE-1AEA-F04E-E975-62AF385F3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643AE-F51C-1070-CADC-F8D0305BA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DC448-B84C-4013-AB22-B192C6A0CF9A}" type="datetimeFigureOut">
              <a:rPr lang="en-IN" smtClean="0"/>
              <a:t>26-08-2022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C0C16-FADB-4742-228F-29BFFD62B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2336A-93D8-6E85-82DB-EC9C4C1AB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8944-E5AA-47CA-A07B-3F5B9D6AC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7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AC3D82-92EB-F03D-61BC-73A962C84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00743" cy="6975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575C98-BF25-941B-7CB4-191B9A555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741" y="-160341"/>
            <a:ext cx="2803002" cy="26218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E3CD31-ED6E-E6B1-7518-19CC30D786B9}"/>
              </a:ext>
            </a:extLst>
          </p:cNvPr>
          <p:cNvSpPr txBox="1"/>
          <p:nvPr/>
        </p:nvSpPr>
        <p:spPr>
          <a:xfrm>
            <a:off x="2528700" y="2137068"/>
            <a:ext cx="6476597" cy="1127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Digitalization of the application process for the sports infrastructure under </a:t>
            </a:r>
            <a:r>
              <a:rPr lang="en-US" sz="2400" dirty="0" err="1">
                <a:solidFill>
                  <a:schemeClr val="bg1"/>
                </a:solidFill>
                <a:latin typeface="Agency FB" panose="020B0503020202020204" pitchFamily="34" charset="0"/>
              </a:rPr>
              <a:t>Khelo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 India  scheme </a:t>
            </a:r>
            <a:endParaRPr lang="en-IN" sz="24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B2CB19-245E-E460-A458-BF015EA2EAC0}"/>
              </a:ext>
            </a:extLst>
          </p:cNvPr>
          <p:cNvSpPr txBox="1"/>
          <p:nvPr/>
        </p:nvSpPr>
        <p:spPr>
          <a:xfrm>
            <a:off x="1743664" y="1675403"/>
            <a:ext cx="2975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  <a:latin typeface="Bodoni MT" panose="02070603080606020203" pitchFamily="18" charset="0"/>
              </a:rPr>
              <a:t>    </a:t>
            </a:r>
            <a:r>
              <a:rPr lang="en-US" sz="2400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ABSTRACT</a:t>
            </a:r>
            <a:r>
              <a:rPr lang="en-US" dirty="0">
                <a:solidFill>
                  <a:srgbClr val="92D050"/>
                </a:solidFill>
                <a:latin typeface="Copperplate Gothic Bold" panose="020E0705020206020404" pitchFamily="34" charset="0"/>
              </a:rPr>
              <a:t>:</a:t>
            </a:r>
            <a:endParaRPr lang="en-IN" dirty="0">
              <a:solidFill>
                <a:srgbClr val="92D05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BB9142-E3A9-C82E-2523-2077BE8AA6E2}"/>
              </a:ext>
            </a:extLst>
          </p:cNvPr>
          <p:cNvSpPr txBox="1"/>
          <p:nvPr/>
        </p:nvSpPr>
        <p:spPr>
          <a:xfrm>
            <a:off x="1743664" y="3627507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  <a:latin typeface="Bodoni MT" panose="02070603080606020203" pitchFamily="18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PROBLEM STATEMENT:</a:t>
            </a:r>
            <a:endParaRPr lang="en-IN" sz="2400" dirty="0">
              <a:solidFill>
                <a:srgbClr val="FFFF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7C8DF8-6D5D-D12C-B0CB-8B06F18A3B4A}"/>
              </a:ext>
            </a:extLst>
          </p:cNvPr>
          <p:cNvSpPr txBox="1"/>
          <p:nvPr/>
        </p:nvSpPr>
        <p:spPr>
          <a:xfrm>
            <a:off x="1743664" y="4241754"/>
            <a:ext cx="8829641" cy="2340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	The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Khelo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India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Scheme provides for creation/upgradation of different categories of sports infrastructure on the basis of proposals received from the State/UT Governments and other eligible entities. The proposals  consist of a detailed project report and other requisite documents as per the formats delineated in the Operational Guidelines of the Scheme. These proposals are  screened before getting approved 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E8527B-E4F6-FFC5-5C7D-BB3819186A13}"/>
              </a:ext>
            </a:extLst>
          </p:cNvPr>
          <p:cNvSpPr txBox="1"/>
          <p:nvPr/>
        </p:nvSpPr>
        <p:spPr>
          <a:xfrm>
            <a:off x="3231516" y="781235"/>
            <a:ext cx="6835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66"/>
                </a:solidFill>
                <a:latin typeface="Algerian" panose="04020705040A02060702" pitchFamily="82" charset="0"/>
              </a:rPr>
              <a:t>DIGITALIZATION OF SPORTS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69600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AC3D82-92EB-F03D-61BC-73A962C84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"/>
            <a:ext cx="12192000" cy="6856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575C98-BF25-941B-7CB4-191B9A555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750" y="-1400559"/>
            <a:ext cx="3701988" cy="40713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2555F0-1202-98EE-6308-E8756C7668BB}"/>
              </a:ext>
            </a:extLst>
          </p:cNvPr>
          <p:cNvSpPr txBox="1"/>
          <p:nvPr/>
        </p:nvSpPr>
        <p:spPr>
          <a:xfrm>
            <a:off x="335280" y="4187186"/>
            <a:ext cx="1152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7C8DF8-6D5D-D12C-B0CB-8B06F18A3B4A}"/>
              </a:ext>
            </a:extLst>
          </p:cNvPr>
          <p:cNvSpPr txBox="1"/>
          <p:nvPr/>
        </p:nvSpPr>
        <p:spPr>
          <a:xfrm>
            <a:off x="5188883" y="3158020"/>
            <a:ext cx="650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                                                                                              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C37A47-B741-8736-17FB-AB33FCF46DBF}"/>
              </a:ext>
            </a:extLst>
          </p:cNvPr>
          <p:cNvSpPr txBox="1"/>
          <p:nvPr/>
        </p:nvSpPr>
        <p:spPr>
          <a:xfrm>
            <a:off x="3465251" y="1029810"/>
            <a:ext cx="5261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  <a:latin typeface="Bodoni MT" panose="02070603080606020203" pitchFamily="18" charset="0"/>
              </a:rPr>
              <a:t>MILESTONES</a:t>
            </a:r>
            <a:r>
              <a:rPr lang="en-IN" sz="2400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7945D-3054-E630-89BD-3C2AC98B0CDB}"/>
              </a:ext>
            </a:extLst>
          </p:cNvPr>
          <p:cNvSpPr txBox="1"/>
          <p:nvPr/>
        </p:nvSpPr>
        <p:spPr>
          <a:xfrm>
            <a:off x="2432482" y="1671008"/>
            <a:ext cx="6294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159E6-1B48-DA6F-E8AD-67EEF013AAE2}"/>
              </a:ext>
            </a:extLst>
          </p:cNvPr>
          <p:cNvSpPr txBox="1"/>
          <p:nvPr/>
        </p:nvSpPr>
        <p:spPr>
          <a:xfrm>
            <a:off x="2778709" y="1885704"/>
            <a:ext cx="5353235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Agency FB" panose="020B0503020202020204" pitchFamily="34" charset="0"/>
              </a:rPr>
              <a:t>Chatbot in multilinguistic manner.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Agency FB" panose="020B0503020202020204" pitchFamily="34" charset="0"/>
              </a:rPr>
              <a:t>OCR Recognition(image processing)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Agency FB" panose="020B0503020202020204" pitchFamily="34" charset="0"/>
              </a:rPr>
              <a:t>Virtual reality in place of manual inspection.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Agency FB" panose="020B0503020202020204" pitchFamily="34" charset="0"/>
              </a:rPr>
              <a:t>Blockchain Technology for database storage.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Agency FB" panose="020B0503020202020204" pitchFamily="34" charset="0"/>
              </a:rPr>
              <a:t>Fingerprint Technology for Admin Authentication.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Agency FB" panose="020B0503020202020204" pitchFamily="34" charset="0"/>
              </a:rPr>
              <a:t>IRIS  Scanner.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Agency FB" panose="020B0503020202020204" pitchFamily="34" charset="0"/>
              </a:rPr>
              <a:t>Cloud Computing for data storage.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28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5EBF4DD-6AFB-5607-288E-67F915D88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59FF88-72DD-81B8-3549-3EEEC636AEA7}"/>
              </a:ext>
            </a:extLst>
          </p:cNvPr>
          <p:cNvSpPr txBox="1"/>
          <p:nvPr/>
        </p:nvSpPr>
        <p:spPr>
          <a:xfrm>
            <a:off x="2997692" y="60703"/>
            <a:ext cx="6196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dirty="0">
              <a:solidFill>
                <a:schemeClr val="bg1"/>
              </a:solidFill>
            </a:endParaRPr>
          </a:p>
          <a:p>
            <a:pPr algn="ctr"/>
            <a:r>
              <a:rPr lang="en-IN" b="1" dirty="0">
                <a:solidFill>
                  <a:schemeClr val="bg1"/>
                </a:solidFill>
              </a:rPr>
              <a:t>St. JOSEPH’S INSTITUTE Of TECHNOLOGY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(An Autonomous Institution)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OMR, Chennai-119.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EE16F6-B838-4CA8-1950-7D5E7770FFF7}"/>
              </a:ext>
            </a:extLst>
          </p:cNvPr>
          <p:cNvSpPr txBox="1"/>
          <p:nvPr/>
        </p:nvSpPr>
        <p:spPr>
          <a:xfrm>
            <a:off x="3752294" y="1903969"/>
            <a:ext cx="4687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Solution by : </a:t>
            </a:r>
            <a:r>
              <a:rPr lang="en-IN" sz="2400" b="1" dirty="0">
                <a:solidFill>
                  <a:srgbClr val="FFFF00"/>
                </a:solidFill>
              </a:rPr>
              <a:t>ANONYMOUS CREW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25E2AB-82B9-9E9B-F1AA-B3A216153209}"/>
              </a:ext>
            </a:extLst>
          </p:cNvPr>
          <p:cNvSpPr txBox="1"/>
          <p:nvPr/>
        </p:nvSpPr>
        <p:spPr>
          <a:xfrm>
            <a:off x="4833921" y="2535059"/>
            <a:ext cx="3417902" cy="322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err="1">
                <a:solidFill>
                  <a:schemeClr val="bg1"/>
                </a:solidFill>
              </a:rPr>
              <a:t>Ayush</a:t>
            </a:r>
            <a:r>
              <a:rPr lang="en-IN" sz="2000" dirty="0">
                <a:solidFill>
                  <a:schemeClr val="bg1"/>
                </a:solidFill>
              </a:rPr>
              <a:t> 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err="1">
                <a:solidFill>
                  <a:schemeClr val="bg1"/>
                </a:solidFill>
              </a:rPr>
              <a:t>Bhuwaneshwaran</a:t>
            </a:r>
            <a:r>
              <a:rPr lang="en-IN" sz="2000" dirty="0">
                <a:solidFill>
                  <a:schemeClr val="bg1"/>
                </a:solidFill>
              </a:rPr>
              <a:t> 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Deepak Chandrasekar 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 err="1">
                <a:solidFill>
                  <a:schemeClr val="bg1"/>
                </a:solidFill>
              </a:rPr>
              <a:t>Dhiyanesh</a:t>
            </a:r>
            <a:r>
              <a:rPr lang="en-IN" sz="2000" dirty="0">
                <a:solidFill>
                  <a:schemeClr val="bg1"/>
                </a:solidFill>
              </a:rPr>
              <a:t> 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Guru Dikshit 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</a:rPr>
              <a:t>Harini S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4502ED-4121-B7F0-5796-8BC5FC525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227" y="371486"/>
            <a:ext cx="772357" cy="688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F90C6F-E9C5-CD11-D642-7D9F37500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680" y="371486"/>
            <a:ext cx="759949" cy="6881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E11A1-C282-E127-C978-48CDD304EE89}"/>
              </a:ext>
            </a:extLst>
          </p:cNvPr>
          <p:cNvSpPr txBox="1"/>
          <p:nvPr/>
        </p:nvSpPr>
        <p:spPr>
          <a:xfrm>
            <a:off x="5078595" y="1447437"/>
            <a:ext cx="3187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PS ID</a:t>
            </a:r>
            <a:r>
              <a:rPr lang="en-IN" dirty="0">
                <a:solidFill>
                  <a:schemeClr val="bg1"/>
                </a:solidFill>
              </a:rPr>
              <a:t>:   AK1111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720290-6A42-B805-FBB1-A38119DF1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469" y="-1139707"/>
            <a:ext cx="3116065" cy="304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4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AC3D82-92EB-F03D-61BC-73A962C84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"/>
            <a:ext cx="12192000" cy="6856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575C98-BF25-941B-7CB4-191B9A555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897" y="-1400559"/>
            <a:ext cx="3628103" cy="40713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2555F0-1202-98EE-6308-E8756C7668BB}"/>
              </a:ext>
            </a:extLst>
          </p:cNvPr>
          <p:cNvSpPr txBox="1"/>
          <p:nvPr/>
        </p:nvSpPr>
        <p:spPr>
          <a:xfrm>
            <a:off x="1986083" y="3972193"/>
            <a:ext cx="994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 Solution exist only in pen and paper mode.it is not yet digitalized.</a:t>
            </a:r>
            <a:endParaRPr lang="en-IN" sz="24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7C8DF8-6D5D-D12C-B0CB-8B06F18A3B4A}"/>
              </a:ext>
            </a:extLst>
          </p:cNvPr>
          <p:cNvSpPr txBox="1"/>
          <p:nvPr/>
        </p:nvSpPr>
        <p:spPr>
          <a:xfrm>
            <a:off x="5229192" y="3159816"/>
            <a:ext cx="650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                                                                                                   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49DF8-8D65-ACDA-0176-04FE60D45B32}"/>
              </a:ext>
            </a:extLst>
          </p:cNvPr>
          <p:cNvSpPr txBox="1"/>
          <p:nvPr/>
        </p:nvSpPr>
        <p:spPr>
          <a:xfrm>
            <a:off x="2627790" y="1106873"/>
            <a:ext cx="433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PROBLEMS FACED:</a:t>
            </a:r>
            <a:endParaRPr lang="en-IN" dirty="0">
              <a:solidFill>
                <a:srgbClr val="FFFF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E092A-5C3D-3577-308F-77CE31BCD5E4}"/>
              </a:ext>
            </a:extLst>
          </p:cNvPr>
          <p:cNvSpPr txBox="1"/>
          <p:nvPr/>
        </p:nvSpPr>
        <p:spPr>
          <a:xfrm>
            <a:off x="2982896" y="1476205"/>
            <a:ext cx="2388094" cy="187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gency FB" panose="020B0503020202020204" pitchFamily="34" charset="0"/>
              </a:rPr>
              <a:t>Time consuming 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gency FB" panose="020B0503020202020204" pitchFamily="34" charset="0"/>
              </a:rPr>
              <a:t>Lack of transparency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gency FB" panose="020B0503020202020204" pitchFamily="34" charset="0"/>
              </a:rPr>
              <a:t>Huge paper work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gency FB" panose="020B0503020202020204" pitchFamily="34" charset="0"/>
              </a:rPr>
              <a:t>Manual processing</a:t>
            </a:r>
            <a:r>
              <a:rPr lang="en-IN" dirty="0">
                <a:solidFill>
                  <a:schemeClr val="bg1"/>
                </a:solidFill>
                <a:latin typeface="Agency FB" panose="020B0503020202020204" pitchFamily="34" charset="0"/>
              </a:rPr>
              <a:t>                                  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2B9FF-FB2B-4315-16EA-47EF7D152419}"/>
              </a:ext>
            </a:extLst>
          </p:cNvPr>
          <p:cNvSpPr txBox="1"/>
          <p:nvPr/>
        </p:nvSpPr>
        <p:spPr>
          <a:xfrm>
            <a:off x="1250537" y="3474338"/>
            <a:ext cx="744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EXISTING  SOLUTIONS:</a:t>
            </a:r>
            <a:endParaRPr lang="en-IN" dirty="0">
              <a:solidFill>
                <a:srgbClr val="FFFF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C0459C-0AFC-1FE3-047B-C1B6C77D30B0}"/>
              </a:ext>
            </a:extLst>
          </p:cNvPr>
          <p:cNvSpPr txBox="1"/>
          <p:nvPr/>
        </p:nvSpPr>
        <p:spPr>
          <a:xfrm>
            <a:off x="399494" y="4483790"/>
            <a:ext cx="10910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rgbClr val="FFFF00"/>
              </a:solidFill>
              <a:latin typeface="Bodoni MT" panose="02070603080606020203" pitchFamily="18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TARGET AUDIENCE: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      The targeted audience are the ones who would require </a:t>
            </a:r>
            <a:r>
              <a:rPr lang="en-US" sz="2400" dirty="0" err="1">
                <a:solidFill>
                  <a:schemeClr val="bg1"/>
                </a:solidFill>
                <a:latin typeface="Agency FB" panose="020B0503020202020204" pitchFamily="34" charset="0"/>
              </a:rPr>
              <a:t>Utilisation</a:t>
            </a:r>
            <a:r>
              <a:rPr lang="en-US" sz="2400" dirty="0">
                <a:solidFill>
                  <a:schemeClr val="bg1"/>
                </a:solidFill>
                <a:latin typeface="Agency FB" panose="020B0503020202020204" pitchFamily="34" charset="0"/>
              </a:rPr>
              <a:t> and Creation / Upgradation of  Sports Infrastructure.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665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AC3D82-92EB-F03D-61BC-73A962C84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"/>
            <a:ext cx="12192000" cy="6856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575C98-BF25-941B-7CB4-191B9A555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022" y="-1400559"/>
            <a:ext cx="3320248" cy="38152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7C8DF8-6D5D-D12C-B0CB-8B06F18A3B4A}"/>
              </a:ext>
            </a:extLst>
          </p:cNvPr>
          <p:cNvSpPr txBox="1"/>
          <p:nvPr/>
        </p:nvSpPr>
        <p:spPr>
          <a:xfrm>
            <a:off x="5188883" y="3158020"/>
            <a:ext cx="650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                                                                                              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B1AB2-CAE1-6FF1-ECF6-D810B122C125}"/>
              </a:ext>
            </a:extLst>
          </p:cNvPr>
          <p:cNvSpPr txBox="1"/>
          <p:nvPr/>
        </p:nvSpPr>
        <p:spPr>
          <a:xfrm>
            <a:off x="3397189" y="487206"/>
            <a:ext cx="531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IDEA FEASIBILITY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8BA3A-DFF5-F092-212F-8B3750361BBD}"/>
              </a:ext>
            </a:extLst>
          </p:cNvPr>
          <p:cNvSpPr txBox="1"/>
          <p:nvPr/>
        </p:nvSpPr>
        <p:spPr>
          <a:xfrm>
            <a:off x="2948295" y="1203639"/>
            <a:ext cx="630104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The admin will view the data in terms of various available options.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Acknowledgement and the current status of the application.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The first round is screening to eliminate /reject non eligible candidates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The previously sanctioned projects will be visible to the admin .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The fields are objective and quantifiable as possible.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09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AC3D82-92EB-F03D-61BC-73A962C84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"/>
            <a:ext cx="12192000" cy="6856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575C98-BF25-941B-7CB4-191B9A555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702" y="-1573187"/>
            <a:ext cx="3628103" cy="40713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2555F0-1202-98EE-6308-E8756C7668BB}"/>
              </a:ext>
            </a:extLst>
          </p:cNvPr>
          <p:cNvSpPr txBox="1"/>
          <p:nvPr/>
        </p:nvSpPr>
        <p:spPr>
          <a:xfrm>
            <a:off x="335280" y="4187186"/>
            <a:ext cx="1152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7C8DF8-6D5D-D12C-B0CB-8B06F18A3B4A}"/>
              </a:ext>
            </a:extLst>
          </p:cNvPr>
          <p:cNvSpPr txBox="1"/>
          <p:nvPr/>
        </p:nvSpPr>
        <p:spPr>
          <a:xfrm>
            <a:off x="5188883" y="3158020"/>
            <a:ext cx="650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                                                          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69E04-E4A4-E08A-1234-351F562F1B0B}"/>
              </a:ext>
            </a:extLst>
          </p:cNvPr>
          <p:cNvSpPr txBox="1"/>
          <p:nvPr/>
        </p:nvSpPr>
        <p:spPr>
          <a:xfrm>
            <a:off x="3272589" y="462499"/>
            <a:ext cx="5646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  <a:latin typeface="Algerian" panose="04020705040A02060702" pitchFamily="82" charset="0"/>
              </a:rPr>
              <a:t>LOOK AND FEEL: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037BD-6FF7-0142-5865-EADBCA7FE4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8" t="25664" r="40257" b="10507"/>
          <a:stretch/>
        </p:blipFill>
        <p:spPr>
          <a:xfrm>
            <a:off x="637303" y="696504"/>
            <a:ext cx="2156317" cy="28579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1197AE-A529-8ACF-3FE0-361FE3C8AE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6" t="11437" r="21870" b="16994"/>
          <a:stretch/>
        </p:blipFill>
        <p:spPr>
          <a:xfrm>
            <a:off x="7433580" y="4187186"/>
            <a:ext cx="4648922" cy="2433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90917-4BE0-02DA-56BB-57A75B6995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" t="8673" b="14693"/>
          <a:stretch/>
        </p:blipFill>
        <p:spPr>
          <a:xfrm>
            <a:off x="3465299" y="1909832"/>
            <a:ext cx="4791930" cy="208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16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AC3D82-92EB-F03D-61BC-73A962C84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"/>
            <a:ext cx="12192000" cy="6856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575C98-BF25-941B-7CB4-191B9A555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481" y="-1573187"/>
            <a:ext cx="3483005" cy="40713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2555F0-1202-98EE-6308-E8756C7668BB}"/>
              </a:ext>
            </a:extLst>
          </p:cNvPr>
          <p:cNvSpPr txBox="1"/>
          <p:nvPr/>
        </p:nvSpPr>
        <p:spPr>
          <a:xfrm>
            <a:off x="335280" y="4187186"/>
            <a:ext cx="1152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7C8DF8-6D5D-D12C-B0CB-8B06F18A3B4A}"/>
              </a:ext>
            </a:extLst>
          </p:cNvPr>
          <p:cNvSpPr txBox="1"/>
          <p:nvPr/>
        </p:nvSpPr>
        <p:spPr>
          <a:xfrm>
            <a:off x="5188883" y="3158020"/>
            <a:ext cx="650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                                                                                                           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35404F-7C0D-246C-8F5E-70B3BCE0CE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" t="7913" r="2622" b="16651"/>
          <a:stretch/>
        </p:blipFill>
        <p:spPr>
          <a:xfrm>
            <a:off x="576316" y="720469"/>
            <a:ext cx="5519684" cy="24281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93C41D-0599-6338-D373-04D4F1358AD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" t="8285" r="11748" b="17929"/>
          <a:stretch/>
        </p:blipFill>
        <p:spPr>
          <a:xfrm>
            <a:off x="5956432" y="3429000"/>
            <a:ext cx="5589946" cy="30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9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AC3D82-92EB-F03D-61BC-73A962C84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"/>
            <a:ext cx="12192000" cy="6856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575C98-BF25-941B-7CB4-191B9A555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897" y="-1400559"/>
            <a:ext cx="3628103" cy="40713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2555F0-1202-98EE-6308-E8756C7668BB}"/>
              </a:ext>
            </a:extLst>
          </p:cNvPr>
          <p:cNvSpPr txBox="1"/>
          <p:nvPr/>
        </p:nvSpPr>
        <p:spPr>
          <a:xfrm>
            <a:off x="335280" y="4187186"/>
            <a:ext cx="1152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7C8DF8-6D5D-D12C-B0CB-8B06F18A3B4A}"/>
              </a:ext>
            </a:extLst>
          </p:cNvPr>
          <p:cNvSpPr txBox="1"/>
          <p:nvPr/>
        </p:nvSpPr>
        <p:spPr>
          <a:xfrm>
            <a:off x="5188883" y="3158020"/>
            <a:ext cx="650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                        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41AA6-AA76-8F3B-D758-53D4728E2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768" y="2914728"/>
            <a:ext cx="4659011" cy="3811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07CE5D-6083-D895-98AA-221DC36BAE1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" t="9122" r="6989" b="32430"/>
          <a:stretch/>
        </p:blipFill>
        <p:spPr>
          <a:xfrm>
            <a:off x="118019" y="778042"/>
            <a:ext cx="63973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4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AC3D82-92EB-F03D-61BC-73A962C84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"/>
            <a:ext cx="12192000" cy="6856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575C98-BF25-941B-7CB4-191B9A555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750" y="-1400559"/>
            <a:ext cx="3701988" cy="40713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2555F0-1202-98EE-6308-E8756C7668BB}"/>
              </a:ext>
            </a:extLst>
          </p:cNvPr>
          <p:cNvSpPr txBox="1"/>
          <p:nvPr/>
        </p:nvSpPr>
        <p:spPr>
          <a:xfrm>
            <a:off x="335280" y="4187186"/>
            <a:ext cx="1152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7C8DF8-6D5D-D12C-B0CB-8B06F18A3B4A}"/>
              </a:ext>
            </a:extLst>
          </p:cNvPr>
          <p:cNvSpPr txBox="1"/>
          <p:nvPr/>
        </p:nvSpPr>
        <p:spPr>
          <a:xfrm>
            <a:off x="5188883" y="3141248"/>
            <a:ext cx="650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                                                                                                      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1CEB81-956B-26AF-6F21-A720095D66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69" t="13334" r="18446" b="13916"/>
          <a:stretch/>
        </p:blipFill>
        <p:spPr>
          <a:xfrm>
            <a:off x="1078880" y="1467853"/>
            <a:ext cx="8495930" cy="4989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01311D-7036-A533-B536-C949C870A6BE}"/>
              </a:ext>
            </a:extLst>
          </p:cNvPr>
          <p:cNvSpPr txBox="1"/>
          <p:nvPr/>
        </p:nvSpPr>
        <p:spPr>
          <a:xfrm>
            <a:off x="3360820" y="535754"/>
            <a:ext cx="421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  <a:latin typeface="Algerian" panose="04020705040A02060702" pitchFamily="82" charset="0"/>
              </a:rPr>
              <a:t>FLOW CHART:  Admin &amp;USER</a:t>
            </a:r>
          </a:p>
        </p:txBody>
      </p:sp>
    </p:spTree>
    <p:extLst>
      <p:ext uri="{BB962C8B-B14F-4D97-AF65-F5344CB8AC3E}">
        <p14:creationId xmlns:p14="http://schemas.microsoft.com/office/powerpoint/2010/main" val="1382561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AC3D82-92EB-F03D-61BC-73A962C84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"/>
            <a:ext cx="12192000" cy="6856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575C98-BF25-941B-7CB4-191B9A555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750" y="-1400559"/>
            <a:ext cx="3701988" cy="40713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2555F0-1202-98EE-6308-E8756C7668BB}"/>
              </a:ext>
            </a:extLst>
          </p:cNvPr>
          <p:cNvSpPr txBox="1"/>
          <p:nvPr/>
        </p:nvSpPr>
        <p:spPr>
          <a:xfrm>
            <a:off x="335280" y="4187186"/>
            <a:ext cx="1152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0CC7DC-FDC2-BF38-8E74-0B45CD3D91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98" t="18641" r="30462" b="13009"/>
          <a:stretch/>
        </p:blipFill>
        <p:spPr>
          <a:xfrm>
            <a:off x="1949116" y="1663395"/>
            <a:ext cx="7467600" cy="4687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CD751-A49D-7D61-EEA4-E22764DECA13}"/>
              </a:ext>
            </a:extLst>
          </p:cNvPr>
          <p:cNvSpPr txBox="1"/>
          <p:nvPr/>
        </p:nvSpPr>
        <p:spPr>
          <a:xfrm>
            <a:off x="2971800" y="810258"/>
            <a:ext cx="5422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FFF00"/>
                </a:solidFill>
                <a:latin typeface="Algerian" panose="04020705040A02060702" pitchFamily="82" charset="0"/>
              </a:rPr>
              <a:t>FLOWCHART : INSPECTOR PAGE</a:t>
            </a:r>
          </a:p>
        </p:txBody>
      </p:sp>
    </p:spTree>
    <p:extLst>
      <p:ext uri="{BB962C8B-B14F-4D97-AF65-F5344CB8AC3E}">
        <p14:creationId xmlns:p14="http://schemas.microsoft.com/office/powerpoint/2010/main" val="1610346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AC3D82-92EB-F03D-61BC-73A962C84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5"/>
            <a:ext cx="12192000" cy="6856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575C98-BF25-941B-7CB4-191B9A555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897" y="-1400559"/>
            <a:ext cx="3628103" cy="40713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2555F0-1202-98EE-6308-E8756C7668BB}"/>
              </a:ext>
            </a:extLst>
          </p:cNvPr>
          <p:cNvSpPr txBox="1"/>
          <p:nvPr/>
        </p:nvSpPr>
        <p:spPr>
          <a:xfrm>
            <a:off x="335280" y="4182181"/>
            <a:ext cx="11521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 Antiqua" panose="02040602050305030304" pitchFamily="18" charset="0"/>
              </a:rPr>
              <a:t>                                                         </a:t>
            </a:r>
            <a:r>
              <a:rPr lang="en-IN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API’s USED:</a:t>
            </a:r>
          </a:p>
          <a:p>
            <a:endParaRPr lang="en-IN" sz="2000" dirty="0">
              <a:solidFill>
                <a:schemeClr val="accent1">
                  <a:lumMod val="60000"/>
                  <a:lumOff val="40000"/>
                </a:schemeClr>
              </a:solidFill>
              <a:latin typeface="Book Antiqua" panose="02040602050305030304" pitchFamily="18" charset="0"/>
            </a:endParaRPr>
          </a:p>
          <a:p>
            <a:pPr marL="4000500" lvl="8" indent="-342900"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Agency FB" panose="020B0503020202020204" pitchFamily="34" charset="0"/>
              </a:rPr>
              <a:t>Google API(chatbot responses)</a:t>
            </a:r>
          </a:p>
          <a:p>
            <a:pPr lvl="8"/>
            <a:r>
              <a:rPr lang="en-IN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</a:p>
          <a:p>
            <a:pPr marL="4000500" lvl="8" indent="-342900">
              <a:buFont typeface="Wingdings" panose="05000000000000000000" pitchFamily="2" charset="2"/>
              <a:buChar char="q"/>
            </a:pPr>
            <a:r>
              <a:rPr lang="en-IN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Recaptcha</a:t>
            </a:r>
            <a:r>
              <a:rPr lang="en-IN" sz="2000" dirty="0">
                <a:solidFill>
                  <a:schemeClr val="bg1"/>
                </a:solidFill>
                <a:latin typeface="Agency FB" panose="020B0503020202020204" pitchFamily="34" charset="0"/>
              </a:rPr>
              <a:t> API                          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629B8-9189-C9AD-D1FF-C8BF0CF882BD}"/>
              </a:ext>
            </a:extLst>
          </p:cNvPr>
          <p:cNvSpPr txBox="1"/>
          <p:nvPr/>
        </p:nvSpPr>
        <p:spPr>
          <a:xfrm>
            <a:off x="3316560" y="511186"/>
            <a:ext cx="541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  <a:latin typeface="Copperplate Gothic Bold" panose="020E0705020206020404" pitchFamily="34" charset="0"/>
              </a:rPr>
              <a:t>TECH STACKS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775D9-AE10-8923-F6C2-FD7315308554}"/>
              </a:ext>
            </a:extLst>
          </p:cNvPr>
          <p:cNvSpPr txBox="1"/>
          <p:nvPr/>
        </p:nvSpPr>
        <p:spPr>
          <a:xfrm>
            <a:off x="2841088" y="2149914"/>
            <a:ext cx="51501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Agency FB" panose="020B0503020202020204" pitchFamily="34" charset="0"/>
              </a:rPr>
              <a:t>HTML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Agency FB" panose="020B0503020202020204" pitchFamily="34" charset="0"/>
              </a:rPr>
              <a:t>CSS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bg1"/>
                </a:solidFill>
                <a:latin typeface="Agency FB" panose="020B0503020202020204" pitchFamily="34" charset="0"/>
              </a:rPr>
              <a:t>BOOTSRAP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06892-0AD1-296B-59DD-E602B31FA6A3}"/>
              </a:ext>
            </a:extLst>
          </p:cNvPr>
          <p:cNvSpPr txBox="1"/>
          <p:nvPr/>
        </p:nvSpPr>
        <p:spPr>
          <a:xfrm>
            <a:off x="2414726" y="1834718"/>
            <a:ext cx="296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FRONT END: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9B92C-B928-5FBD-D968-6258FBAB2C0D}"/>
              </a:ext>
            </a:extLst>
          </p:cNvPr>
          <p:cNvSpPr txBox="1"/>
          <p:nvPr/>
        </p:nvSpPr>
        <p:spPr>
          <a:xfrm>
            <a:off x="5211827" y="1612223"/>
            <a:ext cx="352011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BACK END: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Agency FB" panose="020B0503020202020204" pitchFamily="34" charset="0"/>
              </a:rPr>
              <a:t>BOOTSRAP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Agency FB" panose="020B0503020202020204" pitchFamily="34" charset="0"/>
              </a:rPr>
              <a:t>PHP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Agency FB" panose="020B0503020202020204" pitchFamily="34" charset="0"/>
              </a:rPr>
              <a:t>JAVASCRIPT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Agency FB" panose="020B0503020202020204" pitchFamily="34" charset="0"/>
              </a:rPr>
              <a:t>MY SQL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45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333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Agency FB</vt:lpstr>
      <vt:lpstr>Algerian</vt:lpstr>
      <vt:lpstr>Arial</vt:lpstr>
      <vt:lpstr>Bodoni MT</vt:lpstr>
      <vt:lpstr>Book Antiqua</vt:lpstr>
      <vt:lpstr>Calibri</vt:lpstr>
      <vt:lpstr>Calibri Light</vt:lpstr>
      <vt:lpstr>Copperplate Gothic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Harini</dc:creator>
  <cp:lastModifiedBy>Harini</cp:lastModifiedBy>
  <cp:revision>7</cp:revision>
  <dcterms:created xsi:type="dcterms:W3CDTF">2022-08-25T06:14:47Z</dcterms:created>
  <dcterms:modified xsi:type="dcterms:W3CDTF">2022-08-26T12:35:24Z</dcterms:modified>
</cp:coreProperties>
</file>