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Product Sans" panose="020B0403030502040203"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89" d="100"/>
          <a:sy n="89" d="100"/>
        </p:scale>
        <p:origin x="8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915118"/>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u="sng" dirty="0">
                <a:solidFill>
                  <a:schemeClr val="lt1"/>
                </a:solidFill>
                <a:latin typeface="Trebuchet MS"/>
                <a:ea typeface="Trebuchet MS"/>
                <a:cs typeface="Trebuchet MS"/>
                <a:sym typeface="Trebuchet MS"/>
              </a:rPr>
              <a:t>Bank of Baroda Hackathon - 2022                       </a:t>
            </a:r>
            <a:endParaRPr sz="28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491118"/>
            <a:ext cx="5378824" cy="227751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2400" b="1" i="0" u="none" strike="noStrike" cap="none" dirty="0">
                <a:solidFill>
                  <a:schemeClr val="lt1"/>
                </a:solidFill>
                <a:latin typeface="Trebuchet MS"/>
                <a:ea typeface="Trebuchet MS"/>
                <a:cs typeface="Trebuchet MS"/>
                <a:sym typeface="Trebuchet MS"/>
              </a:rPr>
              <a:t>Your Team Name : </a:t>
            </a:r>
            <a:r>
              <a:rPr lang="en-IN" sz="2400" b="1" i="0" u="sng" strike="noStrike" cap="none" dirty="0">
                <a:solidFill>
                  <a:schemeClr val="lt1"/>
                </a:solidFill>
                <a:latin typeface="Trebuchet MS"/>
                <a:ea typeface="Trebuchet MS"/>
                <a:cs typeface="Trebuchet MS"/>
                <a:sym typeface="Trebuchet MS"/>
              </a:rPr>
              <a:t>Anonymous Crew</a:t>
            </a:r>
            <a:endParaRPr lang="en-IN" sz="2400" b="1" u="sng" dirty="0">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600"/>
              <a:buFont typeface="Arial"/>
              <a:buNone/>
            </a:pPr>
            <a:endParaRPr lang="en-IN" sz="1600" b="1" i="0" u="none" strike="noStrike" cap="none" dirty="0">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600"/>
              <a:buFont typeface="Arial"/>
              <a:buNone/>
            </a:pPr>
            <a:r>
              <a:rPr lang="en-IN" sz="1600" b="1" i="0" u="none" strike="noStrike" cap="none" dirty="0">
                <a:solidFill>
                  <a:schemeClr val="lt1"/>
                </a:solidFill>
                <a:latin typeface="Trebuchet MS"/>
                <a:ea typeface="Trebuchet MS"/>
                <a:cs typeface="Trebuchet MS"/>
                <a:sym typeface="Trebuchet MS"/>
              </a:rPr>
              <a:t>We are a team of 4 with knowledge of advanced </a:t>
            </a:r>
            <a:r>
              <a:rPr lang="en-IN" sz="1600" b="1" dirty="0">
                <a:solidFill>
                  <a:schemeClr val="lt1"/>
                </a:solidFill>
                <a:latin typeface="Trebuchet MS"/>
                <a:ea typeface="Trebuchet MS"/>
                <a:cs typeface="Trebuchet MS"/>
                <a:sym typeface="Trebuchet MS"/>
              </a:rPr>
              <a:t>A</a:t>
            </a:r>
            <a:r>
              <a:rPr lang="en-IN" sz="1600" b="1" i="0" u="none" strike="noStrike" cap="none" dirty="0">
                <a:solidFill>
                  <a:schemeClr val="lt1"/>
                </a:solidFill>
                <a:latin typeface="Trebuchet MS"/>
                <a:ea typeface="Trebuchet MS"/>
                <a:cs typeface="Trebuchet MS"/>
                <a:sym typeface="Trebuchet MS"/>
              </a:rPr>
              <a:t>rtificial </a:t>
            </a:r>
            <a:r>
              <a:rPr lang="en-IN" sz="1600" b="1" dirty="0">
                <a:solidFill>
                  <a:schemeClr val="lt1"/>
                </a:solidFill>
                <a:latin typeface="Trebuchet MS"/>
                <a:ea typeface="Trebuchet MS"/>
                <a:cs typeface="Trebuchet MS"/>
                <a:sym typeface="Trebuchet MS"/>
              </a:rPr>
              <a:t>I</a:t>
            </a:r>
            <a:r>
              <a:rPr lang="en-IN" sz="1600" b="1" i="0" u="none" strike="noStrike" cap="none" dirty="0">
                <a:solidFill>
                  <a:schemeClr val="lt1"/>
                </a:solidFill>
                <a:latin typeface="Trebuchet MS"/>
                <a:ea typeface="Trebuchet MS"/>
                <a:cs typeface="Trebuchet MS"/>
                <a:sym typeface="Trebuchet MS"/>
              </a:rPr>
              <a:t>ntelligence, Machine Learning, Software Development, Blockchain, etc.</a:t>
            </a:r>
          </a:p>
          <a:p>
            <a:pPr marL="0" marR="0" lvl="0" indent="0" algn="l" rtl="0">
              <a:lnSpc>
                <a:spcPct val="100000"/>
              </a:lnSpc>
              <a:spcBef>
                <a:spcPts val="0"/>
              </a:spcBef>
              <a:spcAft>
                <a:spcPts val="0"/>
              </a:spcAft>
              <a:buClr>
                <a:srgbClr val="000000"/>
              </a:buClr>
              <a:buSzPts val="3600"/>
              <a:buFont typeface="Arial"/>
              <a:buNone/>
            </a:pPr>
            <a:endParaRPr lang="en-IN" sz="1600" b="1" dirty="0">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600"/>
              <a:buFont typeface="Arial"/>
              <a:buNone/>
            </a:pPr>
            <a:r>
              <a:rPr lang="en-IN" sz="1600" b="1" i="0" u="none" strike="noStrike" cap="none" dirty="0">
                <a:solidFill>
                  <a:schemeClr val="lt1"/>
                </a:solidFill>
                <a:latin typeface="Trebuchet MS"/>
                <a:ea typeface="Trebuchet MS"/>
                <a:cs typeface="Trebuchet MS"/>
                <a:sym typeface="Trebuchet MS"/>
              </a:rPr>
              <a:t>We have provided a better and advanced solution for</a:t>
            </a:r>
          </a:p>
          <a:p>
            <a:pPr marL="0" marR="0" lvl="0" indent="0" algn="l" rtl="0">
              <a:lnSpc>
                <a:spcPct val="100000"/>
              </a:lnSpc>
              <a:spcBef>
                <a:spcPts val="0"/>
              </a:spcBef>
              <a:spcAft>
                <a:spcPts val="0"/>
              </a:spcAft>
              <a:buClr>
                <a:srgbClr val="000000"/>
              </a:buClr>
              <a:buSzPts val="3600"/>
              <a:buFont typeface="Arial"/>
              <a:buNone/>
            </a:pPr>
            <a:r>
              <a:rPr lang="en-IN" sz="1600" b="1" u="sng" dirty="0">
                <a:solidFill>
                  <a:schemeClr val="lt1"/>
                </a:solidFill>
                <a:latin typeface="Trebuchet MS"/>
                <a:ea typeface="Trebuchet MS"/>
                <a:cs typeface="Trebuchet MS"/>
                <a:sym typeface="Trebuchet MS"/>
              </a:rPr>
              <a:t>AUTOMATED CHEQUE PROCESS SYSTEM</a:t>
            </a:r>
            <a:endParaRPr lang="en-IN" sz="1600" b="1" i="0" u="sng"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pic>
        <p:nvPicPr>
          <p:cNvPr id="4" name="Picture 3">
            <a:extLst>
              <a:ext uri="{FF2B5EF4-FFF2-40B4-BE49-F238E27FC236}">
                <a16:creationId xmlns:a16="http://schemas.microsoft.com/office/drawing/2014/main" id="{5F3894C9-0144-D0E7-34CB-1C169EA15AF2}"/>
              </a:ext>
            </a:extLst>
          </p:cNvPr>
          <p:cNvPicPr>
            <a:picLocks noChangeAspect="1"/>
          </p:cNvPicPr>
          <p:nvPr/>
        </p:nvPicPr>
        <p:blipFill>
          <a:blip r:embed="rId5"/>
          <a:stretch>
            <a:fillRect/>
          </a:stretch>
        </p:blipFill>
        <p:spPr>
          <a:xfrm>
            <a:off x="711284" y="1339118"/>
            <a:ext cx="3956256" cy="57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Product Sans" panose="020B0403030502040203" pitchFamily="34" charset="0"/>
              </a:rPr>
              <a:t>Problem Statement?</a:t>
            </a:r>
            <a:endParaRPr sz="2000" dirty="0">
              <a:latin typeface="Product Sans" panose="020B0403030502040203" pitchFamily="34" charset="0"/>
            </a:endParaRPr>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Product Sans" panose="020B0403030502040203" pitchFamily="34" charset="0"/>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600" dirty="0">
              <a:solidFill>
                <a:srgbClr val="222222"/>
              </a:solidFill>
              <a:highlight>
                <a:srgbClr val="FFFFFF"/>
              </a:highlight>
              <a:latin typeface="Product Sans" panose="020B0403030502040203" pitchFamily="34" charset="0"/>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b="0" i="0" u="none" strike="noStrike" cap="none" dirty="0">
                <a:solidFill>
                  <a:srgbClr val="222222"/>
                </a:solidFill>
                <a:highlight>
                  <a:srgbClr val="FFFFFF"/>
                </a:highlight>
                <a:latin typeface="Product Sans" panose="020B0403030502040203" pitchFamily="34" charset="0"/>
                <a:ea typeface="Lato"/>
                <a:cs typeface="Lato"/>
                <a:sym typeface="Lato"/>
              </a:rPr>
              <a:t>We decided to solve this problem because we found out that processing of cheques requires more man power. We have solved this statement in such as way that the cheque is processed with minimal man power. Most of the process is automated by </a:t>
            </a:r>
            <a:r>
              <a:rPr lang="en" sz="1600" b="1" i="0" u="sng" strike="noStrike" cap="none" dirty="0">
                <a:solidFill>
                  <a:srgbClr val="222222"/>
                </a:solidFill>
                <a:highlight>
                  <a:srgbClr val="FFFFFF"/>
                </a:highlight>
                <a:latin typeface="Product Sans" panose="020B0403030502040203" pitchFamily="34" charset="0"/>
                <a:ea typeface="Lato"/>
                <a:cs typeface="Lato"/>
                <a:sym typeface="Lato"/>
              </a:rPr>
              <a:t>Robotic Process Automation</a:t>
            </a:r>
            <a:r>
              <a:rPr lang="en" sz="1600" b="0" i="0" strike="noStrike" cap="none" dirty="0">
                <a:solidFill>
                  <a:srgbClr val="222222"/>
                </a:solidFill>
                <a:highlight>
                  <a:srgbClr val="FFFFFF"/>
                </a:highlight>
                <a:latin typeface="Product Sans" panose="020B0403030502040203" pitchFamily="34" charset="0"/>
                <a:ea typeface="Lato"/>
                <a:cs typeface="Lato"/>
                <a:sym typeface="Lato"/>
              </a:rPr>
              <a:t> </a:t>
            </a:r>
            <a:r>
              <a:rPr lang="en" sz="1600" b="0" i="0" u="none" strike="noStrike" cap="none" dirty="0">
                <a:solidFill>
                  <a:srgbClr val="222222"/>
                </a:solidFill>
                <a:highlight>
                  <a:srgbClr val="FFFFFF"/>
                </a:highlight>
                <a:latin typeface="Product Sans" panose="020B0403030502040203" pitchFamily="34" charset="0"/>
                <a:ea typeface="Lato"/>
                <a:cs typeface="Lato"/>
                <a:sym typeface="Lato"/>
              </a:rPr>
              <a:t>in which there exists the usage of </a:t>
            </a:r>
            <a:r>
              <a:rPr lang="en" sz="1600" b="1" i="0" u="sng" strike="noStrike" cap="none" dirty="0">
                <a:solidFill>
                  <a:srgbClr val="222222"/>
                </a:solidFill>
                <a:highlight>
                  <a:srgbClr val="FFFFFF"/>
                </a:highlight>
                <a:latin typeface="Product Sans" panose="020B0403030502040203" pitchFamily="34" charset="0"/>
                <a:ea typeface="Lato"/>
                <a:cs typeface="Lato"/>
                <a:sym typeface="Lato"/>
              </a:rPr>
              <a:t>Artificial Intelligence</a:t>
            </a:r>
            <a:r>
              <a:rPr lang="en" sz="1600" b="0" i="0" u="none" strike="noStrike" cap="none" dirty="0">
                <a:solidFill>
                  <a:srgbClr val="222222"/>
                </a:solidFill>
                <a:highlight>
                  <a:srgbClr val="FFFFFF"/>
                </a:highlight>
                <a:latin typeface="Product Sans" panose="020B0403030502040203" pitchFamily="34" charset="0"/>
                <a:ea typeface="Lato"/>
                <a:cs typeface="Lato"/>
                <a:sym typeface="Lato"/>
              </a:rPr>
              <a:t>, </a:t>
            </a:r>
            <a:r>
              <a:rPr lang="en" sz="1600" b="1" i="0" u="sng" strike="noStrike" cap="none" dirty="0">
                <a:solidFill>
                  <a:srgbClr val="222222"/>
                </a:solidFill>
                <a:highlight>
                  <a:srgbClr val="FFFFFF"/>
                </a:highlight>
                <a:latin typeface="Product Sans" panose="020B0403030502040203" pitchFamily="34" charset="0"/>
                <a:ea typeface="Lato"/>
                <a:cs typeface="Lato"/>
                <a:sym typeface="Lato"/>
              </a:rPr>
              <a:t>Machine Learning</a:t>
            </a:r>
            <a:r>
              <a:rPr lang="en" sz="1600" b="0" i="0" u="none" strike="noStrike" cap="none" dirty="0">
                <a:solidFill>
                  <a:srgbClr val="222222"/>
                </a:solidFill>
                <a:highlight>
                  <a:srgbClr val="FFFFFF"/>
                </a:highlight>
                <a:latin typeface="Product Sans" panose="020B0403030502040203" pitchFamily="34" charset="0"/>
                <a:ea typeface="Lato"/>
                <a:cs typeface="Lato"/>
                <a:sym typeface="Lato"/>
              </a:rPr>
              <a:t> and </a:t>
            </a:r>
            <a:r>
              <a:rPr lang="en" sz="1600" b="1" i="0" u="sng" strike="noStrike" cap="none" dirty="0">
                <a:solidFill>
                  <a:srgbClr val="222222"/>
                </a:solidFill>
                <a:highlight>
                  <a:srgbClr val="FFFFFF"/>
                </a:highlight>
                <a:latin typeface="Product Sans" panose="020B0403030502040203" pitchFamily="34" charset="0"/>
                <a:ea typeface="Lato"/>
                <a:cs typeface="Lato"/>
                <a:sym typeface="Lato"/>
              </a:rPr>
              <a:t>Optical Character Recognition</a:t>
            </a:r>
            <a:r>
              <a:rPr lang="en" sz="1600" b="0" i="0" u="none" strike="noStrike" cap="none" dirty="0">
                <a:solidFill>
                  <a:srgbClr val="222222"/>
                </a:solidFill>
                <a:highlight>
                  <a:srgbClr val="FFFFFF"/>
                </a:highlight>
                <a:latin typeface="Product Sans" panose="020B0403030502040203" pitchFamily="34" charset="0"/>
                <a:ea typeface="Lato"/>
                <a:cs typeface="Lato"/>
                <a:sym typeface="Lato"/>
              </a:rPr>
              <a:t> techniques.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sz="1600" dirty="0">
              <a:solidFill>
                <a:srgbClr val="222222"/>
              </a:solidFill>
              <a:highlight>
                <a:srgbClr val="FFFFFF"/>
              </a:highlight>
              <a:latin typeface="Product Sans" panose="020B0403030502040203" pitchFamily="34" charset="0"/>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dirty="0">
                <a:solidFill>
                  <a:srgbClr val="222222"/>
                </a:solidFill>
                <a:highlight>
                  <a:srgbClr val="FFFFFF"/>
                </a:highlight>
                <a:latin typeface="Product Sans" panose="020B0403030502040203" pitchFamily="34" charset="0"/>
                <a:ea typeface="Lato"/>
                <a:cs typeface="Lato"/>
                <a:sym typeface="Lato"/>
              </a:rPr>
              <a:t>Involving man-work takes lot of </a:t>
            </a:r>
            <a:r>
              <a:rPr lang="en" sz="1600" b="1" u="sng" dirty="0">
                <a:solidFill>
                  <a:srgbClr val="222222"/>
                </a:solidFill>
                <a:highlight>
                  <a:srgbClr val="FFFFFF"/>
                </a:highlight>
                <a:latin typeface="Product Sans" panose="020B0403030502040203" pitchFamily="34" charset="0"/>
                <a:ea typeface="Lato"/>
                <a:cs typeface="Lato"/>
                <a:sym typeface="Lato"/>
              </a:rPr>
              <a:t>time</a:t>
            </a:r>
            <a:r>
              <a:rPr lang="en" sz="1600" dirty="0">
                <a:solidFill>
                  <a:srgbClr val="222222"/>
                </a:solidFill>
                <a:highlight>
                  <a:srgbClr val="FFFFFF"/>
                </a:highlight>
                <a:latin typeface="Product Sans" panose="020B0403030502040203" pitchFamily="34" charset="0"/>
                <a:ea typeface="Lato"/>
                <a:cs typeface="Lato"/>
                <a:sym typeface="Lato"/>
              </a:rPr>
              <a:t> and may happen to delay the process. By involving softwares and electronic techniques, we can make sure the process is </a:t>
            </a:r>
            <a:r>
              <a:rPr lang="en" sz="1600" b="1" u="sng" dirty="0">
                <a:solidFill>
                  <a:srgbClr val="222222"/>
                </a:solidFill>
                <a:highlight>
                  <a:srgbClr val="FFFFFF"/>
                </a:highlight>
                <a:latin typeface="Product Sans" panose="020B0403030502040203" pitchFamily="34" charset="0"/>
                <a:ea typeface="Lato"/>
                <a:cs typeface="Lato"/>
                <a:sym typeface="Lato"/>
              </a:rPr>
              <a:t>not delayed</a:t>
            </a:r>
            <a:r>
              <a:rPr lang="en" sz="1600" dirty="0">
                <a:solidFill>
                  <a:srgbClr val="222222"/>
                </a:solidFill>
                <a:highlight>
                  <a:srgbClr val="FFFFFF"/>
                </a:highlight>
                <a:latin typeface="Product Sans" panose="020B0403030502040203" pitchFamily="34" charset="0"/>
                <a:ea typeface="Lato"/>
                <a:cs typeface="Lato"/>
                <a:sym typeface="Lato"/>
              </a:rPr>
              <a:t> and the transaction occurs on time without any interruptions.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latin typeface="Product Sans" panose="020B0403030502040203" pitchFamily="34" charset="0"/>
              </a:rPr>
              <a:t>User Segment &amp; Pain Points</a:t>
            </a:r>
            <a:endParaRPr sz="2000" dirty="0">
              <a:latin typeface="Product Sans" panose="020B0403030502040203" pitchFamily="34" charset="0"/>
            </a:endParaRPr>
          </a:p>
        </p:txBody>
      </p:sp>
      <p:sp>
        <p:nvSpPr>
          <p:cNvPr id="354" name="Google Shape;354;p3"/>
          <p:cNvSpPr txBox="1"/>
          <p:nvPr/>
        </p:nvSpPr>
        <p:spPr>
          <a:xfrm>
            <a:off x="494629" y="805550"/>
            <a:ext cx="8238600" cy="365887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2000" b="0" i="0" u="none" strike="noStrike" cap="none" dirty="0">
                <a:solidFill>
                  <a:srgbClr val="222222"/>
                </a:solidFill>
                <a:highlight>
                  <a:srgbClr val="FFFFFF"/>
                </a:highlight>
                <a:latin typeface="Product Sans" panose="020B0403030502040203" pitchFamily="34" charset="0"/>
                <a:ea typeface="Lato"/>
                <a:cs typeface="Lato"/>
                <a:sym typeface="Lato"/>
              </a:rPr>
              <a:t>Which user/advertiser segment would be early adopter of your product &amp; why?</a:t>
            </a:r>
          </a:p>
          <a:p>
            <a:pPr marL="171450" marR="0" lvl="0" indent="-171450" algn="l" rtl="0">
              <a:lnSpc>
                <a:spcPct val="115000"/>
              </a:lnSpc>
              <a:spcBef>
                <a:spcPts val="1000"/>
              </a:spcBef>
              <a:spcAft>
                <a:spcPts val="0"/>
              </a:spcAft>
              <a:buClr>
                <a:srgbClr val="000000"/>
              </a:buClr>
              <a:buSzPts val="1400"/>
              <a:buFont typeface="Arial" panose="020B0604020202020204" pitchFamily="34" charset="0"/>
              <a:buChar char="•"/>
            </a:pPr>
            <a:r>
              <a:rPr lang="en" sz="1600" dirty="0">
                <a:solidFill>
                  <a:srgbClr val="222222"/>
                </a:solidFill>
                <a:highlight>
                  <a:srgbClr val="FFFFFF"/>
                </a:highlight>
                <a:latin typeface="Product Sans" panose="020B0403030502040203" pitchFamily="34" charset="0"/>
                <a:ea typeface="Lato"/>
                <a:cs typeface="Lato"/>
                <a:sym typeface="Lato"/>
              </a:rPr>
              <a:t>Our product shall be adopted and used by </a:t>
            </a:r>
            <a:r>
              <a:rPr lang="en" sz="1600" b="1" u="sng" dirty="0">
                <a:solidFill>
                  <a:srgbClr val="222222"/>
                </a:solidFill>
                <a:highlight>
                  <a:srgbClr val="FFFFFF"/>
                </a:highlight>
                <a:latin typeface="Product Sans" panose="020B0403030502040203" pitchFamily="34" charset="0"/>
                <a:ea typeface="Lato"/>
                <a:cs typeface="Lato"/>
                <a:sym typeface="Lato"/>
              </a:rPr>
              <a:t>small scale businesses</a:t>
            </a:r>
            <a:r>
              <a:rPr lang="en" sz="1600" dirty="0">
                <a:solidFill>
                  <a:srgbClr val="222222"/>
                </a:solidFill>
                <a:highlight>
                  <a:srgbClr val="FFFFFF"/>
                </a:highlight>
                <a:latin typeface="Product Sans" panose="020B0403030502040203" pitchFamily="34" charset="0"/>
                <a:ea typeface="Lato"/>
                <a:cs typeface="Lato"/>
                <a:sym typeface="Lato"/>
              </a:rPr>
              <a:t> as they frequently involve the usage of cheques for transaction. </a:t>
            </a:r>
            <a:r>
              <a:rPr lang="en" sz="1600" b="1" u="sng" dirty="0">
                <a:solidFill>
                  <a:srgbClr val="222222"/>
                </a:solidFill>
                <a:highlight>
                  <a:srgbClr val="FFFFFF"/>
                </a:highlight>
                <a:latin typeface="Product Sans" panose="020B0403030502040203" pitchFamily="34" charset="0"/>
                <a:ea typeface="Lato"/>
                <a:cs typeface="Lato"/>
                <a:sym typeface="Lato"/>
              </a:rPr>
              <a:t>Small scale industries</a:t>
            </a:r>
            <a:r>
              <a:rPr lang="en" sz="1600" dirty="0">
                <a:solidFill>
                  <a:srgbClr val="222222"/>
                </a:solidFill>
                <a:highlight>
                  <a:srgbClr val="FFFFFF"/>
                </a:highlight>
                <a:latin typeface="Product Sans" panose="020B0403030502040203" pitchFamily="34" charset="0"/>
                <a:ea typeface="Lato"/>
                <a:cs typeface="Lato"/>
                <a:sym typeface="Lato"/>
              </a:rPr>
              <a:t> involve the usage of cheques frequently as minor transfer of amount happens to tranfer via cheques.</a:t>
            </a:r>
          </a:p>
          <a:p>
            <a:pPr marL="171450" marR="0" lvl="0" indent="-171450" algn="l" rtl="0">
              <a:lnSpc>
                <a:spcPct val="115000"/>
              </a:lnSpc>
              <a:spcBef>
                <a:spcPts val="1000"/>
              </a:spcBef>
              <a:spcAft>
                <a:spcPts val="0"/>
              </a:spcAft>
              <a:buClr>
                <a:srgbClr val="000000"/>
              </a:buClr>
              <a:buSzPts val="1400"/>
              <a:buFont typeface="Arial" panose="020B0604020202020204" pitchFamily="34" charset="0"/>
              <a:buChar char="•"/>
            </a:pPr>
            <a:endParaRPr lang="en" sz="1600" dirty="0">
              <a:solidFill>
                <a:srgbClr val="222222"/>
              </a:solidFill>
              <a:highlight>
                <a:srgbClr val="FFFFFF"/>
              </a:highlight>
              <a:latin typeface="Product Sans" panose="020B0403030502040203" pitchFamily="34" charset="0"/>
              <a:ea typeface="Lato"/>
              <a:cs typeface="Lato"/>
              <a:sym typeface="Lato"/>
            </a:endParaRPr>
          </a:p>
          <a:p>
            <a:pPr marL="171450" marR="0" lvl="0" indent="-171450" algn="l" rtl="0">
              <a:lnSpc>
                <a:spcPct val="115000"/>
              </a:lnSpc>
              <a:spcBef>
                <a:spcPts val="1000"/>
              </a:spcBef>
              <a:spcAft>
                <a:spcPts val="0"/>
              </a:spcAft>
              <a:buClr>
                <a:srgbClr val="000000"/>
              </a:buClr>
              <a:buSzPts val="1400"/>
              <a:buFont typeface="Arial" panose="020B0604020202020204" pitchFamily="34" charset="0"/>
              <a:buChar char="•"/>
            </a:pPr>
            <a:r>
              <a:rPr lang="en" sz="1600" b="1" u="sng" dirty="0">
                <a:solidFill>
                  <a:srgbClr val="222222"/>
                </a:solidFill>
                <a:highlight>
                  <a:srgbClr val="FFFFFF"/>
                </a:highlight>
                <a:latin typeface="Product Sans" panose="020B0403030502040203" pitchFamily="34" charset="0"/>
                <a:ea typeface="Lato"/>
                <a:cs typeface="Lato"/>
                <a:sym typeface="Lato"/>
              </a:rPr>
              <a:t>Farmers</a:t>
            </a:r>
            <a:r>
              <a:rPr lang="en" sz="1600" dirty="0">
                <a:solidFill>
                  <a:srgbClr val="222222"/>
                </a:solidFill>
                <a:highlight>
                  <a:srgbClr val="FFFFFF"/>
                </a:highlight>
                <a:latin typeface="Product Sans" panose="020B0403030502040203" pitchFamily="34" charset="0"/>
                <a:ea typeface="Lato"/>
                <a:cs typeface="Lato"/>
                <a:sym typeface="Lato"/>
              </a:rPr>
              <a:t> shall enjoy the essence of this product as many farmers involve the usage of cheques in their day to day life. Most of the transactions happen using cheques and cash and our solution helps to allow to process cheques in a faster and efficient way.</a:t>
            </a:r>
            <a:endParaRPr lang="en" sz="1600" dirty="0">
              <a:highlight>
                <a:srgbClr val="FFFFFF"/>
              </a:highlight>
              <a:latin typeface="Product Sans" panose="020B0403030502040203" pitchFamily="34" charset="0"/>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Product Sans" panose="020B0403030502040203" pitchFamily="34" charset="0"/>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Product Sans" panose="020B0403030502040203" pitchFamily="34" charset="0"/>
                <a:ea typeface="Lato"/>
                <a:cs typeface="Lato"/>
                <a:sym typeface="Lato"/>
              </a:rPr>
              <a:t>	Some of the alternatives products present in the real world are</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Product Sans" panose="020B0403030502040203" pitchFamily="34" charset="0"/>
                <a:ea typeface="Lato"/>
                <a:cs typeface="Lato"/>
                <a:sym typeface="Lato"/>
              </a:rPr>
              <a:t>	1. </a:t>
            </a:r>
            <a:r>
              <a:rPr lang="en" b="1" dirty="0">
                <a:solidFill>
                  <a:srgbClr val="222222"/>
                </a:solidFill>
                <a:highlight>
                  <a:srgbClr val="FFFFFF"/>
                </a:highlight>
                <a:latin typeface="Product Sans" panose="020B0403030502040203" pitchFamily="34" charset="0"/>
                <a:ea typeface="Lato"/>
                <a:cs typeface="Lato"/>
                <a:sym typeface="Lato"/>
              </a:rPr>
              <a:t>Krish IT Solutions (Bank Cheque Automation) </a:t>
            </a:r>
            <a:r>
              <a:rPr lang="en" dirty="0">
                <a:solidFill>
                  <a:srgbClr val="222222"/>
                </a:solidFill>
                <a:highlight>
                  <a:srgbClr val="FFFFFF"/>
                </a:highlight>
                <a:latin typeface="Product Sans" panose="020B0403030502040203" pitchFamily="34" charset="0"/>
                <a:ea typeface="Lato"/>
                <a:cs typeface="Lato"/>
                <a:sym typeface="Lato"/>
              </a:rPr>
              <a:t>– Parses only majority of printed text</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Product Sans" panose="020B0403030502040203" pitchFamily="34" charset="0"/>
                <a:ea typeface="Lato"/>
                <a:cs typeface="Lato"/>
                <a:sym typeface="Lato"/>
              </a:rPr>
              <a:t>	2. </a:t>
            </a:r>
            <a:r>
              <a:rPr lang="en" b="1" dirty="0">
                <a:solidFill>
                  <a:srgbClr val="222222"/>
                </a:solidFill>
                <a:highlight>
                  <a:srgbClr val="FFFFFF"/>
                </a:highlight>
                <a:latin typeface="Product Sans" panose="020B0403030502040203" pitchFamily="34" charset="0"/>
                <a:ea typeface="Lato"/>
                <a:cs typeface="Lato"/>
                <a:sym typeface="Lato"/>
              </a:rPr>
              <a:t>SoftTact Technologies (ChequeReader) </a:t>
            </a:r>
            <a:r>
              <a:rPr lang="en" dirty="0">
                <a:solidFill>
                  <a:srgbClr val="222222"/>
                </a:solidFill>
                <a:highlight>
                  <a:srgbClr val="FFFFFF"/>
                </a:highlight>
                <a:latin typeface="Product Sans" panose="020B0403030502040203" pitchFamily="34" charset="0"/>
                <a:ea typeface="Lato"/>
                <a:cs typeface="Lato"/>
                <a:sym typeface="Lato"/>
              </a:rPr>
              <a:t>– Digital Signature not available</a:t>
            </a:r>
            <a:endParaRPr lang="en" dirty="0">
              <a:highlight>
                <a:srgbClr val="FFFFFF"/>
              </a:highlight>
              <a:latin typeface="Product Sans" panose="020B0403030502040203" pitchFamily="34" charset="0"/>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Product Sans" panose="020B0403030502040203" pitchFamily="34" charset="0"/>
                <a:ea typeface="Lato"/>
                <a:cs typeface="Lato"/>
                <a:sym typeface="Lato"/>
              </a:rPr>
              <a:t>	3. </a:t>
            </a:r>
            <a:r>
              <a:rPr lang="en" b="1" dirty="0">
                <a:solidFill>
                  <a:srgbClr val="222222"/>
                </a:solidFill>
                <a:highlight>
                  <a:srgbClr val="FFFFFF"/>
                </a:highlight>
                <a:latin typeface="Product Sans" panose="020B0403030502040203" pitchFamily="34" charset="0"/>
                <a:ea typeface="Lato"/>
                <a:cs typeface="Lato"/>
                <a:sym typeface="Lato"/>
              </a:rPr>
              <a:t>Arya.ai (Automated C</a:t>
            </a:r>
            <a:r>
              <a:rPr lang="en-IN" b="1" dirty="0">
                <a:solidFill>
                  <a:srgbClr val="222222"/>
                </a:solidFill>
                <a:highlight>
                  <a:srgbClr val="FFFFFF"/>
                </a:highlight>
                <a:latin typeface="Product Sans" panose="020B0403030502040203" pitchFamily="34" charset="0"/>
                <a:ea typeface="Lato"/>
                <a:cs typeface="Lato"/>
                <a:sym typeface="Lato"/>
              </a:rPr>
              <a:t>h</a:t>
            </a:r>
            <a:r>
              <a:rPr lang="en" b="1" dirty="0">
                <a:solidFill>
                  <a:srgbClr val="222222"/>
                </a:solidFill>
                <a:highlight>
                  <a:srgbClr val="FFFFFF"/>
                </a:highlight>
                <a:latin typeface="Product Sans" panose="020B0403030502040203" pitchFamily="34" charset="0"/>
                <a:ea typeface="Lato"/>
                <a:cs typeface="Lato"/>
                <a:sym typeface="Lato"/>
              </a:rPr>
              <a:t>eque Process) </a:t>
            </a:r>
            <a:r>
              <a:rPr lang="en" dirty="0">
                <a:solidFill>
                  <a:srgbClr val="222222"/>
                </a:solidFill>
                <a:highlight>
                  <a:srgbClr val="FFFFFF"/>
                </a:highlight>
                <a:latin typeface="Product Sans" panose="020B0403030502040203" pitchFamily="34" charset="0"/>
                <a:ea typeface="Lato"/>
                <a:cs typeface="Lato"/>
                <a:sym typeface="Lato"/>
              </a:rPr>
              <a:t>– EKYC Check not present</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Product Sans" panose="020B0403030502040203" pitchFamily="34" charset="0"/>
              </a:rPr>
              <a:t>Pre-Requisite</a:t>
            </a:r>
            <a:endParaRPr sz="2000" dirty="0">
              <a:latin typeface="Product Sans" panose="020B040303050204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505608" y="818600"/>
            <a:ext cx="7774395"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u="sng" dirty="0">
                <a:solidFill>
                  <a:srgbClr val="4A4548"/>
                </a:solidFill>
                <a:highlight>
                  <a:srgbClr val="FFFFFF"/>
                </a:highlight>
                <a:latin typeface="Product Sans" panose="020B0403030502040203" pitchFamily="34" charset="0"/>
              </a:rPr>
              <a:t>Azure tools or resources</a:t>
            </a:r>
            <a:endParaRPr sz="2400" u="sng" dirty="0">
              <a:latin typeface="Product Sans" panose="020B0403030502040203" pitchFamily="34" charset="0"/>
            </a:endParaRPr>
          </a:p>
        </p:txBody>
      </p:sp>
      <p:sp>
        <p:nvSpPr>
          <p:cNvPr id="366" name="Google Shape;366;p5"/>
          <p:cNvSpPr txBox="1">
            <a:spLocks noGrp="1"/>
          </p:cNvSpPr>
          <p:nvPr>
            <p:ph type="title"/>
          </p:nvPr>
        </p:nvSpPr>
        <p:spPr>
          <a:xfrm>
            <a:off x="177500" y="1394600"/>
            <a:ext cx="8858924" cy="33628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b="0" dirty="0">
                <a:solidFill>
                  <a:srgbClr val="4A4548"/>
                </a:solidFill>
                <a:highlight>
                  <a:srgbClr val="FFFFFF"/>
                </a:highlight>
                <a:latin typeface="Product Sans" panose="020B0403030502040203" pitchFamily="34" charset="0"/>
              </a:rPr>
              <a:t>Azure tools or resources which are likely to be used by you for the prototype, if your idea gets selected</a:t>
            </a:r>
            <a:br>
              <a:rPr lang="en" sz="1400" b="0" dirty="0">
                <a:solidFill>
                  <a:srgbClr val="4A4548"/>
                </a:solidFill>
                <a:highlight>
                  <a:srgbClr val="FFFFFF"/>
                </a:highlight>
                <a:latin typeface="Product Sans" panose="020B0403030502040203" pitchFamily="34" charset="0"/>
              </a:rPr>
            </a:br>
            <a:br>
              <a:rPr lang="en" sz="1800" b="0" dirty="0">
                <a:solidFill>
                  <a:srgbClr val="4A4548"/>
                </a:solidFill>
                <a:highlight>
                  <a:srgbClr val="FFFFFF"/>
                </a:highlight>
                <a:latin typeface="Product Sans" panose="020B0403030502040203" pitchFamily="34" charset="0"/>
              </a:rPr>
            </a:br>
            <a:r>
              <a:rPr lang="en" sz="1700" b="0" dirty="0">
                <a:solidFill>
                  <a:srgbClr val="4A4548"/>
                </a:solidFill>
                <a:highlight>
                  <a:srgbClr val="FFFFFF"/>
                </a:highlight>
                <a:latin typeface="Product Sans" panose="020B0403030502040203" pitchFamily="34" charset="0"/>
              </a:rPr>
              <a:t>	1. </a:t>
            </a:r>
            <a:r>
              <a:rPr lang="en" sz="1700" dirty="0">
                <a:solidFill>
                  <a:srgbClr val="4A4548"/>
                </a:solidFill>
                <a:highlight>
                  <a:srgbClr val="FFFFFF"/>
                </a:highlight>
                <a:latin typeface="Product Sans" panose="020B0403030502040203" pitchFamily="34" charset="0"/>
              </a:rPr>
              <a:t>Azure Computer Vision</a:t>
            </a:r>
            <a:r>
              <a:rPr lang="en" sz="1700" b="0" dirty="0">
                <a:solidFill>
                  <a:srgbClr val="4A4548"/>
                </a:solidFill>
                <a:highlight>
                  <a:srgbClr val="FFFFFF"/>
                </a:highlight>
                <a:latin typeface="Product Sans" panose="020B0403030502040203" pitchFamily="34" charset="0"/>
              </a:rPr>
              <a:t> – An AI service to analyse contents in images and video</a:t>
            </a:r>
            <a:br>
              <a:rPr lang="en" sz="1700" b="0" dirty="0">
                <a:solidFill>
                  <a:srgbClr val="4A4548"/>
                </a:solidFill>
                <a:highlight>
                  <a:srgbClr val="FFFFFF"/>
                </a:highlight>
                <a:latin typeface="Product Sans" panose="020B0403030502040203" pitchFamily="34" charset="0"/>
              </a:rPr>
            </a:br>
            <a:br>
              <a:rPr lang="en" sz="1700" b="0" dirty="0">
                <a:solidFill>
                  <a:srgbClr val="4A4548"/>
                </a:solidFill>
                <a:highlight>
                  <a:srgbClr val="FFFFFF"/>
                </a:highlight>
                <a:latin typeface="Product Sans" panose="020B0403030502040203" pitchFamily="34" charset="0"/>
              </a:rPr>
            </a:br>
            <a:r>
              <a:rPr lang="en" sz="1700" b="0" dirty="0">
                <a:solidFill>
                  <a:srgbClr val="4A4548"/>
                </a:solidFill>
                <a:highlight>
                  <a:srgbClr val="FFFFFF"/>
                </a:highlight>
                <a:latin typeface="Product Sans" panose="020B0403030502040203" pitchFamily="34" charset="0"/>
              </a:rPr>
              <a:t>	2. </a:t>
            </a:r>
            <a:r>
              <a:rPr lang="en" sz="1700" dirty="0">
                <a:solidFill>
                  <a:srgbClr val="4A4548"/>
                </a:solidFill>
                <a:highlight>
                  <a:srgbClr val="FFFFFF"/>
                </a:highlight>
                <a:latin typeface="Product Sans" panose="020B0403030502040203" pitchFamily="34" charset="0"/>
              </a:rPr>
              <a:t>Azure OCR</a:t>
            </a:r>
            <a:r>
              <a:rPr lang="en" sz="1700" b="0" dirty="0">
                <a:solidFill>
                  <a:srgbClr val="4A4548"/>
                </a:solidFill>
                <a:highlight>
                  <a:srgbClr val="FFFFFF"/>
                </a:highlight>
                <a:latin typeface="Product Sans" panose="020B0403030502040203" pitchFamily="34" charset="0"/>
              </a:rPr>
              <a:t> – Used for applying optical character recognition</a:t>
            </a:r>
            <a:br>
              <a:rPr lang="en" sz="1700" b="0" dirty="0">
                <a:solidFill>
                  <a:srgbClr val="4A4548"/>
                </a:solidFill>
                <a:highlight>
                  <a:srgbClr val="FFFFFF"/>
                </a:highlight>
                <a:latin typeface="Product Sans" panose="020B0403030502040203" pitchFamily="34" charset="0"/>
              </a:rPr>
            </a:br>
            <a:br>
              <a:rPr lang="en" sz="1700" b="0" dirty="0">
                <a:solidFill>
                  <a:srgbClr val="4A4548"/>
                </a:solidFill>
                <a:highlight>
                  <a:srgbClr val="FFFFFF"/>
                </a:highlight>
                <a:latin typeface="Product Sans" panose="020B0403030502040203" pitchFamily="34" charset="0"/>
              </a:rPr>
            </a:br>
            <a:r>
              <a:rPr lang="en" sz="1700" b="0" dirty="0">
                <a:solidFill>
                  <a:srgbClr val="4A4548"/>
                </a:solidFill>
                <a:highlight>
                  <a:srgbClr val="FFFFFF"/>
                </a:highlight>
                <a:latin typeface="Product Sans" panose="020B0403030502040203" pitchFamily="34" charset="0"/>
              </a:rPr>
              <a:t>	3. </a:t>
            </a:r>
            <a:r>
              <a:rPr lang="en" sz="1700" dirty="0">
                <a:solidFill>
                  <a:srgbClr val="4A4548"/>
                </a:solidFill>
                <a:highlight>
                  <a:srgbClr val="FFFFFF"/>
                </a:highlight>
                <a:latin typeface="Product Sans" panose="020B0403030502040203" pitchFamily="34" charset="0"/>
              </a:rPr>
              <a:t>Azure E-Sign</a:t>
            </a:r>
            <a:r>
              <a:rPr lang="en" sz="1700" b="0" dirty="0">
                <a:solidFill>
                  <a:srgbClr val="4A4548"/>
                </a:solidFill>
                <a:highlight>
                  <a:srgbClr val="FFFFFF"/>
                </a:highlight>
                <a:latin typeface="Product Sans" panose="020B0403030502040203" pitchFamily="34" charset="0"/>
              </a:rPr>
              <a:t> – Used for digitally signing data and models generated</a:t>
            </a:r>
            <a:endParaRPr sz="1700" dirty="0">
              <a:latin typeface="Product Sans" panose="020B040303050204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Product Sans" panose="020B0403030502040203" pitchFamily="34" charset="0"/>
              </a:rPr>
              <a:t>Any Supporting Functional Documents</a:t>
            </a:r>
            <a:endParaRPr sz="2000" dirty="0">
              <a:latin typeface="Product Sans" panose="020B0403030502040203" pitchFamily="34" charset="0"/>
            </a:endParaRPr>
          </a:p>
        </p:txBody>
      </p:sp>
      <p:sp>
        <p:nvSpPr>
          <p:cNvPr id="372" name="Google Shape;372;p6"/>
          <p:cNvSpPr txBox="1"/>
          <p:nvPr/>
        </p:nvSpPr>
        <p:spPr>
          <a:xfrm>
            <a:off x="512375" y="678426"/>
            <a:ext cx="8238600" cy="3023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Product Sans" panose="020B0403030502040203" pitchFamily="34" charset="0"/>
                <a:ea typeface="Lato"/>
                <a:cs typeface="Lato"/>
                <a:sym typeface="Lato"/>
              </a:rPr>
              <a:t>Present your solution, talk about methodology, architecture &amp; scalability</a:t>
            </a:r>
            <a:endParaRPr sz="1400" b="0" i="0" u="none" strike="noStrike" cap="none" dirty="0">
              <a:solidFill>
                <a:srgbClr val="000000"/>
              </a:solidFill>
              <a:latin typeface="Product Sans" panose="020B0403030502040203" pitchFamily="34" charset="0"/>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48" name="TextBox 47">
            <a:extLst>
              <a:ext uri="{FF2B5EF4-FFF2-40B4-BE49-F238E27FC236}">
                <a16:creationId xmlns:a16="http://schemas.microsoft.com/office/drawing/2014/main" id="{C58A9669-9AB3-F65B-1D54-8FF6463FB36E}"/>
              </a:ext>
            </a:extLst>
          </p:cNvPr>
          <p:cNvSpPr txBox="1"/>
          <p:nvPr/>
        </p:nvSpPr>
        <p:spPr>
          <a:xfrm>
            <a:off x="161364" y="1254426"/>
            <a:ext cx="8821271"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Product Sans" panose="020B0403030502040203" pitchFamily="34" charset="0"/>
              </a:rPr>
              <a:t>We present here two scenarios where the end user would undergo. One is the online mode and the other is the offline mode. In online mode, A digital cheque is created at the bank side and circulated via their website where there would be a separate portal for uploading cheque from their net banking account. The user uploads his filled digital cheque and uploads in the portal. The filled cheque is made to undergo OCR and AI recognition to extract characters from the cheque and the extracted data is made to digitally sign with Aadhar EKYC in order to validate the authenticity of the data provided. The data is stored using the block chain concepts and later used by the bank to process the necessary details.</a:t>
            </a:r>
          </a:p>
          <a:p>
            <a:pPr marL="285750" indent="-285750">
              <a:buFont typeface="Arial" panose="020B0604020202020204" pitchFamily="34" charset="0"/>
              <a:buChar char="•"/>
            </a:pPr>
            <a:endParaRPr lang="en-IN" sz="1600" dirty="0">
              <a:latin typeface="Product Sans" panose="020B0403030502040203" pitchFamily="34" charset="0"/>
            </a:endParaRPr>
          </a:p>
          <a:p>
            <a:pPr marL="285750" indent="-285750">
              <a:buFont typeface="Arial" panose="020B0604020202020204" pitchFamily="34" charset="0"/>
              <a:buChar char="•"/>
            </a:pPr>
            <a:r>
              <a:rPr lang="en-IN" sz="1600" dirty="0">
                <a:latin typeface="Product Sans" panose="020B0403030502040203" pitchFamily="34" charset="0"/>
              </a:rPr>
              <a:t>The second mode is the offline mode where the user or the customer doesn’t have access to internet facility and so the customer fill up the given physical cheque and hand over it to the bank. The physical cheque is processed by using AI and OCR techniques and also the pre-defined MICR techniques is also added. The generated data is converted to a model and with extra EKYC support at the bank makes the data more secured and digitalized.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latin typeface="Product Sans" panose="020B0403030502040203" pitchFamily="34" charset="0"/>
              </a:rPr>
              <a:t>Key Differentiators &amp; Adoption Plan</a:t>
            </a:r>
            <a:endParaRPr sz="2000" dirty="0">
              <a:latin typeface="Product Sans" panose="020B0403030502040203" pitchFamily="34" charset="0"/>
            </a:endParaRPr>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Product Sans" panose="020B0403030502040203" pitchFamily="34" charset="0"/>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sz="1600" b="0" i="0" u="none" strike="noStrike" cap="none" dirty="0">
              <a:solidFill>
                <a:srgbClr val="222222"/>
              </a:solidFill>
              <a:highlight>
                <a:srgbClr val="FFFFFF"/>
              </a:highlight>
              <a:latin typeface="Product Sans" panose="020B0403030502040203" pitchFamily="34" charset="0"/>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600" b="0" i="0" u="none" strike="noStrike" cap="none" dirty="0">
                <a:solidFill>
                  <a:srgbClr val="000000"/>
                </a:solidFill>
                <a:latin typeface="Product Sans" panose="020B0403030502040203" pitchFamily="34" charset="0"/>
                <a:ea typeface="Lato"/>
                <a:cs typeface="Lato"/>
                <a:sym typeface="Lato"/>
              </a:rPr>
              <a:t>Our Product uses Concepts of Blockchain ,where </a:t>
            </a:r>
            <a:r>
              <a:rPr lang="en-US" sz="1600" b="0" i="0" dirty="0">
                <a:solidFill>
                  <a:srgbClr val="202124"/>
                </a:solidFill>
                <a:effectLst/>
                <a:latin typeface="Product Sans" panose="020B0403030502040203" pitchFamily="34" charset="0"/>
              </a:rPr>
              <a:t>decentralized ledger of all transactions across a peer-to-peer network. Using this technology, user can </a:t>
            </a:r>
            <a:r>
              <a:rPr lang="en-US" sz="1600" b="1" i="0" dirty="0">
                <a:solidFill>
                  <a:srgbClr val="202124"/>
                </a:solidFill>
                <a:effectLst/>
                <a:latin typeface="Product Sans" panose="020B0403030502040203" pitchFamily="34" charset="0"/>
              </a:rPr>
              <a:t>confirm </a:t>
            </a:r>
            <a:r>
              <a:rPr lang="en-US" sz="1600" b="1" i="0" u="sng" dirty="0">
                <a:solidFill>
                  <a:srgbClr val="202124"/>
                </a:solidFill>
                <a:effectLst/>
                <a:latin typeface="Product Sans" panose="020B0403030502040203" pitchFamily="34" charset="0"/>
              </a:rPr>
              <a:t>transactions without a need for a central clearing authority</a:t>
            </a:r>
            <a:r>
              <a:rPr lang="en-US" sz="1600" b="0" i="0" dirty="0">
                <a:solidFill>
                  <a:srgbClr val="202124"/>
                </a:solidFill>
                <a:effectLst/>
                <a:latin typeface="Product Sans" panose="020B0403030502040203" pitchFamily="34" charset="0"/>
              </a:rPr>
              <a:t>. Potential applications can include fund transfers, settling trades, voting and many other issues</a:t>
            </a:r>
          </a:p>
          <a:p>
            <a:pPr marR="0" lvl="0" algn="l" rtl="0">
              <a:lnSpc>
                <a:spcPct val="100000"/>
              </a:lnSpc>
              <a:spcBef>
                <a:spcPts val="0"/>
              </a:spcBef>
              <a:spcAft>
                <a:spcPts val="0"/>
              </a:spcAft>
              <a:buClr>
                <a:srgbClr val="000000"/>
              </a:buClr>
              <a:buSzPts val="1400"/>
            </a:pPr>
            <a:r>
              <a:rPr lang="en-IN" sz="1600" b="0" i="0" u="none" strike="noStrike" cap="none" dirty="0">
                <a:solidFill>
                  <a:srgbClr val="000000"/>
                </a:solidFill>
                <a:latin typeface="Product Sans" panose="020B0403030502040203" pitchFamily="34" charset="0"/>
                <a:ea typeface="Lato"/>
                <a:cs typeface="Lato"/>
                <a:sym typeface="Lato"/>
              </a:rPr>
              <a: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600" dirty="0">
                <a:latin typeface="Product Sans" panose="020B0403030502040203" pitchFamily="34" charset="0"/>
                <a:ea typeface="Lato"/>
                <a:cs typeface="Lato"/>
                <a:sym typeface="Lato"/>
              </a:rPr>
              <a:t>We use our own developed </a:t>
            </a:r>
            <a:r>
              <a:rPr lang="en-IN" sz="1600" b="1" u="sng" dirty="0">
                <a:latin typeface="Product Sans" panose="020B0403030502040203" pitchFamily="34" charset="0"/>
                <a:ea typeface="Lato"/>
                <a:cs typeface="Lato"/>
                <a:sym typeface="Lato"/>
              </a:rPr>
              <a:t>encryption and decryption</a:t>
            </a:r>
            <a:r>
              <a:rPr lang="en-IN" sz="1600" dirty="0">
                <a:latin typeface="Product Sans" panose="020B0403030502040203" pitchFamily="34" charset="0"/>
                <a:ea typeface="Lato"/>
                <a:cs typeface="Lato"/>
                <a:sym typeface="Lato"/>
              </a:rPr>
              <a:t> method </a:t>
            </a:r>
            <a:r>
              <a:rPr lang="en-US" sz="1600" dirty="0">
                <a:latin typeface="Product Sans" panose="020B0403030502040203" pitchFamily="34" charset="0"/>
                <a:ea typeface="Lato"/>
                <a:cs typeface="Lato"/>
                <a:sym typeface="Lato"/>
              </a:rPr>
              <a:t> to prevent unauthorized parties from reading any data when data leaks occurs.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sz="1600" dirty="0">
              <a:latin typeface="Product Sans" panose="020B0403030502040203" pitchFamily="34" charset="0"/>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600" dirty="0">
                <a:latin typeface="Product Sans" panose="020B0403030502040203" pitchFamily="34" charset="0"/>
                <a:ea typeface="Lato"/>
                <a:cs typeface="Lato"/>
                <a:sym typeface="Lato"/>
              </a:rPr>
              <a:t>We have used improvised, efficient </a:t>
            </a:r>
            <a:r>
              <a:rPr lang="en-US" sz="1600" b="1" u="sng" dirty="0">
                <a:latin typeface="Product Sans" panose="020B0403030502040203" pitchFamily="34" charset="0"/>
                <a:ea typeface="Lato"/>
                <a:cs typeface="Lato"/>
                <a:sym typeface="Lato"/>
              </a:rPr>
              <a:t>OCR</a:t>
            </a:r>
            <a:r>
              <a:rPr lang="en-US" sz="1600" b="1" dirty="0">
                <a:latin typeface="Product Sans" panose="020B0403030502040203" pitchFamily="34" charset="0"/>
                <a:ea typeface="Lato"/>
                <a:cs typeface="Lato"/>
                <a:sym typeface="Lato"/>
              </a:rPr>
              <a:t> </a:t>
            </a:r>
            <a:r>
              <a:rPr lang="en-US" sz="1600" dirty="0">
                <a:latin typeface="Product Sans" panose="020B0403030502040203" pitchFamily="34" charset="0"/>
                <a:ea typeface="Lato"/>
                <a:cs typeface="Lato"/>
                <a:sym typeface="Lato"/>
              </a:rPr>
              <a:t>which helps  the bank employees to convert the hand written text to digital format by building own models for machine learning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49260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40CCB701-921A-94D9-8656-16BB522D2A3D}"/>
              </a:ext>
            </a:extLst>
          </p:cNvPr>
          <p:cNvSpPr/>
          <p:nvPr/>
        </p:nvSpPr>
        <p:spPr>
          <a:xfrm>
            <a:off x="470975" y="1423652"/>
            <a:ext cx="1705297" cy="635334"/>
          </a:xfrm>
          <a:prstGeom prst="rect">
            <a:avLst/>
          </a:prstGeom>
          <a:solidFill>
            <a:srgbClr val="FFC000"/>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latin typeface="Product Sans" panose="020B0403030502040203" pitchFamily="34" charset="0"/>
              </a:rPr>
              <a:t>Digital cheque created by the bank</a:t>
            </a:r>
          </a:p>
        </p:txBody>
      </p:sp>
      <p:cxnSp>
        <p:nvCxnSpPr>
          <p:cNvPr id="3" name="Straight Arrow Connector 2">
            <a:extLst>
              <a:ext uri="{FF2B5EF4-FFF2-40B4-BE49-F238E27FC236}">
                <a16:creationId xmlns:a16="http://schemas.microsoft.com/office/drawing/2014/main" id="{6BD1FDBB-0911-A34C-572D-ECB835EB04EF}"/>
              </a:ext>
            </a:extLst>
          </p:cNvPr>
          <p:cNvCxnSpPr>
            <a:cxnSpLocks/>
            <a:stCxn id="2" idx="3"/>
          </p:cNvCxnSpPr>
          <p:nvPr/>
        </p:nvCxnSpPr>
        <p:spPr>
          <a:xfrm>
            <a:off x="2176272" y="1741319"/>
            <a:ext cx="648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FB144B3-55D5-CF34-2993-F05C3C327540}"/>
              </a:ext>
            </a:extLst>
          </p:cNvPr>
          <p:cNvSpPr txBox="1"/>
          <p:nvPr/>
        </p:nvSpPr>
        <p:spPr>
          <a:xfrm>
            <a:off x="2197854" y="1496600"/>
            <a:ext cx="597408" cy="307777"/>
          </a:xfrm>
          <a:prstGeom prst="rect">
            <a:avLst/>
          </a:prstGeom>
          <a:noFill/>
        </p:spPr>
        <p:txBody>
          <a:bodyPr wrap="square" rtlCol="0">
            <a:spAutoFit/>
          </a:bodyPr>
          <a:lstStyle/>
          <a:p>
            <a:r>
              <a:rPr lang="en-IN" b="1" dirty="0">
                <a:latin typeface="Product Sans" panose="020B0403030502040203" pitchFamily="34" charset="0"/>
              </a:rPr>
              <a:t>OCR</a:t>
            </a:r>
          </a:p>
        </p:txBody>
      </p:sp>
      <p:sp>
        <p:nvSpPr>
          <p:cNvPr id="5" name="Rectangle 4">
            <a:extLst>
              <a:ext uri="{FF2B5EF4-FFF2-40B4-BE49-F238E27FC236}">
                <a16:creationId xmlns:a16="http://schemas.microsoft.com/office/drawing/2014/main" id="{EA90A053-1E06-161F-FB5C-E228D84EDEC8}"/>
              </a:ext>
            </a:extLst>
          </p:cNvPr>
          <p:cNvSpPr/>
          <p:nvPr/>
        </p:nvSpPr>
        <p:spPr>
          <a:xfrm>
            <a:off x="2845898" y="1423652"/>
            <a:ext cx="1705297" cy="635334"/>
          </a:xfrm>
          <a:prstGeom prst="rect">
            <a:avLst/>
          </a:prstGeom>
          <a:solidFill>
            <a:srgbClr val="00B0F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Product Sans" panose="020B0403030502040203" pitchFamily="34" charset="0"/>
              </a:rPr>
              <a:t>Details gathered</a:t>
            </a:r>
          </a:p>
        </p:txBody>
      </p:sp>
      <p:sp>
        <p:nvSpPr>
          <p:cNvPr id="6" name="Oval 5">
            <a:extLst>
              <a:ext uri="{FF2B5EF4-FFF2-40B4-BE49-F238E27FC236}">
                <a16:creationId xmlns:a16="http://schemas.microsoft.com/office/drawing/2014/main" id="{D0EEC526-25A6-1BF3-A3AE-A4BD04111024}"/>
              </a:ext>
            </a:extLst>
          </p:cNvPr>
          <p:cNvSpPr/>
          <p:nvPr/>
        </p:nvSpPr>
        <p:spPr>
          <a:xfrm>
            <a:off x="4941423" y="2579993"/>
            <a:ext cx="1083564" cy="213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EA09898-6ABF-FFE8-B2E6-41CF2763525E}"/>
              </a:ext>
            </a:extLst>
          </p:cNvPr>
          <p:cNvCxnSpPr>
            <a:stCxn id="6" idx="2"/>
          </p:cNvCxnSpPr>
          <p:nvPr/>
        </p:nvCxnSpPr>
        <p:spPr>
          <a:xfrm>
            <a:off x="4941423" y="2686917"/>
            <a:ext cx="0" cy="802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F9FC1B-8D5F-90B2-480F-F0A77E8EE12B}"/>
              </a:ext>
            </a:extLst>
          </p:cNvPr>
          <p:cNvCxnSpPr/>
          <p:nvPr/>
        </p:nvCxnSpPr>
        <p:spPr>
          <a:xfrm>
            <a:off x="6024987" y="2686917"/>
            <a:ext cx="0" cy="802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E0BE7A-80CC-7B46-1B66-47A732BB8EDF}"/>
              </a:ext>
            </a:extLst>
          </p:cNvPr>
          <p:cNvCxnSpPr/>
          <p:nvPr/>
        </p:nvCxnSpPr>
        <p:spPr>
          <a:xfrm>
            <a:off x="4941423" y="3488985"/>
            <a:ext cx="1083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50F2C1-70F8-B5B7-26B8-FC2192AA0FD2}"/>
              </a:ext>
            </a:extLst>
          </p:cNvPr>
          <p:cNvSpPr txBox="1"/>
          <p:nvPr/>
        </p:nvSpPr>
        <p:spPr>
          <a:xfrm>
            <a:off x="5003612" y="2793840"/>
            <a:ext cx="959186" cy="707886"/>
          </a:xfrm>
          <a:prstGeom prst="rect">
            <a:avLst/>
          </a:prstGeom>
          <a:noFill/>
        </p:spPr>
        <p:txBody>
          <a:bodyPr wrap="square" rtlCol="0">
            <a:spAutoFit/>
          </a:bodyPr>
          <a:lstStyle/>
          <a:p>
            <a:pPr algn="ctr"/>
            <a:r>
              <a:rPr lang="en-IN" sz="1000" b="1" dirty="0">
                <a:latin typeface="Product Sans" panose="020B0403030502040203" pitchFamily="34" charset="0"/>
              </a:rPr>
              <a:t>Data Model Unsigned and Unencrypted</a:t>
            </a:r>
          </a:p>
        </p:txBody>
      </p:sp>
      <p:sp>
        <p:nvSpPr>
          <p:cNvPr id="11" name="Rectangle 10">
            <a:extLst>
              <a:ext uri="{FF2B5EF4-FFF2-40B4-BE49-F238E27FC236}">
                <a16:creationId xmlns:a16="http://schemas.microsoft.com/office/drawing/2014/main" id="{B9DFA98B-773D-AC92-16B5-A82C78F5E182}"/>
              </a:ext>
            </a:extLst>
          </p:cNvPr>
          <p:cNvSpPr/>
          <p:nvPr/>
        </p:nvSpPr>
        <p:spPr>
          <a:xfrm>
            <a:off x="470975" y="4015358"/>
            <a:ext cx="1705297" cy="635334"/>
          </a:xfrm>
          <a:prstGeom prst="rect">
            <a:avLst/>
          </a:prstGeom>
          <a:solidFill>
            <a:srgbClr val="FFC000"/>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latin typeface="Product Sans" panose="020B0403030502040203" pitchFamily="34" charset="0"/>
              </a:rPr>
              <a:t>Physical Cheque filled at bank</a:t>
            </a:r>
          </a:p>
        </p:txBody>
      </p:sp>
      <p:cxnSp>
        <p:nvCxnSpPr>
          <p:cNvPr id="12" name="Straight Arrow Connector 11">
            <a:extLst>
              <a:ext uri="{FF2B5EF4-FFF2-40B4-BE49-F238E27FC236}">
                <a16:creationId xmlns:a16="http://schemas.microsoft.com/office/drawing/2014/main" id="{8861A71C-0F41-A0AF-EF96-C920312C798A}"/>
              </a:ext>
            </a:extLst>
          </p:cNvPr>
          <p:cNvCxnSpPr>
            <a:cxnSpLocks/>
            <a:stCxn id="11" idx="3"/>
          </p:cNvCxnSpPr>
          <p:nvPr/>
        </p:nvCxnSpPr>
        <p:spPr>
          <a:xfrm>
            <a:off x="2176272" y="4333025"/>
            <a:ext cx="648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70DE738-5E1B-C928-81A8-EB2BCB038AD3}"/>
              </a:ext>
            </a:extLst>
          </p:cNvPr>
          <p:cNvSpPr txBox="1"/>
          <p:nvPr/>
        </p:nvSpPr>
        <p:spPr>
          <a:xfrm>
            <a:off x="2197854" y="4088306"/>
            <a:ext cx="597408" cy="307777"/>
          </a:xfrm>
          <a:prstGeom prst="rect">
            <a:avLst/>
          </a:prstGeom>
          <a:noFill/>
        </p:spPr>
        <p:txBody>
          <a:bodyPr wrap="square" rtlCol="0">
            <a:spAutoFit/>
          </a:bodyPr>
          <a:lstStyle/>
          <a:p>
            <a:r>
              <a:rPr lang="en-IN" b="1" dirty="0">
                <a:latin typeface="Product Sans" panose="020B0403030502040203" pitchFamily="34" charset="0"/>
              </a:rPr>
              <a:t>OCR</a:t>
            </a:r>
          </a:p>
        </p:txBody>
      </p:sp>
      <p:sp>
        <p:nvSpPr>
          <p:cNvPr id="14" name="Rectangle 13">
            <a:extLst>
              <a:ext uri="{FF2B5EF4-FFF2-40B4-BE49-F238E27FC236}">
                <a16:creationId xmlns:a16="http://schemas.microsoft.com/office/drawing/2014/main" id="{193E4BD8-EDAB-D46A-73F6-DD47C8E3812B}"/>
              </a:ext>
            </a:extLst>
          </p:cNvPr>
          <p:cNvSpPr/>
          <p:nvPr/>
        </p:nvSpPr>
        <p:spPr>
          <a:xfrm>
            <a:off x="2845898" y="4015358"/>
            <a:ext cx="1705297" cy="635334"/>
          </a:xfrm>
          <a:prstGeom prst="rect">
            <a:avLst/>
          </a:prstGeom>
          <a:solidFill>
            <a:srgbClr val="00B0F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Product Sans" panose="020B0403030502040203" pitchFamily="34" charset="0"/>
              </a:rPr>
              <a:t>Details gathered</a:t>
            </a:r>
          </a:p>
        </p:txBody>
      </p:sp>
      <p:sp>
        <p:nvSpPr>
          <p:cNvPr id="15" name="TextBox 14">
            <a:extLst>
              <a:ext uri="{FF2B5EF4-FFF2-40B4-BE49-F238E27FC236}">
                <a16:creationId xmlns:a16="http://schemas.microsoft.com/office/drawing/2014/main" id="{A9080FE3-9836-2E14-5ACD-635FD5343E16}"/>
              </a:ext>
            </a:extLst>
          </p:cNvPr>
          <p:cNvSpPr txBox="1"/>
          <p:nvPr/>
        </p:nvSpPr>
        <p:spPr>
          <a:xfrm>
            <a:off x="1759659" y="2149816"/>
            <a:ext cx="1553696" cy="307777"/>
          </a:xfrm>
          <a:prstGeom prst="rect">
            <a:avLst/>
          </a:prstGeom>
          <a:noFill/>
        </p:spPr>
        <p:txBody>
          <a:bodyPr wrap="square" rtlCol="0">
            <a:spAutoFit/>
          </a:bodyPr>
          <a:lstStyle/>
          <a:p>
            <a:r>
              <a:rPr lang="en-IN" b="1" u="sng" dirty="0">
                <a:latin typeface="Product Sans" panose="020B0403030502040203" pitchFamily="34" charset="0"/>
              </a:rPr>
              <a:t>Online Scenario</a:t>
            </a:r>
          </a:p>
        </p:txBody>
      </p:sp>
      <p:sp>
        <p:nvSpPr>
          <p:cNvPr id="16" name="TextBox 15">
            <a:extLst>
              <a:ext uri="{FF2B5EF4-FFF2-40B4-BE49-F238E27FC236}">
                <a16:creationId xmlns:a16="http://schemas.microsoft.com/office/drawing/2014/main" id="{A3CDE528-CDF3-6C15-EC01-A99F04286FEE}"/>
              </a:ext>
            </a:extLst>
          </p:cNvPr>
          <p:cNvSpPr txBox="1"/>
          <p:nvPr/>
        </p:nvSpPr>
        <p:spPr>
          <a:xfrm>
            <a:off x="1759659" y="4650692"/>
            <a:ext cx="1553696" cy="307777"/>
          </a:xfrm>
          <a:prstGeom prst="rect">
            <a:avLst/>
          </a:prstGeom>
          <a:noFill/>
        </p:spPr>
        <p:txBody>
          <a:bodyPr wrap="square" rtlCol="0">
            <a:spAutoFit/>
          </a:bodyPr>
          <a:lstStyle/>
          <a:p>
            <a:r>
              <a:rPr lang="en-IN" b="1" u="sng" dirty="0">
                <a:latin typeface="Product Sans" panose="020B0403030502040203" pitchFamily="34" charset="0"/>
              </a:rPr>
              <a:t>Offline Scenario</a:t>
            </a:r>
          </a:p>
        </p:txBody>
      </p:sp>
      <p:cxnSp>
        <p:nvCxnSpPr>
          <p:cNvPr id="17" name="Straight Arrow Connector 16">
            <a:extLst>
              <a:ext uri="{FF2B5EF4-FFF2-40B4-BE49-F238E27FC236}">
                <a16:creationId xmlns:a16="http://schemas.microsoft.com/office/drawing/2014/main" id="{61BAE14D-7495-935F-7FA6-BFBC9AED432C}"/>
              </a:ext>
            </a:extLst>
          </p:cNvPr>
          <p:cNvCxnSpPr>
            <a:stCxn id="5" idx="3"/>
            <a:endCxn id="6" idx="0"/>
          </p:cNvCxnSpPr>
          <p:nvPr/>
        </p:nvCxnSpPr>
        <p:spPr>
          <a:xfrm>
            <a:off x="4551195" y="1741319"/>
            <a:ext cx="932010" cy="838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FCCD5C9-5F49-1957-4D49-E9A419188588}"/>
              </a:ext>
            </a:extLst>
          </p:cNvPr>
          <p:cNvCxnSpPr>
            <a:stCxn id="14" idx="3"/>
            <a:endCxn id="10" idx="2"/>
          </p:cNvCxnSpPr>
          <p:nvPr/>
        </p:nvCxnSpPr>
        <p:spPr>
          <a:xfrm flipV="1">
            <a:off x="4551195" y="3501726"/>
            <a:ext cx="932010" cy="831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F03ADAE0-1A34-1567-8E7C-552C125B08EA}"/>
              </a:ext>
            </a:extLst>
          </p:cNvPr>
          <p:cNvSpPr/>
          <p:nvPr/>
        </p:nvSpPr>
        <p:spPr>
          <a:xfrm>
            <a:off x="603212" y="2793840"/>
            <a:ext cx="2312893" cy="63533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Product Sans" panose="020B0403030502040203" pitchFamily="34" charset="0"/>
              </a:rPr>
              <a:t>Aadhar EKYC &amp; Hashing</a:t>
            </a:r>
          </a:p>
        </p:txBody>
      </p:sp>
      <p:cxnSp>
        <p:nvCxnSpPr>
          <p:cNvPr id="20" name="Straight Arrow Connector 19">
            <a:extLst>
              <a:ext uri="{FF2B5EF4-FFF2-40B4-BE49-F238E27FC236}">
                <a16:creationId xmlns:a16="http://schemas.microsoft.com/office/drawing/2014/main" id="{C881D5A8-503A-238B-315E-8233009C9665}"/>
              </a:ext>
            </a:extLst>
          </p:cNvPr>
          <p:cNvCxnSpPr>
            <a:stCxn id="19" idx="3"/>
          </p:cNvCxnSpPr>
          <p:nvPr/>
        </p:nvCxnSpPr>
        <p:spPr>
          <a:xfrm>
            <a:off x="2916105" y="3111507"/>
            <a:ext cx="2025318" cy="36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5A2A4E57-5C7D-BFCE-4336-6C4AB82BA370}"/>
              </a:ext>
            </a:extLst>
          </p:cNvPr>
          <p:cNvSpPr/>
          <p:nvPr/>
        </p:nvSpPr>
        <p:spPr>
          <a:xfrm>
            <a:off x="7039265" y="2766412"/>
            <a:ext cx="1806501" cy="69019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Product Sans" panose="020B0403030502040203" pitchFamily="34" charset="0"/>
              </a:rPr>
              <a:t>Secured Data</a:t>
            </a:r>
          </a:p>
          <a:p>
            <a:pPr algn="ctr"/>
            <a:r>
              <a:rPr lang="en-IN" b="1" dirty="0">
                <a:latin typeface="Product Sans" panose="020B0403030502040203" pitchFamily="34" charset="0"/>
              </a:rPr>
              <a:t>(Parsed by bank)</a:t>
            </a:r>
          </a:p>
        </p:txBody>
      </p:sp>
      <p:cxnSp>
        <p:nvCxnSpPr>
          <p:cNvPr id="22" name="Straight Arrow Connector 21">
            <a:extLst>
              <a:ext uri="{FF2B5EF4-FFF2-40B4-BE49-F238E27FC236}">
                <a16:creationId xmlns:a16="http://schemas.microsoft.com/office/drawing/2014/main" id="{8FA6FFC1-55D3-1D7E-4FAA-CEA231303629}"/>
              </a:ext>
            </a:extLst>
          </p:cNvPr>
          <p:cNvCxnSpPr>
            <a:stCxn id="10" idx="3"/>
            <a:endCxn id="21" idx="1"/>
          </p:cNvCxnSpPr>
          <p:nvPr/>
        </p:nvCxnSpPr>
        <p:spPr>
          <a:xfrm flipV="1">
            <a:off x="5962798" y="3111507"/>
            <a:ext cx="1076467" cy="36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9712" y="1292981"/>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212742"/>
            <a:ext cx="4559100" cy="275729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Clr>
                <a:schemeClr val="bg1"/>
              </a:buClr>
              <a:buSzPts val="1800"/>
            </a:pPr>
            <a:r>
              <a:rPr lang="en" sz="1500" dirty="0"/>
              <a:t>Team member names</a:t>
            </a:r>
          </a:p>
          <a:p>
            <a:pPr marL="285750" lvl="0" indent="-285750" algn="l" rtl="0">
              <a:lnSpc>
                <a:spcPct val="150000"/>
              </a:lnSpc>
              <a:spcBef>
                <a:spcPts val="0"/>
              </a:spcBef>
              <a:spcAft>
                <a:spcPts val="1600"/>
              </a:spcAft>
              <a:buClr>
                <a:schemeClr val="bg1"/>
              </a:buClr>
              <a:buSzPts val="1800"/>
              <a:buFont typeface="Arial" panose="020B0604020202020204" pitchFamily="34" charset="0"/>
              <a:buChar char="•"/>
            </a:pPr>
            <a:r>
              <a:rPr lang="en" sz="1500" b="1" dirty="0">
                <a:latin typeface="Product Sans" panose="020B0403030502040203" pitchFamily="34" charset="0"/>
              </a:rPr>
              <a:t>Dhiyanesh S</a:t>
            </a:r>
          </a:p>
          <a:p>
            <a:pPr marL="285750" lvl="0" indent="-285750" algn="l" rtl="0">
              <a:lnSpc>
                <a:spcPct val="150000"/>
              </a:lnSpc>
              <a:spcBef>
                <a:spcPts val="0"/>
              </a:spcBef>
              <a:spcAft>
                <a:spcPts val="1600"/>
              </a:spcAft>
              <a:buClr>
                <a:schemeClr val="bg1"/>
              </a:buClr>
              <a:buSzPts val="1800"/>
              <a:buFont typeface="Arial" panose="020B0604020202020204" pitchFamily="34" charset="0"/>
              <a:buChar char="•"/>
            </a:pPr>
            <a:r>
              <a:rPr lang="en" sz="1500" b="1" dirty="0">
                <a:latin typeface="Product Sans" panose="020B0403030502040203" pitchFamily="34" charset="0"/>
              </a:rPr>
              <a:t>Shyam S</a:t>
            </a:r>
          </a:p>
          <a:p>
            <a:pPr marL="285750" lvl="0" indent="-285750" algn="l" rtl="0">
              <a:lnSpc>
                <a:spcPct val="150000"/>
              </a:lnSpc>
              <a:spcBef>
                <a:spcPts val="0"/>
              </a:spcBef>
              <a:spcAft>
                <a:spcPts val="1600"/>
              </a:spcAft>
              <a:buClr>
                <a:schemeClr val="bg1"/>
              </a:buClr>
              <a:buSzPts val="1800"/>
              <a:buFont typeface="Arial" panose="020B0604020202020204" pitchFamily="34" charset="0"/>
              <a:buChar char="•"/>
            </a:pPr>
            <a:r>
              <a:rPr lang="en" sz="1500" b="1" dirty="0">
                <a:latin typeface="Product Sans" panose="020B0403030502040203" pitchFamily="34" charset="0"/>
              </a:rPr>
              <a:t>Bhuwaneshwaran S</a:t>
            </a:r>
          </a:p>
          <a:p>
            <a:pPr marL="285750" lvl="0" indent="-285750" algn="l" rtl="0">
              <a:lnSpc>
                <a:spcPct val="150000"/>
              </a:lnSpc>
              <a:spcBef>
                <a:spcPts val="0"/>
              </a:spcBef>
              <a:spcAft>
                <a:spcPts val="1600"/>
              </a:spcAft>
              <a:buClr>
                <a:schemeClr val="bg1"/>
              </a:buClr>
              <a:buSzPts val="1800"/>
              <a:buFont typeface="Arial" panose="020B0604020202020204" pitchFamily="34" charset="0"/>
              <a:buChar char="•"/>
            </a:pPr>
            <a:r>
              <a:rPr lang="en" sz="1500" b="1" dirty="0">
                <a:latin typeface="Product Sans" panose="020B0403030502040203" pitchFamily="34" charset="0"/>
              </a:rPr>
              <a:t>Rajin Gangadharan</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850</Words>
  <Application>Microsoft Office PowerPoint</Application>
  <PresentationFormat>On-screen Show (16:9)</PresentationFormat>
  <Paragraphs>60</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 Black</vt:lpstr>
      <vt:lpstr>Product Sans</vt:lpstr>
      <vt:lpstr>Lato</vt:lpstr>
      <vt:lpstr>Trebuchet MS</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Rajin Gangadharan</cp:lastModifiedBy>
  <cp:revision>26</cp:revision>
  <dcterms:modified xsi:type="dcterms:W3CDTF">2022-09-20T16:33:20Z</dcterms:modified>
</cp:coreProperties>
</file>