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Biski Medium" panose="020B0604020202020204" charset="-34"/>
      <p:regular r:id="rId15"/>
    </p:embeddedFont>
    <p:embeddedFont>
      <p:font typeface="Biski Medium Bold" panose="020B0604020202020204" charset="-34"/>
      <p:regular r:id="rId16"/>
    </p:embeddedFont>
    <p:embeddedFont>
      <p:font typeface="Calibri" panose="020F0502020204030204" pitchFamily="34" charset="0"/>
      <p:regular r:id="rId17"/>
      <p:bold r:id="rId18"/>
      <p:italic r:id="rId19"/>
      <p:boldItalic r:id="rId20"/>
    </p:embeddedFont>
    <p:embeddedFont>
      <p:font typeface="Poppins" panose="000005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svg"/><Relationship Id="rId7" Type="http://schemas.openxmlformats.org/officeDocument/2006/relationships/image" Target="../media/image3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44.svg"/><Relationship Id="rId10" Type="http://schemas.openxmlformats.org/officeDocument/2006/relationships/image" Target="../media/image41.png"/><Relationship Id="rId4" Type="http://schemas.openxmlformats.org/officeDocument/2006/relationships/image" Target="../media/image43.png"/><Relationship Id="rId9" Type="http://schemas.openxmlformats.org/officeDocument/2006/relationships/image" Target="../media/image40.sv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svg"/><Relationship Id="rId7" Type="http://schemas.openxmlformats.org/officeDocument/2006/relationships/image" Target="../media/image3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44.svg"/><Relationship Id="rId10" Type="http://schemas.openxmlformats.org/officeDocument/2006/relationships/image" Target="../media/image41.png"/><Relationship Id="rId4" Type="http://schemas.openxmlformats.org/officeDocument/2006/relationships/image" Target="../media/image43.png"/><Relationship Id="rId9" Type="http://schemas.openxmlformats.org/officeDocument/2006/relationships/image" Target="../media/image40.sv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svg"/><Relationship Id="rId7" Type="http://schemas.openxmlformats.org/officeDocument/2006/relationships/image" Target="../media/image3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44.svg"/><Relationship Id="rId10" Type="http://schemas.openxmlformats.org/officeDocument/2006/relationships/image" Target="../media/image41.png"/><Relationship Id="rId4" Type="http://schemas.openxmlformats.org/officeDocument/2006/relationships/image" Target="../media/image43.png"/><Relationship Id="rId9" Type="http://schemas.openxmlformats.org/officeDocument/2006/relationships/image" Target="../media/image40.sv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48.sv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2.sv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2.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svg"/><Relationship Id="rId7" Type="http://schemas.openxmlformats.org/officeDocument/2006/relationships/image" Target="../media/image3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36.svg"/><Relationship Id="rId10"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38.sv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36.svg"/><Relationship Id="rId10"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38.sv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36.svg"/><Relationship Id="rId10"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38.sv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4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057916" y="-7521487"/>
            <a:ext cx="15201916" cy="14289801"/>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08372" y="1303315"/>
            <a:ext cx="15201916" cy="1428980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95661" y="1028700"/>
            <a:ext cx="13696678" cy="21401060"/>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81895">
            <a:off x="-122825" y="6819519"/>
            <a:ext cx="5415397" cy="4292933"/>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394240">
            <a:off x="14013497" y="96298"/>
            <a:ext cx="2955140" cy="4738563"/>
          </a:xfrm>
          <a:prstGeom prst="rect">
            <a:avLst/>
          </a:prstGeom>
        </p:spPr>
      </p:pic>
      <p:sp>
        <p:nvSpPr>
          <p:cNvPr id="7" name="TextBox 7"/>
          <p:cNvSpPr txBox="1"/>
          <p:nvPr/>
        </p:nvSpPr>
        <p:spPr>
          <a:xfrm>
            <a:off x="1333034" y="3735091"/>
            <a:ext cx="15621932" cy="1575496"/>
          </a:xfrm>
          <a:prstGeom prst="rect">
            <a:avLst/>
          </a:prstGeom>
        </p:spPr>
        <p:txBody>
          <a:bodyPr lIns="0" tIns="0" rIns="0" bIns="0" rtlCol="0" anchor="t">
            <a:spAutoFit/>
          </a:bodyPr>
          <a:lstStyle/>
          <a:p>
            <a:pPr algn="ctr">
              <a:lnSpc>
                <a:spcPts val="11593"/>
              </a:lnSpc>
            </a:pPr>
            <a:r>
              <a:rPr lang="en-US" sz="11952" dirty="0">
                <a:solidFill>
                  <a:srgbClr val="121212"/>
                </a:solidFill>
                <a:latin typeface="Biski Medium"/>
              </a:rPr>
              <a:t>KELOMPOK 5</a:t>
            </a: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929122" y="525306"/>
            <a:ext cx="1227840" cy="1556018"/>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72373" y="1931356"/>
            <a:ext cx="713498" cy="904202"/>
          </a:xfrm>
          <a:prstGeom prst="rect">
            <a:avLst/>
          </a:prstGeom>
        </p:spPr>
      </p:pic>
      <p:sp>
        <p:nvSpPr>
          <p:cNvPr id="10" name="TextBox 10"/>
          <p:cNvSpPr txBox="1"/>
          <p:nvPr/>
        </p:nvSpPr>
        <p:spPr>
          <a:xfrm>
            <a:off x="3791285" y="5661905"/>
            <a:ext cx="8507588" cy="2786311"/>
          </a:xfrm>
          <a:prstGeom prst="rect">
            <a:avLst/>
          </a:prstGeom>
        </p:spPr>
        <p:txBody>
          <a:bodyPr lIns="0" tIns="0" rIns="0" bIns="0" rtlCol="0" anchor="t">
            <a:spAutoFit/>
          </a:bodyPr>
          <a:lstStyle/>
          <a:p>
            <a:pPr marL="847993" lvl="1" indent="-423997">
              <a:lnSpc>
                <a:spcPts val="5498"/>
              </a:lnSpc>
              <a:buFont typeface="Arial"/>
              <a:buChar char="•"/>
            </a:pPr>
            <a:r>
              <a:rPr lang="en-US" sz="3927">
                <a:solidFill>
                  <a:srgbClr val="121212"/>
                </a:solidFill>
                <a:latin typeface="Poppins"/>
              </a:rPr>
              <a:t>Muhammad Rafli</a:t>
            </a:r>
          </a:p>
          <a:p>
            <a:pPr marL="847993" lvl="1" indent="-423997">
              <a:lnSpc>
                <a:spcPts val="5498"/>
              </a:lnSpc>
              <a:buFont typeface="Arial"/>
              <a:buChar char="•"/>
            </a:pPr>
            <a:r>
              <a:rPr lang="en-US" sz="3927">
                <a:solidFill>
                  <a:srgbClr val="121212"/>
                </a:solidFill>
                <a:latin typeface="Poppins"/>
              </a:rPr>
              <a:t>Muhammad Ardiansyah</a:t>
            </a:r>
          </a:p>
          <a:p>
            <a:pPr marL="847993" lvl="1" indent="-423997">
              <a:lnSpc>
                <a:spcPts val="5498"/>
              </a:lnSpc>
              <a:buFont typeface="Arial"/>
              <a:buChar char="•"/>
            </a:pPr>
            <a:r>
              <a:rPr lang="en-US" sz="3927">
                <a:solidFill>
                  <a:srgbClr val="121212"/>
                </a:solidFill>
                <a:latin typeface="Poppins"/>
              </a:rPr>
              <a:t>Muhammad Bafqi</a:t>
            </a:r>
          </a:p>
          <a:p>
            <a:pPr marL="847993" lvl="1" indent="-423997">
              <a:lnSpc>
                <a:spcPts val="5498"/>
              </a:lnSpc>
              <a:buFont typeface="Arial"/>
              <a:buChar char="•"/>
            </a:pPr>
            <a:r>
              <a:rPr lang="en-US" sz="3927">
                <a:solidFill>
                  <a:srgbClr val="121212"/>
                </a:solidFill>
                <a:latin typeface="Poppins"/>
              </a:rPr>
              <a:t>Muhammad Dhiyaul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972825" y="-9473625"/>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770549" y="552713"/>
            <a:ext cx="9019431" cy="13628261"/>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87395" y="7366844"/>
            <a:ext cx="3658867" cy="488441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22217" y="3407013"/>
            <a:ext cx="15201916" cy="14289801"/>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43672" y="0"/>
            <a:ext cx="4099310" cy="3130382"/>
          </a:xfrm>
          <a:prstGeom prst="rect">
            <a:avLst/>
          </a:prstGeom>
        </p:spPr>
      </p:pic>
      <p:sp>
        <p:nvSpPr>
          <p:cNvPr id="7" name="TextBox 7"/>
          <p:cNvSpPr txBox="1"/>
          <p:nvPr/>
        </p:nvSpPr>
        <p:spPr>
          <a:xfrm>
            <a:off x="1028700" y="2997438"/>
            <a:ext cx="6988279" cy="4163205"/>
          </a:xfrm>
          <a:prstGeom prst="rect">
            <a:avLst/>
          </a:prstGeom>
        </p:spPr>
        <p:txBody>
          <a:bodyPr lIns="0" tIns="0" rIns="0" bIns="0" rtlCol="0" anchor="t">
            <a:spAutoFit/>
          </a:bodyPr>
          <a:lstStyle/>
          <a:p>
            <a:pPr marL="1554611" lvl="1" indent="-777306">
              <a:lnSpc>
                <a:spcPts val="6984"/>
              </a:lnSpc>
              <a:buFont typeface="Arial"/>
              <a:buChar char="•"/>
            </a:pPr>
            <a:r>
              <a:rPr lang="en-US" sz="7200" spc="-180">
                <a:solidFill>
                  <a:srgbClr val="121212"/>
                </a:solidFill>
                <a:latin typeface="Biski Medium Bold"/>
              </a:rPr>
              <a:t>Menjadikan Konsumen Puas akan Pelayanan</a:t>
            </a: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279020">
            <a:off x="-1899603" y="7558528"/>
            <a:ext cx="4427254" cy="2060686"/>
          </a:xfrm>
          <a:prstGeom prst="rect">
            <a:avLst/>
          </a:prstGeom>
        </p:spPr>
      </p:pic>
      <p:sp>
        <p:nvSpPr>
          <p:cNvPr id="9" name="TextBox 9"/>
          <p:cNvSpPr txBox="1"/>
          <p:nvPr/>
        </p:nvSpPr>
        <p:spPr>
          <a:xfrm>
            <a:off x="10098648" y="3321288"/>
            <a:ext cx="6696157" cy="5343525"/>
          </a:xfrm>
          <a:prstGeom prst="rect">
            <a:avLst/>
          </a:prstGeom>
        </p:spPr>
        <p:txBody>
          <a:bodyPr lIns="0" tIns="0" rIns="0" bIns="0" rtlCol="0" anchor="t">
            <a:spAutoFit/>
          </a:bodyPr>
          <a:lstStyle/>
          <a:p>
            <a:pPr>
              <a:lnSpc>
                <a:spcPts val="4200"/>
              </a:lnSpc>
            </a:pPr>
            <a:r>
              <a:rPr lang="en-US" sz="3000">
                <a:solidFill>
                  <a:srgbClr val="121212"/>
                </a:solidFill>
                <a:latin typeface="Poppins"/>
              </a:rPr>
              <a:t>Desain produk adalah menciptakan produk baru untuk dijual oleh suatu bisnis kepada pelanggannya. Sebuah koefisien yang sangat luas dan generasi yang efektif dan pengembangan ide melalui proses yang mengarah pada produk baru. Jadi, ini adalah aspek utama dari pengembangan produk baru.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972825" y="-9473625"/>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770549" y="552713"/>
            <a:ext cx="9019431" cy="13628261"/>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87395" y="7366844"/>
            <a:ext cx="3658867" cy="488441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22217" y="3407013"/>
            <a:ext cx="15201916" cy="14289801"/>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43672" y="0"/>
            <a:ext cx="4099310" cy="3130382"/>
          </a:xfrm>
          <a:prstGeom prst="rect">
            <a:avLst/>
          </a:prstGeom>
        </p:spPr>
      </p:pic>
      <p:sp>
        <p:nvSpPr>
          <p:cNvPr id="7" name="TextBox 7"/>
          <p:cNvSpPr txBox="1"/>
          <p:nvPr/>
        </p:nvSpPr>
        <p:spPr>
          <a:xfrm>
            <a:off x="1028700" y="2997438"/>
            <a:ext cx="6988279" cy="5049030"/>
          </a:xfrm>
          <a:prstGeom prst="rect">
            <a:avLst/>
          </a:prstGeom>
        </p:spPr>
        <p:txBody>
          <a:bodyPr lIns="0" tIns="0" rIns="0" bIns="0" rtlCol="0" anchor="t">
            <a:spAutoFit/>
          </a:bodyPr>
          <a:lstStyle/>
          <a:p>
            <a:pPr marL="1554611" lvl="1" indent="-777306">
              <a:lnSpc>
                <a:spcPts val="6984"/>
              </a:lnSpc>
              <a:buFont typeface="Arial"/>
              <a:buChar char="•"/>
            </a:pPr>
            <a:r>
              <a:rPr lang="en-US" sz="7200" spc="-180">
                <a:solidFill>
                  <a:srgbClr val="121212"/>
                </a:solidFill>
                <a:latin typeface="Biski Medium Bold"/>
              </a:rPr>
              <a:t>Faktor Penentuan Sebuah Kesuksesan Produk</a:t>
            </a: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279020">
            <a:off x="-1899603" y="7558528"/>
            <a:ext cx="4427254" cy="2060686"/>
          </a:xfrm>
          <a:prstGeom prst="rect">
            <a:avLst/>
          </a:prstGeom>
        </p:spPr>
      </p:pic>
      <p:sp>
        <p:nvSpPr>
          <p:cNvPr id="9" name="TextBox 9"/>
          <p:cNvSpPr txBox="1"/>
          <p:nvPr/>
        </p:nvSpPr>
        <p:spPr>
          <a:xfrm>
            <a:off x="10446262" y="3321288"/>
            <a:ext cx="6696157" cy="5876925"/>
          </a:xfrm>
          <a:prstGeom prst="rect">
            <a:avLst/>
          </a:prstGeom>
        </p:spPr>
        <p:txBody>
          <a:bodyPr lIns="0" tIns="0" rIns="0" bIns="0" rtlCol="0" anchor="t">
            <a:spAutoFit/>
          </a:bodyPr>
          <a:lstStyle/>
          <a:p>
            <a:pPr>
              <a:lnSpc>
                <a:spcPts val="4200"/>
              </a:lnSpc>
            </a:pPr>
            <a:r>
              <a:rPr lang="en-US" sz="3000">
                <a:solidFill>
                  <a:srgbClr val="121212"/>
                </a:solidFill>
                <a:latin typeface="Poppins"/>
              </a:rPr>
              <a:t>Sebuah penciptaan dan inovasi dalam menghasilkan desain pada barang atau jasa akan membawa manfaat yang besar dalam sebuah bisnis. Dengan adanya faktor penentuan sebuah kesuksesan produk akan meningkatkan kinerja, efisiensi serta bisa mengurangi biaya dan resiko untuk bisnis yang dijalankan.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972825" y="-9473625"/>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770549" y="552713"/>
            <a:ext cx="9019431" cy="13628261"/>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87395" y="7366844"/>
            <a:ext cx="3658867" cy="488441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22217" y="3407013"/>
            <a:ext cx="15201916" cy="14289801"/>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43672" y="0"/>
            <a:ext cx="4099310" cy="3130382"/>
          </a:xfrm>
          <a:prstGeom prst="rect">
            <a:avLst/>
          </a:prstGeom>
        </p:spPr>
      </p:pic>
      <p:sp>
        <p:nvSpPr>
          <p:cNvPr id="7" name="TextBox 7"/>
          <p:cNvSpPr txBox="1"/>
          <p:nvPr/>
        </p:nvSpPr>
        <p:spPr>
          <a:xfrm>
            <a:off x="314024" y="3432612"/>
            <a:ext cx="8115300" cy="3277380"/>
          </a:xfrm>
          <a:prstGeom prst="rect">
            <a:avLst/>
          </a:prstGeom>
        </p:spPr>
        <p:txBody>
          <a:bodyPr lIns="0" tIns="0" rIns="0" bIns="0" rtlCol="0" anchor="t">
            <a:spAutoFit/>
          </a:bodyPr>
          <a:lstStyle/>
          <a:p>
            <a:pPr marL="1554611" lvl="1" indent="-777306">
              <a:lnSpc>
                <a:spcPts val="6984"/>
              </a:lnSpc>
              <a:buFont typeface="Arial"/>
              <a:buChar char="•"/>
            </a:pPr>
            <a:r>
              <a:rPr lang="en-US" sz="7200" spc="-180">
                <a:solidFill>
                  <a:srgbClr val="121212"/>
                </a:solidFill>
                <a:latin typeface="Biski Medium Bold"/>
              </a:rPr>
              <a:t>Meningkatkan Penjualan</a:t>
            </a:r>
          </a:p>
          <a:p>
            <a:pPr>
              <a:lnSpc>
                <a:spcPts val="6984"/>
              </a:lnSpc>
            </a:pPr>
            <a:endParaRPr lang="en-US" sz="7200" spc="-180">
              <a:solidFill>
                <a:srgbClr val="121212"/>
              </a:solidFill>
              <a:latin typeface="Biski Medium Bold"/>
            </a:endParaRP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279020">
            <a:off x="-1899603" y="7558528"/>
            <a:ext cx="4427254" cy="2060686"/>
          </a:xfrm>
          <a:prstGeom prst="rect">
            <a:avLst/>
          </a:prstGeom>
        </p:spPr>
      </p:pic>
      <p:sp>
        <p:nvSpPr>
          <p:cNvPr id="9" name="TextBox 9"/>
          <p:cNvSpPr txBox="1"/>
          <p:nvPr/>
        </p:nvSpPr>
        <p:spPr>
          <a:xfrm>
            <a:off x="10446262" y="3321288"/>
            <a:ext cx="6696157" cy="5876925"/>
          </a:xfrm>
          <a:prstGeom prst="rect">
            <a:avLst/>
          </a:prstGeom>
        </p:spPr>
        <p:txBody>
          <a:bodyPr lIns="0" tIns="0" rIns="0" bIns="0" rtlCol="0" anchor="t">
            <a:spAutoFit/>
          </a:bodyPr>
          <a:lstStyle/>
          <a:p>
            <a:pPr>
              <a:lnSpc>
                <a:spcPts val="4200"/>
              </a:lnSpc>
            </a:pPr>
            <a:r>
              <a:rPr lang="en-US" sz="3000">
                <a:solidFill>
                  <a:srgbClr val="121212"/>
                </a:solidFill>
                <a:latin typeface="Poppins"/>
              </a:rPr>
              <a:t>Dalam menjangkau pasar yang lebih luas maka diperlukan sebuah desain pada hasil produksi yang inovatif serta kreatif. Karena adanya desain yang unik tersebut merupakan faktor penentu sebuah kesuksesan suatu produk atau jasa. Tentunya akan berpengaruh pada penjualan serta meningkatnya pengembalian investasi sebuah bisnis.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40079" y="-2063570"/>
            <a:ext cx="15201916" cy="14289801"/>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755660" y="-1703926"/>
            <a:ext cx="15201916" cy="1428980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35006" y="1542786"/>
            <a:ext cx="14617987" cy="8744214"/>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85711">
            <a:off x="14199963" y="4416389"/>
            <a:ext cx="3394062" cy="3264470"/>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2135116">
            <a:off x="1831865" y="5093534"/>
            <a:ext cx="2091188" cy="3353217"/>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04716" y="578160"/>
            <a:ext cx="2945486" cy="3115418"/>
          </a:xfrm>
          <a:prstGeom prst="rect">
            <a:avLst/>
          </a:prstGeom>
        </p:spPr>
      </p:pic>
      <p:sp>
        <p:nvSpPr>
          <p:cNvPr id="8" name="TextBox 8"/>
          <p:cNvSpPr txBox="1"/>
          <p:nvPr/>
        </p:nvSpPr>
        <p:spPr>
          <a:xfrm>
            <a:off x="3672149" y="2686969"/>
            <a:ext cx="10943702" cy="2111225"/>
          </a:xfrm>
          <a:prstGeom prst="rect">
            <a:avLst/>
          </a:prstGeom>
        </p:spPr>
        <p:txBody>
          <a:bodyPr lIns="0" tIns="0" rIns="0" bIns="0" rtlCol="0" anchor="t">
            <a:spAutoFit/>
          </a:bodyPr>
          <a:lstStyle/>
          <a:p>
            <a:pPr algn="ctr">
              <a:lnSpc>
                <a:spcPts val="9699"/>
              </a:lnSpc>
            </a:pPr>
            <a:r>
              <a:rPr lang="en-US" sz="9999">
                <a:solidFill>
                  <a:srgbClr val="121212"/>
                </a:solidFill>
                <a:latin typeface="Biski Medium Bold"/>
              </a:rPr>
              <a:t>Terima Kasih</a:t>
            </a:r>
          </a:p>
        </p:txBody>
      </p:sp>
      <p:sp>
        <p:nvSpPr>
          <p:cNvPr id="9" name="TextBox 9"/>
          <p:cNvSpPr txBox="1"/>
          <p:nvPr/>
        </p:nvSpPr>
        <p:spPr>
          <a:xfrm>
            <a:off x="4703431" y="4976556"/>
            <a:ext cx="8881138" cy="1255130"/>
          </a:xfrm>
          <a:prstGeom prst="rect">
            <a:avLst/>
          </a:prstGeom>
        </p:spPr>
        <p:txBody>
          <a:bodyPr lIns="0" tIns="0" rIns="0" bIns="0" rtlCol="0" anchor="t">
            <a:spAutoFit/>
          </a:bodyPr>
          <a:lstStyle/>
          <a:p>
            <a:pPr algn="ctr">
              <a:lnSpc>
                <a:spcPts val="4904"/>
              </a:lnSpc>
            </a:pPr>
            <a:r>
              <a:rPr lang="en-US" sz="3503">
                <a:solidFill>
                  <a:srgbClr val="121212"/>
                </a:solidFill>
                <a:latin typeface="Poppins"/>
              </a:rPr>
              <a:t>Semoga kamu bisa mendapatkan ilmu yang bermanfaat dari presentasi ini. </a:t>
            </a:r>
          </a:p>
        </p:txBody>
      </p:sp>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3226160" y="1542786"/>
            <a:ext cx="1227840" cy="15560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057916" y="-7521487"/>
            <a:ext cx="15201916" cy="14289801"/>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08372" y="1303315"/>
            <a:ext cx="15201916" cy="1428980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95661" y="1028700"/>
            <a:ext cx="13696678" cy="21401060"/>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81895">
            <a:off x="-122825" y="6819519"/>
            <a:ext cx="5415397" cy="4292933"/>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394240">
            <a:off x="14043101" y="-128702"/>
            <a:ext cx="2955140" cy="4738563"/>
          </a:xfrm>
          <a:prstGeom prst="rect">
            <a:avLst/>
          </a:prstGeom>
        </p:spPr>
      </p:pic>
      <p:sp>
        <p:nvSpPr>
          <p:cNvPr id="7" name="TextBox 7"/>
          <p:cNvSpPr txBox="1"/>
          <p:nvPr/>
        </p:nvSpPr>
        <p:spPr>
          <a:xfrm>
            <a:off x="1333034" y="4589904"/>
            <a:ext cx="15621932" cy="2520822"/>
          </a:xfrm>
          <a:prstGeom prst="rect">
            <a:avLst/>
          </a:prstGeom>
        </p:spPr>
        <p:txBody>
          <a:bodyPr lIns="0" tIns="0" rIns="0" bIns="0" rtlCol="0" anchor="t">
            <a:spAutoFit/>
          </a:bodyPr>
          <a:lstStyle/>
          <a:p>
            <a:pPr algn="ctr">
              <a:lnSpc>
                <a:spcPts val="11593"/>
              </a:lnSpc>
            </a:pPr>
            <a:r>
              <a:rPr lang="en-US" sz="11952">
                <a:solidFill>
                  <a:srgbClr val="121212"/>
                </a:solidFill>
                <a:latin typeface="Biski Medium"/>
              </a:rPr>
              <a:t>DESAIN PRODUK</a:t>
            </a: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929122" y="525306"/>
            <a:ext cx="1227840" cy="1556018"/>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72373" y="1931356"/>
            <a:ext cx="713498" cy="9042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6720089" y="-2441892"/>
            <a:ext cx="10591965" cy="1517078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861127" y="1028700"/>
            <a:ext cx="15201916" cy="14289801"/>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559739">
            <a:off x="-983640" y="817746"/>
            <a:ext cx="3223090" cy="3812257"/>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9279020">
            <a:off x="-889403" y="8539686"/>
            <a:ext cx="4427254" cy="2060686"/>
          </a:xfrm>
          <a:prstGeom prst="rect">
            <a:avLst/>
          </a:prstGeom>
        </p:spPr>
      </p:pic>
      <p:sp>
        <p:nvSpPr>
          <p:cNvPr id="6" name="TextBox 6"/>
          <p:cNvSpPr txBox="1"/>
          <p:nvPr/>
        </p:nvSpPr>
        <p:spPr>
          <a:xfrm>
            <a:off x="7749252" y="1530425"/>
            <a:ext cx="8533641" cy="2994027"/>
          </a:xfrm>
          <a:prstGeom prst="rect">
            <a:avLst/>
          </a:prstGeom>
        </p:spPr>
        <p:txBody>
          <a:bodyPr lIns="0" tIns="0" rIns="0" bIns="0" rtlCol="0" anchor="t">
            <a:spAutoFit/>
          </a:bodyPr>
          <a:lstStyle/>
          <a:p>
            <a:pPr>
              <a:lnSpc>
                <a:spcPts val="9200"/>
              </a:lnSpc>
            </a:pPr>
            <a:r>
              <a:rPr lang="en-US" sz="8000">
                <a:solidFill>
                  <a:srgbClr val="121212"/>
                </a:solidFill>
                <a:latin typeface="Biski Medium Bold"/>
              </a:rPr>
              <a:t>APA ITU DESAIN PRODUK?</a:t>
            </a:r>
          </a:p>
        </p:txBody>
      </p:sp>
      <p:sp>
        <p:nvSpPr>
          <p:cNvPr id="7" name="TextBox 7"/>
          <p:cNvSpPr txBox="1"/>
          <p:nvPr/>
        </p:nvSpPr>
        <p:spPr>
          <a:xfrm>
            <a:off x="7749252" y="5057775"/>
            <a:ext cx="9293687" cy="3743325"/>
          </a:xfrm>
          <a:prstGeom prst="rect">
            <a:avLst/>
          </a:prstGeom>
        </p:spPr>
        <p:txBody>
          <a:bodyPr lIns="0" tIns="0" rIns="0" bIns="0" rtlCol="0" anchor="t">
            <a:spAutoFit/>
          </a:bodyPr>
          <a:lstStyle/>
          <a:p>
            <a:pPr>
              <a:lnSpc>
                <a:spcPts val="4200"/>
              </a:lnSpc>
            </a:pPr>
            <a:r>
              <a:rPr lang="en-US" sz="3000">
                <a:solidFill>
                  <a:srgbClr val="121212"/>
                </a:solidFill>
                <a:latin typeface="Poppins"/>
              </a:rPr>
              <a:t>Desain produk adalah menciptakan produk baru untuk dijual oleh suatu bisnis kepada pelanggannya. Sebuah koefisien yang sangat luas dan generasi yang efektif dan pengembangan ide melalui proses yang mengarah pada produk baru. Jadi, ini adalah aspek utama dari pengembangan produk baru.</a:t>
            </a: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434260">
            <a:off x="16802351" y="1312695"/>
            <a:ext cx="2647080" cy="31242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00505" y="-9146301"/>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15499" y="1256957"/>
            <a:ext cx="17057003" cy="12094966"/>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874383">
            <a:off x="14950855" y="6768067"/>
            <a:ext cx="3052433" cy="4114800"/>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986381">
            <a:off x="-869570" y="336173"/>
            <a:ext cx="2970137" cy="4114800"/>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124050" y="2388784"/>
            <a:ext cx="5506423" cy="4114800"/>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5744534" y="8825467"/>
            <a:ext cx="1930215" cy="4114800"/>
          </a:xfrm>
          <a:prstGeom prst="rect">
            <a:avLst/>
          </a:prstGeom>
        </p:spPr>
      </p:pic>
      <p:sp>
        <p:nvSpPr>
          <p:cNvPr id="8" name="TextBox 8"/>
          <p:cNvSpPr txBox="1"/>
          <p:nvPr/>
        </p:nvSpPr>
        <p:spPr>
          <a:xfrm>
            <a:off x="1660771" y="2299683"/>
            <a:ext cx="6571185" cy="4792980"/>
          </a:xfrm>
          <a:prstGeom prst="rect">
            <a:avLst/>
          </a:prstGeom>
        </p:spPr>
        <p:txBody>
          <a:bodyPr lIns="0" tIns="0" rIns="0" bIns="0" rtlCol="0" anchor="t">
            <a:spAutoFit/>
          </a:bodyPr>
          <a:lstStyle/>
          <a:p>
            <a:pPr>
              <a:lnSpc>
                <a:spcPts val="10710"/>
              </a:lnSpc>
            </a:pPr>
            <a:r>
              <a:rPr lang="en-US" sz="9000">
                <a:solidFill>
                  <a:srgbClr val="121212"/>
                </a:solidFill>
                <a:latin typeface="Biski Medium Bold"/>
              </a:rPr>
              <a:t>Manfaat Desain Produk</a:t>
            </a:r>
          </a:p>
        </p:txBody>
      </p:sp>
      <p:sp>
        <p:nvSpPr>
          <p:cNvPr id="9" name="TextBox 9"/>
          <p:cNvSpPr txBox="1"/>
          <p:nvPr/>
        </p:nvSpPr>
        <p:spPr>
          <a:xfrm>
            <a:off x="10078205" y="3921625"/>
            <a:ext cx="6997941" cy="4115936"/>
          </a:xfrm>
          <a:prstGeom prst="rect">
            <a:avLst/>
          </a:prstGeom>
        </p:spPr>
        <p:txBody>
          <a:bodyPr lIns="0" tIns="0" rIns="0" bIns="0" rtlCol="0" anchor="t">
            <a:spAutoFit/>
          </a:bodyPr>
          <a:lstStyle/>
          <a:p>
            <a:pPr>
              <a:lnSpc>
                <a:spcPts val="3612"/>
              </a:lnSpc>
            </a:pPr>
            <a:r>
              <a:rPr lang="en-US" sz="2580">
                <a:solidFill>
                  <a:srgbClr val="121212"/>
                </a:solidFill>
                <a:latin typeface="Poppins"/>
              </a:rPr>
              <a:t>Tujuan utama dari desain produk dalam konteks industri adalah membantu atau memudahkan pengembangan sebuah produk agar sesuai dengan tujuan atau konsep pembuatannya. Konsep ini bisa berkaitan dengan nilai fungsional yang dilihat dari sisi konsumen atau pengguna hingga faktor perhitungan produksi dari sisi produsen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42953" y="-10597276"/>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573932">
            <a:off x="12274333" y="5807008"/>
            <a:ext cx="3241417" cy="645934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801944" y="3742701"/>
            <a:ext cx="5506423" cy="4114800"/>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14780" y="8480291"/>
            <a:ext cx="1227840" cy="1556018"/>
          </a:xfrm>
          <a:prstGeom prst="rect">
            <a:avLst/>
          </a:prstGeom>
        </p:spPr>
      </p:pic>
      <p:sp>
        <p:nvSpPr>
          <p:cNvPr id="6" name="TextBox 6"/>
          <p:cNvSpPr txBox="1"/>
          <p:nvPr/>
        </p:nvSpPr>
        <p:spPr>
          <a:xfrm>
            <a:off x="1373840" y="2987675"/>
            <a:ext cx="11355510" cy="3606800"/>
          </a:xfrm>
          <a:prstGeom prst="rect">
            <a:avLst/>
          </a:prstGeom>
        </p:spPr>
        <p:txBody>
          <a:bodyPr lIns="0" tIns="0" rIns="0" bIns="0" rtlCol="0" anchor="t">
            <a:spAutoFit/>
          </a:bodyPr>
          <a:lstStyle/>
          <a:p>
            <a:pPr>
              <a:lnSpc>
                <a:spcPts val="10899"/>
              </a:lnSpc>
            </a:pPr>
            <a:r>
              <a:rPr lang="en-US" sz="9999">
                <a:solidFill>
                  <a:srgbClr val="121212"/>
                </a:solidFill>
                <a:latin typeface="Biski Medium Bold"/>
              </a:rPr>
              <a:t>Tujuan Desain Produk</a:t>
            </a:r>
          </a:p>
        </p:txBody>
      </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801944" y="762265"/>
            <a:ext cx="1227840" cy="15560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42953" y="-10597276"/>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21269" y="400604"/>
            <a:ext cx="13408214" cy="2025966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573932">
            <a:off x="12274333" y="5807008"/>
            <a:ext cx="3241417" cy="6459344"/>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8771683" y="3544143"/>
            <a:ext cx="2815262" cy="3758238"/>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414780" y="8480291"/>
            <a:ext cx="1227840" cy="1556018"/>
          </a:xfrm>
          <a:prstGeom prst="rect">
            <a:avLst/>
          </a:prstGeom>
        </p:spPr>
      </p:pic>
      <p:sp>
        <p:nvSpPr>
          <p:cNvPr id="7" name="TextBox 7"/>
          <p:cNvSpPr txBox="1"/>
          <p:nvPr/>
        </p:nvSpPr>
        <p:spPr>
          <a:xfrm>
            <a:off x="12182889" y="1949812"/>
            <a:ext cx="6661021" cy="4041510"/>
          </a:xfrm>
          <a:prstGeom prst="rect">
            <a:avLst/>
          </a:prstGeom>
        </p:spPr>
        <p:txBody>
          <a:bodyPr lIns="0" tIns="0" rIns="0" bIns="0" rtlCol="0" anchor="t">
            <a:spAutoFit/>
          </a:bodyPr>
          <a:lstStyle/>
          <a:p>
            <a:pPr>
              <a:lnSpc>
                <a:spcPts val="8830"/>
              </a:lnSpc>
            </a:pPr>
            <a:r>
              <a:rPr lang="en-US" sz="8101" spc="-202">
                <a:solidFill>
                  <a:srgbClr val="121212"/>
                </a:solidFill>
                <a:latin typeface="Biski Medium Bold"/>
              </a:rPr>
              <a:t>Utility (Kegunaan)</a:t>
            </a:r>
          </a:p>
          <a:p>
            <a:pPr>
              <a:lnSpc>
                <a:spcPts val="8830"/>
              </a:lnSpc>
            </a:pPr>
            <a:endParaRPr lang="en-US" sz="8101" spc="-202">
              <a:solidFill>
                <a:srgbClr val="121212"/>
              </a:solidFill>
              <a:latin typeface="Biski Medium Bold"/>
            </a:endParaRP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801944" y="762265"/>
            <a:ext cx="1227840" cy="1556018"/>
          </a:xfrm>
          <a:prstGeom prst="rect">
            <a:avLst/>
          </a:prstGeom>
        </p:spPr>
      </p:pic>
      <p:sp>
        <p:nvSpPr>
          <p:cNvPr id="9" name="TextBox 9"/>
          <p:cNvSpPr txBox="1"/>
          <p:nvPr/>
        </p:nvSpPr>
        <p:spPr>
          <a:xfrm>
            <a:off x="414780" y="4510478"/>
            <a:ext cx="8356903" cy="2885487"/>
          </a:xfrm>
          <a:prstGeom prst="rect">
            <a:avLst/>
          </a:prstGeom>
        </p:spPr>
        <p:txBody>
          <a:bodyPr lIns="0" tIns="0" rIns="0" bIns="0" rtlCol="0" anchor="t">
            <a:spAutoFit/>
          </a:bodyPr>
          <a:lstStyle/>
          <a:p>
            <a:pPr>
              <a:lnSpc>
                <a:spcPts val="3776"/>
              </a:lnSpc>
            </a:pPr>
            <a:r>
              <a:rPr lang="en-US" sz="2697">
                <a:solidFill>
                  <a:srgbClr val="121212"/>
                </a:solidFill>
                <a:latin typeface="Poppins"/>
              </a:rPr>
              <a:t>Maksud dari utility ini yaitu kegunaan dari produk itu sendiri. Dimana produk yang akan Anda produksi untuk kemudian digunakan harus aman dan mudah. Sehingga konsumen tidak akan mengalami kesulitan atau bahkan membahayakan mereka saat penggunaannya.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42953" y="-10597276"/>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21269" y="400604"/>
            <a:ext cx="13408214" cy="2025966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573932">
            <a:off x="12274333" y="5807008"/>
            <a:ext cx="3241417" cy="6459344"/>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8771683" y="3544143"/>
            <a:ext cx="2815262" cy="3758238"/>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414780" y="8480291"/>
            <a:ext cx="1227840" cy="1556018"/>
          </a:xfrm>
          <a:prstGeom prst="rect">
            <a:avLst/>
          </a:prstGeom>
        </p:spPr>
      </p:pic>
      <p:sp>
        <p:nvSpPr>
          <p:cNvPr id="7" name="TextBox 7"/>
          <p:cNvSpPr txBox="1"/>
          <p:nvPr/>
        </p:nvSpPr>
        <p:spPr>
          <a:xfrm>
            <a:off x="12173364" y="2144096"/>
            <a:ext cx="6105111" cy="3279166"/>
          </a:xfrm>
          <a:prstGeom prst="rect">
            <a:avLst/>
          </a:prstGeom>
        </p:spPr>
        <p:txBody>
          <a:bodyPr lIns="0" tIns="0" rIns="0" bIns="0" rtlCol="0" anchor="t">
            <a:spAutoFit/>
          </a:bodyPr>
          <a:lstStyle/>
          <a:p>
            <a:pPr>
              <a:lnSpc>
                <a:spcPts val="8093"/>
              </a:lnSpc>
            </a:pPr>
            <a:r>
              <a:rPr lang="en-US" sz="7425" spc="-185">
                <a:solidFill>
                  <a:srgbClr val="121212"/>
                </a:solidFill>
                <a:latin typeface="Biski Medium Bold"/>
              </a:rPr>
              <a:t>Appearance (Tampilan)</a:t>
            </a:r>
          </a:p>
          <a:p>
            <a:pPr>
              <a:lnSpc>
                <a:spcPts val="4997"/>
              </a:lnSpc>
            </a:pPr>
            <a:endParaRPr lang="en-US" sz="7425" spc="-185">
              <a:solidFill>
                <a:srgbClr val="121212"/>
              </a:solidFill>
              <a:latin typeface="Biski Medium Bold"/>
            </a:endParaRP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801944" y="762265"/>
            <a:ext cx="1227840" cy="1556018"/>
          </a:xfrm>
          <a:prstGeom prst="rect">
            <a:avLst/>
          </a:prstGeom>
        </p:spPr>
      </p:pic>
      <p:sp>
        <p:nvSpPr>
          <p:cNvPr id="9" name="TextBox 9"/>
          <p:cNvSpPr txBox="1"/>
          <p:nvPr/>
        </p:nvSpPr>
        <p:spPr>
          <a:xfrm>
            <a:off x="414780" y="4510478"/>
            <a:ext cx="8356903" cy="2405853"/>
          </a:xfrm>
          <a:prstGeom prst="rect">
            <a:avLst/>
          </a:prstGeom>
        </p:spPr>
        <p:txBody>
          <a:bodyPr lIns="0" tIns="0" rIns="0" bIns="0" rtlCol="0" anchor="t">
            <a:spAutoFit/>
          </a:bodyPr>
          <a:lstStyle/>
          <a:p>
            <a:pPr>
              <a:lnSpc>
                <a:spcPts val="3776"/>
              </a:lnSpc>
            </a:pPr>
            <a:r>
              <a:rPr lang="en-US" sz="2697">
                <a:solidFill>
                  <a:srgbClr val="121212"/>
                </a:solidFill>
                <a:latin typeface="Poppins"/>
              </a:rPr>
              <a:t>Appearance mengarah pada tampilan produk itu sendiri. Dimana tampilan produk harus dibuat unik, baik dan seindah mungkin sehingga dapat menarik konsumen untuk menggunakan ataupun membeli produk tersebut.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42953" y="-10597276"/>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21269" y="400604"/>
            <a:ext cx="13408214" cy="2025966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573932">
            <a:off x="12274333" y="5807008"/>
            <a:ext cx="3241417" cy="6459344"/>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8771683" y="3544143"/>
            <a:ext cx="2815262" cy="3758238"/>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414780" y="8480291"/>
            <a:ext cx="1227840" cy="1556018"/>
          </a:xfrm>
          <a:prstGeom prst="rect">
            <a:avLst/>
          </a:prstGeom>
        </p:spPr>
      </p:pic>
      <p:sp>
        <p:nvSpPr>
          <p:cNvPr id="7" name="TextBox 7"/>
          <p:cNvSpPr txBox="1"/>
          <p:nvPr/>
        </p:nvSpPr>
        <p:spPr>
          <a:xfrm>
            <a:off x="12173364" y="2144096"/>
            <a:ext cx="6114636" cy="4300584"/>
          </a:xfrm>
          <a:prstGeom prst="rect">
            <a:avLst/>
          </a:prstGeom>
        </p:spPr>
        <p:txBody>
          <a:bodyPr lIns="0" tIns="0" rIns="0" bIns="0" rtlCol="0" anchor="t">
            <a:spAutoFit/>
          </a:bodyPr>
          <a:lstStyle/>
          <a:p>
            <a:pPr>
              <a:lnSpc>
                <a:spcPts val="8093"/>
              </a:lnSpc>
            </a:pPr>
            <a:r>
              <a:rPr lang="en-US" sz="7425" spc="-185">
                <a:solidFill>
                  <a:srgbClr val="121212"/>
                </a:solidFill>
                <a:latin typeface="Biski Medium Bold"/>
              </a:rPr>
              <a:t>Low Cost (Biaya Rendah)</a:t>
            </a:r>
          </a:p>
          <a:p>
            <a:pPr>
              <a:lnSpc>
                <a:spcPts val="4997"/>
              </a:lnSpc>
            </a:pPr>
            <a:endParaRPr lang="en-US" sz="7425" spc="-185">
              <a:solidFill>
                <a:srgbClr val="121212"/>
              </a:solidFill>
              <a:latin typeface="Biski Medium Bold"/>
            </a:endParaRPr>
          </a:p>
        </p:txBody>
      </p:sp>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801944" y="762265"/>
            <a:ext cx="1227840" cy="1556018"/>
          </a:xfrm>
          <a:prstGeom prst="rect">
            <a:avLst/>
          </a:prstGeom>
        </p:spPr>
      </p:pic>
      <p:sp>
        <p:nvSpPr>
          <p:cNvPr id="9" name="TextBox 9"/>
          <p:cNvSpPr txBox="1"/>
          <p:nvPr/>
        </p:nvSpPr>
        <p:spPr>
          <a:xfrm>
            <a:off x="414780" y="4510478"/>
            <a:ext cx="8356903" cy="3844756"/>
          </a:xfrm>
          <a:prstGeom prst="rect">
            <a:avLst/>
          </a:prstGeom>
        </p:spPr>
        <p:txBody>
          <a:bodyPr lIns="0" tIns="0" rIns="0" bIns="0" rtlCol="0" anchor="t">
            <a:spAutoFit/>
          </a:bodyPr>
          <a:lstStyle/>
          <a:p>
            <a:pPr>
              <a:lnSpc>
                <a:spcPts val="3776"/>
              </a:lnSpc>
            </a:pPr>
            <a:r>
              <a:rPr lang="en-US" sz="2697">
                <a:solidFill>
                  <a:srgbClr val="121212"/>
                </a:solidFill>
                <a:latin typeface="Poppins"/>
              </a:rPr>
              <a:t>Low cost berkaitan dengan harga produk yang akan Anda buat. Di mana produk yang Anda rancang harus bisa dibuat dengan ongkos yang rendah agar berkompetisi dengan kompetitor di pasar. Ini karena produk yang terlampau tinggi dan tidak sesuai dengan dan harga pasar umumnya akan susah untuk memancing ketertarikan beberapa orang.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5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972825" y="-9473625"/>
            <a:ext cx="15201916" cy="1428980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87395" y="7366844"/>
            <a:ext cx="3658867" cy="488441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22217" y="3407013"/>
            <a:ext cx="15201916" cy="14289801"/>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3672" y="0"/>
            <a:ext cx="4099310" cy="3130382"/>
          </a:xfrm>
          <a:prstGeom prst="rect">
            <a:avLst/>
          </a:prstGeom>
        </p:spPr>
      </p:pic>
      <p:sp>
        <p:nvSpPr>
          <p:cNvPr id="6" name="TextBox 6"/>
          <p:cNvSpPr txBox="1"/>
          <p:nvPr/>
        </p:nvSpPr>
        <p:spPr>
          <a:xfrm>
            <a:off x="3225107" y="3369893"/>
            <a:ext cx="11837787" cy="3340099"/>
          </a:xfrm>
          <a:prstGeom prst="rect">
            <a:avLst/>
          </a:prstGeom>
        </p:spPr>
        <p:txBody>
          <a:bodyPr lIns="0" tIns="0" rIns="0" bIns="0" rtlCol="0" anchor="t">
            <a:spAutoFit/>
          </a:bodyPr>
          <a:lstStyle/>
          <a:p>
            <a:pPr algn="ctr">
              <a:lnSpc>
                <a:spcPts val="9699"/>
              </a:lnSpc>
            </a:pPr>
            <a:r>
              <a:rPr lang="en-US" sz="9999">
                <a:solidFill>
                  <a:srgbClr val="121212"/>
                </a:solidFill>
                <a:latin typeface="Biski Medium Bold"/>
              </a:rPr>
              <a:t>Fungsi Desain Produk</a:t>
            </a:r>
          </a:p>
        </p:txBody>
      </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9279020">
            <a:off x="-1899603" y="7558528"/>
            <a:ext cx="4427254" cy="20606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Custom</PresentationFormat>
  <Paragraphs>26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Biski Medium Bold</vt:lpstr>
      <vt:lpstr>Poppins</vt:lpstr>
      <vt:lpstr>Biski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7</dc:title>
  <cp:lastModifiedBy>Muhammad Dhiyaul</cp:lastModifiedBy>
  <cp:revision>2</cp:revision>
  <dcterms:created xsi:type="dcterms:W3CDTF">2006-08-16T00:00:00Z</dcterms:created>
  <dcterms:modified xsi:type="dcterms:W3CDTF">2023-03-12T07:08:13Z</dcterms:modified>
  <dc:identifier>DAFc9pluyuE</dc:identifier>
</cp:coreProperties>
</file>