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62" r:id="rId4"/>
    <p:sldId id="258" r:id="rId5"/>
    <p:sldId id="259" r:id="rId6"/>
    <p:sldId id="260" r:id="rId7"/>
    <p:sldId id="268" r:id="rId8"/>
    <p:sldId id="257" r:id="rId9"/>
    <p:sldId id="261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116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E42C-4CC4-4853-8618-7A05B2E0A603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Created By MAJ15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437AC-1351-4DB8-AA26-24A6B479B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5523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45717-0A89-4442-B550-C157B57D3107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Created By MAJ15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74BB4-0E14-4C12-B359-AF8D6D4D8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7137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AE29-08CE-4452-8C3B-371D1F32D47A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D4D8-E384-46F7-9B84-E8110BB58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0659-833C-4B94-A7D9-643359F41079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D4D8-E384-46F7-9B84-E8110BB58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2E9D-2B89-44D9-B4F5-58C0F2F54BC6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D4D8-E384-46F7-9B84-E8110BB58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50C3-39D4-4218-A81F-70A785273BA7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D4D8-E384-46F7-9B84-E8110BB58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7A5B-593C-4385-BEAC-571E1B21652E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D4D8-E384-46F7-9B84-E8110BB58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A96B-E3AA-4C08-91DA-4860D8F390DD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D4D8-E384-46F7-9B84-E8110BB58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04FF-6ACB-4AD3-8487-024AFB7752AC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D4D8-E384-46F7-9B84-E8110BB58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5176-CBCB-4FD9-937E-1B749A2D37D2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D4D8-E384-46F7-9B84-E8110BB58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7929-4B63-4FF7-8046-8FCF66DFF358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D4D8-E384-46F7-9B84-E8110BB58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CDCF-C0BF-4533-B67A-60750C78FB75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D4D8-E384-46F7-9B84-E8110BB58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5F55-D8B5-4E4A-8684-843C47CCB110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D4D8-E384-46F7-9B84-E8110BB58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25970-6748-4D7A-A229-1E7771AF21BC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Created By MAJ15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3D4D8-E384-46F7-9B84-E8110BB58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Maulana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Juliawan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/Value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INSERT INTO </a:t>
            </a:r>
            <a:r>
              <a:rPr lang="en-US" dirty="0" err="1">
                <a:solidFill>
                  <a:srgbClr val="00B050"/>
                </a:solidFill>
              </a:rPr>
              <a:t>Nama_table</a:t>
            </a:r>
            <a:r>
              <a:rPr lang="en-US" dirty="0"/>
              <a:t> Values(‘</a:t>
            </a:r>
            <a:r>
              <a:rPr lang="en-US" dirty="0">
                <a:solidFill>
                  <a:srgbClr val="7030A0"/>
                </a:solidFill>
              </a:rPr>
              <a:t>Nilai_Field1’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’Nilai_Field2’</a:t>
            </a:r>
            <a:r>
              <a:rPr lang="en-US" dirty="0"/>
              <a:t>);</a:t>
            </a:r>
          </a:p>
          <a:p>
            <a:r>
              <a:rPr lang="en-US" dirty="0"/>
              <a:t>INSERT INTO </a:t>
            </a:r>
            <a:r>
              <a:rPr lang="en-US" dirty="0" err="1">
                <a:solidFill>
                  <a:srgbClr val="00B050"/>
                </a:solidFill>
              </a:rPr>
              <a:t>Nama_Table</a:t>
            </a:r>
            <a:r>
              <a:rPr lang="en-US" dirty="0"/>
              <a:t> (</a:t>
            </a:r>
            <a:r>
              <a:rPr lang="en-US" dirty="0">
                <a:solidFill>
                  <a:srgbClr val="7030A0"/>
                </a:solidFill>
              </a:rPr>
              <a:t>Field1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Field2</a:t>
            </a:r>
            <a:r>
              <a:rPr lang="en-US" dirty="0"/>
              <a:t>) values (‘</a:t>
            </a:r>
            <a:r>
              <a:rPr lang="en-US" dirty="0">
                <a:solidFill>
                  <a:srgbClr val="7030A0"/>
                </a:solidFill>
              </a:rPr>
              <a:t>nilai_Field1</a:t>
            </a:r>
            <a:r>
              <a:rPr lang="en-US" dirty="0"/>
              <a:t>’,’</a:t>
            </a:r>
            <a:r>
              <a:rPr lang="en-US" dirty="0">
                <a:solidFill>
                  <a:srgbClr val="0070C0"/>
                </a:solidFill>
              </a:rPr>
              <a:t>Nilai_Field2</a:t>
            </a:r>
            <a:r>
              <a:rPr lang="en-US" dirty="0"/>
              <a:t>’);</a:t>
            </a:r>
          </a:p>
          <a:p>
            <a:pPr>
              <a:buNone/>
            </a:pP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400" i="1" dirty="0"/>
              <a:t>INSERT INTO </a:t>
            </a:r>
            <a:r>
              <a:rPr lang="en-US" sz="2400" i="1" dirty="0" err="1"/>
              <a:t>Mahasiswa</a:t>
            </a:r>
            <a:r>
              <a:rPr lang="en-US" sz="2400" i="1" dirty="0"/>
              <a:t> Values(‘A001’,’Adi’);</a:t>
            </a:r>
          </a:p>
          <a:p>
            <a:pPr>
              <a:buNone/>
            </a:pPr>
            <a:r>
              <a:rPr lang="en-US" sz="2400" i="1" dirty="0"/>
              <a:t>	INSERT INTO </a:t>
            </a:r>
            <a:r>
              <a:rPr lang="en-US" sz="2400" i="1" dirty="0" err="1"/>
              <a:t>Mahasiswa</a:t>
            </a:r>
            <a:r>
              <a:rPr lang="en-US" sz="2400" i="1" dirty="0"/>
              <a:t> (</a:t>
            </a:r>
            <a:r>
              <a:rPr lang="en-US" sz="2400" i="1" dirty="0" err="1"/>
              <a:t>Npm,Nama</a:t>
            </a:r>
            <a:r>
              <a:rPr lang="en-US" sz="2400" i="1" dirty="0"/>
              <a:t>) VALUES (‘A002’,’Ibnu’);</a:t>
            </a:r>
          </a:p>
          <a:p>
            <a:pPr>
              <a:buNone/>
            </a:pPr>
            <a:r>
              <a:rPr lang="en-US" sz="2800" dirty="0"/>
              <a:t>	</a:t>
            </a:r>
          </a:p>
          <a:p>
            <a:r>
              <a:rPr lang="en-US" sz="2800" dirty="0"/>
              <a:t>SELECT * FROM </a:t>
            </a:r>
            <a:r>
              <a:rPr lang="en-US" sz="2800" dirty="0" err="1">
                <a:solidFill>
                  <a:srgbClr val="00B050"/>
                </a:solidFill>
              </a:rPr>
              <a:t>Nama_tabel</a:t>
            </a:r>
            <a:endParaRPr lang="en-US" sz="28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200" i="1" dirty="0"/>
              <a:t>SELECT*FROM </a:t>
            </a:r>
            <a:r>
              <a:rPr lang="en-US" sz="2200" i="1" dirty="0" err="1"/>
              <a:t>Mahasiswa</a:t>
            </a:r>
            <a:endParaRPr lang="en-US" sz="2800" i="1" dirty="0"/>
          </a:p>
          <a:p>
            <a:pPr>
              <a:buNone/>
            </a:pPr>
            <a:r>
              <a:rPr lang="en-US" sz="2800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Memperbaharui</a:t>
            </a:r>
            <a:r>
              <a:rPr lang="en-US" dirty="0"/>
              <a:t>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>
                <a:solidFill>
                  <a:srgbClr val="00B050"/>
                </a:solidFill>
              </a:rPr>
              <a:t>Nama_Table</a:t>
            </a:r>
            <a:r>
              <a:rPr lang="en-US" dirty="0"/>
              <a:t> SET </a:t>
            </a:r>
            <a:r>
              <a:rPr lang="en-US" dirty="0">
                <a:solidFill>
                  <a:srgbClr val="7030A0"/>
                </a:solidFill>
              </a:rPr>
              <a:t>Field1=‘</a:t>
            </a:r>
            <a:r>
              <a:rPr lang="en-US" dirty="0" err="1">
                <a:solidFill>
                  <a:srgbClr val="7030A0"/>
                </a:solidFill>
              </a:rPr>
              <a:t>Nilaibaru</a:t>
            </a:r>
            <a:r>
              <a:rPr lang="en-US" dirty="0"/>
              <a:t>’ WHERE </a:t>
            </a:r>
            <a:r>
              <a:rPr lang="en-US" dirty="0" err="1">
                <a:solidFill>
                  <a:srgbClr val="00B0F0"/>
                </a:solidFill>
              </a:rPr>
              <a:t>kondisi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/>
              <a:t>	Contoh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400" i="1" dirty="0"/>
              <a:t>UPDATE </a:t>
            </a:r>
            <a:r>
              <a:rPr lang="en-US" sz="2400" i="1" dirty="0" err="1"/>
              <a:t>Mahasiswa</a:t>
            </a:r>
            <a:r>
              <a:rPr lang="en-US" sz="2400" i="1" dirty="0"/>
              <a:t> SET </a:t>
            </a:r>
            <a:r>
              <a:rPr lang="en-US" sz="2400" i="1" dirty="0" err="1"/>
              <a:t>Nama</a:t>
            </a:r>
            <a:r>
              <a:rPr lang="en-US" sz="2400" i="1" dirty="0"/>
              <a:t>=‘</a:t>
            </a:r>
            <a:r>
              <a:rPr lang="en-US" sz="2400" i="1" dirty="0" err="1"/>
              <a:t>Udin</a:t>
            </a:r>
            <a:r>
              <a:rPr lang="en-US" sz="2400" i="1" dirty="0"/>
              <a:t>’ Where </a:t>
            </a:r>
            <a:r>
              <a:rPr lang="en-US" sz="2400" i="1" dirty="0" err="1"/>
              <a:t>Npm</a:t>
            </a:r>
            <a:r>
              <a:rPr lang="en-US" sz="2400" i="1" dirty="0"/>
              <a:t>=‘A002’;</a:t>
            </a:r>
            <a:endParaRPr lang="en-US" i="1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FROM </a:t>
            </a:r>
            <a:r>
              <a:rPr lang="en-US" dirty="0" err="1">
                <a:solidFill>
                  <a:srgbClr val="00B050"/>
                </a:solidFill>
              </a:rPr>
              <a:t>Nama_Tabe</a:t>
            </a:r>
            <a:r>
              <a:rPr lang="en-US" dirty="0" err="1"/>
              <a:t>l</a:t>
            </a:r>
            <a:r>
              <a:rPr lang="en-US" dirty="0"/>
              <a:t> WHERE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Kondisi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400" i="1" dirty="0"/>
              <a:t>Delete From </a:t>
            </a:r>
            <a:r>
              <a:rPr lang="en-US" sz="2400" i="1" dirty="0" err="1"/>
              <a:t>mahasiswa</a:t>
            </a:r>
            <a:r>
              <a:rPr lang="en-US" sz="2400" i="1" dirty="0"/>
              <a:t> WHERE </a:t>
            </a:r>
            <a:r>
              <a:rPr lang="en-US" sz="2400" i="1" dirty="0" err="1"/>
              <a:t>npm</a:t>
            </a:r>
            <a:r>
              <a:rPr lang="en-US" sz="2400" i="1" dirty="0"/>
              <a:t>=“A003”;</a:t>
            </a:r>
          </a:p>
          <a:p>
            <a:pPr>
              <a:buNone/>
            </a:pPr>
            <a:r>
              <a:rPr lang="en-US" sz="2400" i="1" dirty="0"/>
              <a:t>	Delete From </a:t>
            </a:r>
            <a:r>
              <a:rPr lang="en-US" sz="2400" i="1" dirty="0" err="1"/>
              <a:t>mahasiswa</a:t>
            </a:r>
            <a:r>
              <a:rPr lang="en-US" sz="2400" i="1" dirty="0"/>
              <a:t> WHERE </a:t>
            </a:r>
            <a:r>
              <a:rPr lang="en-US" sz="2400" i="1" dirty="0" err="1"/>
              <a:t>alamat</a:t>
            </a:r>
            <a:r>
              <a:rPr lang="en-US" sz="2400" i="1" dirty="0"/>
              <a:t>=“</a:t>
            </a:r>
            <a:r>
              <a:rPr lang="en-US" sz="2400" i="1" dirty="0" err="1"/>
              <a:t>jakarta</a:t>
            </a:r>
            <a:r>
              <a:rPr lang="en-US" sz="2400" i="1" dirty="0"/>
              <a:t>”;</a:t>
            </a:r>
          </a:p>
          <a:p>
            <a:pPr>
              <a:buNone/>
            </a:pPr>
            <a:r>
              <a:rPr lang="en-US" sz="2400" i="1" dirty="0"/>
              <a:t>	</a:t>
            </a:r>
            <a:endParaRPr lang="en-US" i="1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Field1,Field2 FROM </a:t>
            </a:r>
            <a:r>
              <a:rPr lang="en-US" dirty="0" err="1"/>
              <a:t>Nama_tabel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i="1" dirty="0"/>
              <a:t>	SELECT </a:t>
            </a:r>
            <a:r>
              <a:rPr lang="en-US" sz="2400" i="1" dirty="0" err="1"/>
              <a:t>NPM,Nama</a:t>
            </a:r>
            <a:r>
              <a:rPr lang="en-US" sz="2400" i="1" dirty="0"/>
              <a:t> From </a:t>
            </a:r>
            <a:r>
              <a:rPr lang="en-US" sz="2400" i="1" dirty="0" err="1"/>
              <a:t>Mahasiswa</a:t>
            </a:r>
            <a:r>
              <a:rPr lang="en-US" sz="2400" i="1" dirty="0"/>
              <a:t>;</a:t>
            </a:r>
          </a:p>
          <a:p>
            <a:pPr>
              <a:buNone/>
            </a:pPr>
            <a:r>
              <a:rPr lang="en-US" sz="2400" i="1" dirty="0"/>
              <a:t>	SELECT </a:t>
            </a:r>
            <a:r>
              <a:rPr lang="en-US" sz="2400" i="1" dirty="0" err="1"/>
              <a:t>NPM,Nama,alamat</a:t>
            </a:r>
            <a:r>
              <a:rPr lang="en-US" sz="2400" i="1" dirty="0"/>
              <a:t> From </a:t>
            </a:r>
            <a:r>
              <a:rPr lang="en-US" sz="2400" i="1" dirty="0" err="1"/>
              <a:t>Mahasiswa</a:t>
            </a:r>
            <a:r>
              <a:rPr lang="en-US" sz="2400" i="1" dirty="0"/>
              <a:t> where </a:t>
            </a:r>
            <a:r>
              <a:rPr lang="en-US" sz="2400" i="1" dirty="0" err="1"/>
              <a:t>Npm</a:t>
            </a:r>
            <a:r>
              <a:rPr lang="en-US" sz="2400" i="1" dirty="0"/>
              <a:t>=“A001” &amp;&amp; Email Like ‘%gmail.co,%’;</a:t>
            </a:r>
          </a:p>
          <a:p>
            <a:pPr>
              <a:buNone/>
            </a:pPr>
            <a:endParaRPr lang="en-US" sz="2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Cd..</a:t>
            </a:r>
          </a:p>
          <a:p>
            <a:r>
              <a:rPr lang="en-US" dirty="0"/>
              <a:t>Cd..</a:t>
            </a:r>
          </a:p>
          <a:p>
            <a:r>
              <a:rPr lang="en-US" dirty="0"/>
              <a:t>Cd/</a:t>
            </a:r>
            <a:r>
              <a:rPr lang="en-US" dirty="0" err="1"/>
              <a:t>xampp</a:t>
            </a:r>
            <a:r>
              <a:rPr lang="en-US" dirty="0"/>
              <a:t>/</a:t>
            </a:r>
            <a:r>
              <a:rPr lang="en-US" dirty="0" err="1"/>
              <a:t>mysql</a:t>
            </a:r>
            <a:r>
              <a:rPr lang="en-US" dirty="0"/>
              <a:t>/bin</a:t>
            </a:r>
          </a:p>
          <a:p>
            <a:r>
              <a:rPr lang="en-US" dirty="0" err="1"/>
              <a:t>Mysql</a:t>
            </a:r>
            <a:r>
              <a:rPr lang="en-US" dirty="0"/>
              <a:t> –u root –h localhost –p</a:t>
            </a:r>
          </a:p>
          <a:p>
            <a:r>
              <a:rPr lang="en-US" dirty="0"/>
              <a:t>enter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</p:spTree>
    <p:extLst>
      <p:ext uri="{BB962C8B-B14F-4D97-AF65-F5344CB8AC3E}">
        <p14:creationId xmlns:p14="http://schemas.microsoft.com/office/powerpoint/2010/main" val="246869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DDL(Data Definition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  <a:p>
            <a:r>
              <a:rPr lang="en-US" dirty="0"/>
              <a:t>ALTER</a:t>
            </a:r>
          </a:p>
          <a:p>
            <a:r>
              <a:rPr lang="en-US" dirty="0"/>
              <a:t>RENAME</a:t>
            </a:r>
          </a:p>
          <a:p>
            <a:r>
              <a:rPr lang="en-US" dirty="0"/>
              <a:t>DROP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Database </a:t>
            </a:r>
            <a:r>
              <a:rPr lang="en-US" sz="2400" dirty="0" err="1">
                <a:solidFill>
                  <a:srgbClr val="00B050"/>
                </a:solidFill>
              </a:rPr>
              <a:t>Nama_Database</a:t>
            </a:r>
            <a:r>
              <a:rPr lang="en-US" sz="2400" dirty="0">
                <a:solidFill>
                  <a:srgbClr val="00B050"/>
                </a:solidFill>
              </a:rPr>
              <a:t>; </a:t>
            </a:r>
          </a:p>
          <a:p>
            <a:pPr>
              <a:buNone/>
            </a:pPr>
            <a:r>
              <a:rPr lang="en-US" sz="2400" dirty="0">
                <a:solidFill>
                  <a:srgbClr val="92D050"/>
                </a:solidFill>
              </a:rPr>
              <a:t>	</a:t>
            </a:r>
            <a:r>
              <a:rPr lang="en-US" sz="2400" dirty="0" err="1"/>
              <a:t>Contoh</a:t>
            </a:r>
            <a:r>
              <a:rPr lang="en-US" sz="2400" dirty="0"/>
              <a:t> : </a:t>
            </a:r>
            <a:r>
              <a:rPr lang="en-US" sz="2000" i="1" dirty="0"/>
              <a:t>Create Database </a:t>
            </a:r>
            <a:r>
              <a:rPr lang="en-US" sz="2000" i="1" dirty="0" err="1"/>
              <a:t>Akademik</a:t>
            </a:r>
            <a:r>
              <a:rPr lang="en-US" sz="2000" i="1" dirty="0"/>
              <a:t>;</a:t>
            </a:r>
            <a:endParaRPr lang="en-US" sz="2400" i="1" dirty="0"/>
          </a:p>
          <a:p>
            <a:r>
              <a:rPr lang="en-US" sz="2400" dirty="0"/>
              <a:t>USE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Nama_Database</a:t>
            </a:r>
            <a:r>
              <a:rPr lang="en-US" sz="2400" dirty="0">
                <a:solidFill>
                  <a:srgbClr val="00B050"/>
                </a:solidFill>
              </a:rPr>
              <a:t>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Contoh</a:t>
            </a:r>
            <a:r>
              <a:rPr lang="en-US" sz="2400" dirty="0"/>
              <a:t> : </a:t>
            </a:r>
            <a:r>
              <a:rPr lang="en-US" sz="2000" i="1" dirty="0"/>
              <a:t>Use Database </a:t>
            </a:r>
            <a:r>
              <a:rPr lang="en-US" sz="2000" i="1" dirty="0" err="1"/>
              <a:t>Akademik</a:t>
            </a:r>
            <a:r>
              <a:rPr lang="en-US" sz="2000" i="1" dirty="0"/>
              <a:t>;</a:t>
            </a:r>
            <a:endParaRPr lang="en-US" sz="2400" i="1" dirty="0"/>
          </a:p>
          <a:p>
            <a:r>
              <a:rPr lang="en-US" sz="2400" dirty="0"/>
              <a:t>SHOW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Nama_databases</a:t>
            </a:r>
            <a:r>
              <a:rPr lang="en-US" sz="2400" dirty="0">
                <a:solidFill>
                  <a:srgbClr val="00B050"/>
                </a:solidFill>
              </a:rPr>
              <a:t>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Contoh</a:t>
            </a:r>
            <a:r>
              <a:rPr lang="en-US" sz="2400" dirty="0"/>
              <a:t> : </a:t>
            </a:r>
            <a:r>
              <a:rPr lang="en-US" sz="2000" i="1" dirty="0"/>
              <a:t>Show Databases;</a:t>
            </a:r>
            <a:endParaRPr lang="en-US" sz="2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78555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Create Table </a:t>
            </a:r>
            <a:r>
              <a:rPr lang="en-US" sz="2200" dirty="0" err="1">
                <a:solidFill>
                  <a:srgbClr val="00B050"/>
                </a:solidFill>
              </a:rPr>
              <a:t>Nama_table</a:t>
            </a:r>
            <a:r>
              <a:rPr lang="en-US" sz="2200" dirty="0"/>
              <a:t>  (</a:t>
            </a:r>
            <a:r>
              <a:rPr lang="en-US" sz="2200" dirty="0">
                <a:solidFill>
                  <a:srgbClr val="7030A0"/>
                </a:solidFill>
              </a:rPr>
              <a:t>Nama_Field1 </a:t>
            </a:r>
            <a:r>
              <a:rPr lang="en-US" sz="2200" dirty="0" err="1">
                <a:solidFill>
                  <a:srgbClr val="7030A0"/>
                </a:solidFill>
              </a:rPr>
              <a:t>Tipe</a:t>
            </a:r>
            <a:r>
              <a:rPr lang="en-US" sz="2200" dirty="0">
                <a:solidFill>
                  <a:srgbClr val="7030A0"/>
                </a:solidFill>
              </a:rPr>
              <a:t>(</a:t>
            </a:r>
            <a:r>
              <a:rPr lang="en-US" sz="2200" dirty="0" err="1">
                <a:solidFill>
                  <a:srgbClr val="7030A0"/>
                </a:solidFill>
              </a:rPr>
              <a:t>panjang</a:t>
            </a:r>
            <a:r>
              <a:rPr lang="en-US" sz="2200" dirty="0">
                <a:solidFill>
                  <a:srgbClr val="7030A0"/>
                </a:solidFill>
              </a:rPr>
              <a:t>),Nama_Field2 </a:t>
            </a:r>
            <a:r>
              <a:rPr lang="en-US" sz="2200" dirty="0" err="1">
                <a:solidFill>
                  <a:srgbClr val="7030A0"/>
                </a:solidFill>
              </a:rPr>
              <a:t>Tipe</a:t>
            </a:r>
            <a:r>
              <a:rPr lang="en-US" sz="2200" dirty="0">
                <a:solidFill>
                  <a:srgbClr val="7030A0"/>
                </a:solidFill>
              </a:rPr>
              <a:t>(</a:t>
            </a:r>
            <a:r>
              <a:rPr lang="en-US" sz="2200" dirty="0" err="1">
                <a:solidFill>
                  <a:srgbClr val="7030A0"/>
                </a:solidFill>
              </a:rPr>
              <a:t>Panjang</a:t>
            </a:r>
            <a:r>
              <a:rPr lang="en-US" sz="2200" dirty="0">
                <a:solidFill>
                  <a:srgbClr val="7030A0"/>
                </a:solidFill>
              </a:rPr>
              <a:t>) Primary Key(ID_KEY));</a:t>
            </a:r>
          </a:p>
          <a:p>
            <a:pPr>
              <a:buNone/>
            </a:pPr>
            <a:r>
              <a:rPr lang="en-US" sz="2600" dirty="0">
                <a:solidFill>
                  <a:srgbClr val="7030A0"/>
                </a:solidFill>
              </a:rPr>
              <a:t>	</a:t>
            </a:r>
            <a:r>
              <a:rPr lang="en-US" sz="2000" dirty="0" err="1"/>
              <a:t>Contoh</a:t>
            </a:r>
            <a:r>
              <a:rPr lang="en-US" sz="2000" dirty="0"/>
              <a:t> :</a:t>
            </a:r>
            <a:endParaRPr lang="en-US" sz="2600" dirty="0"/>
          </a:p>
          <a:p>
            <a:pPr>
              <a:buNone/>
            </a:pPr>
            <a:r>
              <a:rPr lang="en-US" sz="3000" b="1" dirty="0"/>
              <a:t>    </a:t>
            </a:r>
            <a:r>
              <a:rPr lang="en-US" sz="1800" i="1" dirty="0"/>
              <a:t>Create Table </a:t>
            </a:r>
            <a:r>
              <a:rPr lang="en-US" sz="1800" i="1" dirty="0" err="1"/>
              <a:t>Mahasiswa</a:t>
            </a:r>
            <a:r>
              <a:rPr lang="en-US" sz="1800" i="1" dirty="0"/>
              <a:t> ( </a:t>
            </a:r>
            <a:r>
              <a:rPr lang="id-ID" sz="1800" i="1" dirty="0"/>
              <a:t>NIS </a:t>
            </a:r>
            <a:r>
              <a:rPr lang="en-US" sz="1800" i="1" dirty="0"/>
              <a:t>Varchar(9) not null</a:t>
            </a:r>
            <a:r>
              <a:rPr lang="id-ID" sz="1800" i="1" dirty="0"/>
              <a:t>, nama</a:t>
            </a:r>
            <a:r>
              <a:rPr lang="en-US" sz="1800" i="1" dirty="0"/>
              <a:t> Varchar(10) not null, Alamat Varchar(20),</a:t>
            </a:r>
            <a:r>
              <a:rPr lang="id-ID" sz="1800" i="1" dirty="0" err="1"/>
              <a:t>No_hp</a:t>
            </a:r>
            <a:r>
              <a:rPr lang="id-ID" sz="1800" i="1" dirty="0"/>
              <a:t> </a:t>
            </a:r>
            <a:r>
              <a:rPr lang="id-ID" sz="1800" i="1" dirty="0" err="1"/>
              <a:t>varchar</a:t>
            </a:r>
            <a:r>
              <a:rPr lang="id-ID" sz="1800" i="1" dirty="0"/>
              <a:t>(12),</a:t>
            </a:r>
            <a:r>
              <a:rPr lang="en-US" sz="1800" i="1" dirty="0"/>
              <a:t> primary key(NPM));</a:t>
            </a:r>
          </a:p>
          <a:p>
            <a:pPr>
              <a:buNone/>
            </a:pPr>
            <a:endParaRPr lang="en-US" sz="2600" b="1" dirty="0"/>
          </a:p>
          <a:p>
            <a:r>
              <a:rPr lang="en-US" sz="2000" dirty="0"/>
              <a:t>DESC </a:t>
            </a:r>
            <a:r>
              <a:rPr lang="en-US" sz="2000" dirty="0">
                <a:solidFill>
                  <a:srgbClr val="00B050"/>
                </a:solidFill>
              </a:rPr>
              <a:t>NAMA_TABLE</a:t>
            </a:r>
            <a:r>
              <a:rPr lang="en-US" sz="2000" dirty="0">
                <a:solidFill>
                  <a:srgbClr val="7030A0"/>
                </a:solidFill>
              </a:rPr>
              <a:t>; </a:t>
            </a:r>
            <a:r>
              <a:rPr lang="en-US" sz="2400" dirty="0"/>
              <a:t>//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DESCRIPSI TABEL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/>
              <a:t>Contoh</a:t>
            </a:r>
            <a:r>
              <a:rPr lang="en-US" sz="2800" dirty="0"/>
              <a:t> :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000" i="1" dirty="0"/>
              <a:t>DESC MAHASISWA;</a:t>
            </a:r>
            <a:endParaRPr lang="en-US" i="1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  <p:sp>
        <p:nvSpPr>
          <p:cNvPr id="4" name="Rectangle 3"/>
          <p:cNvSpPr/>
          <p:nvPr/>
        </p:nvSpPr>
        <p:spPr>
          <a:xfrm>
            <a:off x="857224" y="1428736"/>
            <a:ext cx="7429552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7224" y="3786190"/>
            <a:ext cx="242889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Strutur</a:t>
            </a:r>
            <a:r>
              <a:rPr lang="en-US" dirty="0"/>
              <a:t>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</a:t>
            </a:r>
            <a:r>
              <a:rPr lang="en-US" dirty="0" err="1">
                <a:solidFill>
                  <a:srgbClr val="92D050"/>
                </a:solidFill>
              </a:rPr>
              <a:t>Nama_Table</a:t>
            </a:r>
            <a:r>
              <a:rPr lang="en-US" dirty="0"/>
              <a:t> Alter Option . . ;</a:t>
            </a:r>
          </a:p>
          <a:p>
            <a:pPr>
              <a:buNone/>
            </a:pP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sz="2400" i="1" dirty="0"/>
              <a:t>Alter Table </a:t>
            </a:r>
            <a:r>
              <a:rPr lang="en-US" sz="2400" i="1" dirty="0" err="1"/>
              <a:t>Mahasiswa</a:t>
            </a:r>
            <a:r>
              <a:rPr lang="en-US" sz="2400" i="1" dirty="0"/>
              <a:t> </a:t>
            </a:r>
            <a:r>
              <a:rPr lang="en-US" sz="2400" i="1" u="sng" dirty="0"/>
              <a:t>Add</a:t>
            </a:r>
            <a:r>
              <a:rPr lang="en-US" sz="2400" i="1" dirty="0"/>
              <a:t> </a:t>
            </a:r>
            <a:r>
              <a:rPr lang="en-US" sz="2400" i="1" dirty="0" err="1"/>
              <a:t>Tanggal_Lahir</a:t>
            </a:r>
            <a:r>
              <a:rPr lang="en-US" sz="2400" i="1" dirty="0"/>
              <a:t> Date Not Null;</a:t>
            </a:r>
          </a:p>
          <a:p>
            <a:pPr>
              <a:buNone/>
            </a:pPr>
            <a:r>
              <a:rPr lang="en-US" sz="2400" i="1" dirty="0"/>
              <a:t>	Alter Table </a:t>
            </a:r>
            <a:r>
              <a:rPr lang="en-US" sz="2400" i="1" dirty="0" err="1"/>
              <a:t>Mahasiswa</a:t>
            </a:r>
            <a:r>
              <a:rPr lang="en-US" sz="2400" i="1" dirty="0"/>
              <a:t> </a:t>
            </a:r>
            <a:r>
              <a:rPr lang="en-US" sz="2400" i="1" u="sng" dirty="0"/>
              <a:t>Modify</a:t>
            </a:r>
            <a:r>
              <a:rPr lang="en-US" sz="2400" i="1" dirty="0"/>
              <a:t> </a:t>
            </a:r>
            <a:r>
              <a:rPr lang="en-US" sz="2400" i="1" dirty="0" err="1"/>
              <a:t>tanggal_Lahir</a:t>
            </a:r>
            <a:r>
              <a:rPr lang="en-US" sz="2400" i="1" dirty="0"/>
              <a:t>  </a:t>
            </a:r>
            <a:r>
              <a:rPr lang="en-US" sz="2400" i="1" dirty="0" err="1"/>
              <a:t>varchar</a:t>
            </a:r>
            <a:r>
              <a:rPr lang="en-US" sz="2400" i="1" dirty="0"/>
              <a:t>(10) not null;</a:t>
            </a:r>
            <a:endParaRPr lang="en-US" sz="1800" i="1" dirty="0"/>
          </a:p>
          <a:p>
            <a:pPr>
              <a:buNone/>
            </a:pPr>
            <a:r>
              <a:rPr lang="en-US" sz="2400" i="1" dirty="0"/>
              <a:t>	Alter table </a:t>
            </a:r>
            <a:r>
              <a:rPr lang="en-US" sz="2400" i="1" dirty="0" err="1"/>
              <a:t>Mahasiswa</a:t>
            </a:r>
            <a:r>
              <a:rPr lang="en-US" sz="2400" i="1" dirty="0"/>
              <a:t> DROP </a:t>
            </a:r>
            <a:r>
              <a:rPr lang="en-US" sz="2400" i="1" dirty="0" err="1"/>
              <a:t>Tanggal_lahir</a:t>
            </a:r>
            <a:r>
              <a:rPr lang="en-US" sz="2400" i="1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700808"/>
            <a:ext cx="8743051" cy="364522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</p:spTree>
    <p:extLst>
      <p:ext uri="{BB962C8B-B14F-4D97-AF65-F5344CB8AC3E}">
        <p14:creationId xmlns:p14="http://schemas.microsoft.com/office/powerpoint/2010/main" val="368424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Rename Table </a:t>
            </a:r>
            <a:r>
              <a:rPr lang="en-US" dirty="0" err="1">
                <a:solidFill>
                  <a:srgbClr val="00B050"/>
                </a:solidFill>
              </a:rPr>
              <a:t>Nama_tabel_lama</a:t>
            </a:r>
            <a:r>
              <a:rPr lang="en-US" dirty="0"/>
              <a:t> To </a:t>
            </a:r>
            <a:r>
              <a:rPr lang="en-US" dirty="0" err="1">
                <a:solidFill>
                  <a:srgbClr val="92D050"/>
                </a:solidFill>
              </a:rPr>
              <a:t>Nama_tabel_Baru</a:t>
            </a:r>
            <a:r>
              <a:rPr lang="en-US" dirty="0"/>
              <a:t>;</a:t>
            </a:r>
          </a:p>
          <a:p>
            <a:r>
              <a:rPr lang="en-US" dirty="0"/>
              <a:t>Alter table </a:t>
            </a:r>
            <a:r>
              <a:rPr lang="en-US" dirty="0" err="1">
                <a:solidFill>
                  <a:srgbClr val="00B050"/>
                </a:solidFill>
              </a:rPr>
              <a:t>Nama_tabel_Lama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Rename To </a:t>
            </a:r>
            <a:r>
              <a:rPr lang="en-US" dirty="0" err="1">
                <a:solidFill>
                  <a:srgbClr val="92D050"/>
                </a:solidFill>
              </a:rPr>
              <a:t>Nama_tabel_baru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400" i="1" dirty="0"/>
              <a:t>Rename table </a:t>
            </a:r>
            <a:r>
              <a:rPr lang="en-US" sz="2400" i="1" dirty="0" err="1"/>
              <a:t>mahasiswa</a:t>
            </a:r>
            <a:r>
              <a:rPr lang="en-US" sz="2400" i="1" dirty="0"/>
              <a:t> to </a:t>
            </a:r>
            <a:r>
              <a:rPr lang="en-US" sz="2400" i="1" dirty="0" err="1"/>
              <a:t>mhs</a:t>
            </a:r>
            <a:r>
              <a:rPr lang="en-US" sz="2400" i="1" dirty="0"/>
              <a:t>;</a:t>
            </a:r>
          </a:p>
          <a:p>
            <a:pPr>
              <a:buNone/>
            </a:pPr>
            <a:r>
              <a:rPr lang="en-US" sz="2400" i="1" dirty="0"/>
              <a:t>	Alter table </a:t>
            </a:r>
            <a:r>
              <a:rPr lang="en-US" sz="2400" i="1" dirty="0" err="1"/>
              <a:t>mhs</a:t>
            </a:r>
            <a:r>
              <a:rPr lang="en-US" sz="2400" i="1" dirty="0"/>
              <a:t> to </a:t>
            </a:r>
            <a:r>
              <a:rPr lang="en-US" sz="2400" i="1" dirty="0" err="1"/>
              <a:t>mahasiswa</a:t>
            </a:r>
            <a:r>
              <a:rPr lang="en-US" sz="2400" i="1" dirty="0"/>
              <a:t>;</a:t>
            </a:r>
          </a:p>
          <a:p>
            <a:pPr>
              <a:buNone/>
            </a:pPr>
            <a:endParaRPr lang="en-US" dirty="0">
              <a:solidFill>
                <a:srgbClr val="92D050"/>
              </a:solidFill>
            </a:endParaRPr>
          </a:p>
          <a:p>
            <a:pPr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DML(Data Management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MAJ15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</TotalTime>
  <Words>496</Words>
  <Application>Microsoft Office PowerPoint</Application>
  <PresentationFormat>Tampilan Layar (4:3)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 Dipakai</vt:lpstr>
      </vt:variant>
      <vt:variant>
        <vt:i4>2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DATABASE</vt:lpstr>
      <vt:lpstr>Presentasi PowerPoint</vt:lpstr>
      <vt:lpstr>DDL(Data Definition language)</vt:lpstr>
      <vt:lpstr>Membuat Database</vt:lpstr>
      <vt:lpstr>Membuat Table</vt:lpstr>
      <vt:lpstr>Mengubah Strutur Table</vt:lpstr>
      <vt:lpstr>Presentasi PowerPoint</vt:lpstr>
      <vt:lpstr>Mengubah Nama Tabel</vt:lpstr>
      <vt:lpstr>DML(Data Management language)</vt:lpstr>
      <vt:lpstr>Mengisi Nilai/Value</vt:lpstr>
      <vt:lpstr>Memperbaharui Record</vt:lpstr>
      <vt:lpstr>Menghapus Record</vt:lpstr>
      <vt:lpstr>Menampilkan Record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vionet-11</dc:creator>
  <cp:lastModifiedBy>Maulana Adi</cp:lastModifiedBy>
  <cp:revision>57</cp:revision>
  <dcterms:created xsi:type="dcterms:W3CDTF">2014-12-03T15:49:35Z</dcterms:created>
  <dcterms:modified xsi:type="dcterms:W3CDTF">2023-07-26T05:37:17Z</dcterms:modified>
</cp:coreProperties>
</file>