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77" r:id="rId10"/>
    <p:sldId id="264" r:id="rId11"/>
    <p:sldId id="267" r:id="rId12"/>
    <p:sldId id="269" r:id="rId13"/>
    <p:sldId id="270" r:id="rId14"/>
    <p:sldId id="271" r:id="rId15"/>
    <p:sldId id="274" r:id="rId16"/>
    <p:sldId id="276" r:id="rId17"/>
    <p:sldId id="275" r:id="rId18"/>
  </p:sldIdLst>
  <p:sldSz cx="9144000" cy="6858000" type="screen4x3"/>
  <p:notesSz cx="6858000" cy="9144000"/>
  <p:defaultTextStyle>
    <a:defPPr>
      <a:defRPr lang="ar-YE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1" autoAdjust="0"/>
    <p:restoredTop sz="94718" autoAdjust="0"/>
  </p:normalViewPr>
  <p:slideViewPr>
    <p:cSldViewPr>
      <p:cViewPr varScale="1">
        <p:scale>
          <a:sx n="103" d="100"/>
          <a:sy n="103" d="100"/>
        </p:scale>
        <p:origin x="-2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F243810-2D8E-4918-A96B-056E15D54CB1}" type="datetime8">
              <a:rPr lang="ar-YE"/>
              <a:pPr>
                <a:defRPr/>
              </a:pPr>
              <a:t>19 شباط،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Dr Mahdi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80F5C6E-64C7-4865-93A5-536548F13DD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84F8594-42B6-4602-AF37-AED43DA74B7F}" type="datetime8">
              <a:rPr lang="ar-YE"/>
              <a:pPr>
                <a:defRPr/>
              </a:pPr>
              <a:t>19 شباط، 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Dr Mahdi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56BD10D-F96F-41B3-901C-FA2E0CEBA27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7986BC-82B1-44B9-BFB1-14262FC2E09C}" type="slidenum">
              <a:rPr lang="ar-SA" smtClean="0"/>
              <a:pPr/>
              <a:t>1</a:t>
            </a:fld>
            <a:endParaRPr lang="en-US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2DC935-FD2D-40BD-96D0-98D194C45513}" type="slidenum">
              <a:rPr lang="ar-SA" smtClean="0"/>
              <a:pPr/>
              <a:t>10</a:t>
            </a:fld>
            <a:endParaRPr lang="en-US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0413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249862" cy="4113213"/>
          </a:xfrm>
          <a:noFill/>
        </p:spPr>
        <p:txBody>
          <a:bodyPr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spcBef>
                <a:spcPct val="0"/>
              </a:spcBef>
              <a:buFontTx/>
              <a:buChar char="•"/>
            </a:pPr>
            <a:r>
              <a:rPr lang="en-US" sz="1300" b="1" smtClean="0">
                <a:cs typeface="Arial" charset="0"/>
              </a:rPr>
              <a:t>Accidental Profession</a:t>
            </a:r>
            <a:r>
              <a:rPr lang="en-US" sz="1300" smtClean="0">
                <a:cs typeface="Arial" charset="0"/>
              </a:rPr>
              <a:t> – I did not graduate from High School and College and say to myself </a:t>
            </a:r>
            <a:r>
              <a:rPr lang="en-US" sz="1300" b="1" smtClean="0">
                <a:cs typeface="Arial" charset="0"/>
              </a:rPr>
              <a:t>I want to be a project Manager</a:t>
            </a:r>
            <a:r>
              <a:rPr lang="en-US" sz="1300" smtClean="0">
                <a:cs typeface="Arial" charset="0"/>
              </a:rPr>
              <a:t>! </a:t>
            </a:r>
          </a:p>
          <a:p>
            <a:pPr marL="109538" indent="-109538" eaLnBrk="1" hangingPunct="1">
              <a:spcBef>
                <a:spcPct val="0"/>
              </a:spcBef>
              <a:buFontTx/>
              <a:buChar char="•"/>
            </a:pPr>
            <a:r>
              <a:rPr lang="en-US" sz="1300" smtClean="0">
                <a:cs typeface="Arial" charset="0"/>
              </a:rPr>
              <a:t>Never a PM booth at any career fairs at the Universities or Colleges.</a:t>
            </a:r>
            <a:r>
              <a:rPr lang="en-US" sz="900" smtClean="0">
                <a:cs typeface="Arial" charset="0"/>
              </a:rPr>
              <a:t> </a:t>
            </a:r>
          </a:p>
          <a:p>
            <a:pPr marL="109538" indent="-109538" eaLnBrk="1" hangingPunct="1">
              <a:spcBef>
                <a:spcPct val="0"/>
              </a:spcBef>
              <a:buFontTx/>
              <a:buChar char="•"/>
            </a:pPr>
            <a:r>
              <a:rPr lang="en-US" sz="1300" smtClean="0">
                <a:cs typeface="Arial" charset="0"/>
              </a:rPr>
              <a:t> PM’s usually come up from the ranks of IT such as developers or systems analysts.  You work on a project team and gradually move up the food chain until you lead certain parts of projects.</a:t>
            </a:r>
          </a:p>
          <a:p>
            <a:pPr marL="109538" indent="-109538" eaLnBrk="1" hangingPunct="1">
              <a:spcBef>
                <a:spcPct val="0"/>
              </a:spcBef>
              <a:buFontTx/>
              <a:buChar char="•"/>
            </a:pPr>
            <a:r>
              <a:rPr lang="en-US" sz="1300" smtClean="0">
                <a:cs typeface="Arial" charset="0"/>
              </a:rPr>
              <a:t>project Managers job is to:</a:t>
            </a:r>
          </a:p>
          <a:p>
            <a:pPr marL="644525" lvl="1" indent="-212725" eaLnBrk="1" hangingPunct="1">
              <a:spcBef>
                <a:spcPct val="0"/>
              </a:spcBef>
              <a:buFontTx/>
              <a:buChar char="•"/>
            </a:pPr>
            <a:r>
              <a:rPr lang="en-US" sz="1300" smtClean="0">
                <a:cs typeface="Arial" charset="0"/>
              </a:rPr>
              <a:t>define the tasks that are required on the project, </a:t>
            </a:r>
          </a:p>
          <a:p>
            <a:pPr marL="644525" lvl="1" indent="-212725" eaLnBrk="1" hangingPunct="1">
              <a:spcBef>
                <a:spcPct val="0"/>
              </a:spcBef>
              <a:buFontTx/>
              <a:buChar char="•"/>
            </a:pPr>
            <a:r>
              <a:rPr lang="en-US" sz="1300" smtClean="0">
                <a:cs typeface="Arial" charset="0"/>
              </a:rPr>
              <a:t>assemble the project team, </a:t>
            </a:r>
          </a:p>
          <a:p>
            <a:pPr marL="644525" lvl="1" indent="-212725" eaLnBrk="1" hangingPunct="1">
              <a:spcBef>
                <a:spcPct val="0"/>
              </a:spcBef>
              <a:buFontTx/>
              <a:buChar char="•"/>
            </a:pPr>
            <a:r>
              <a:rPr lang="en-US" sz="1300" smtClean="0">
                <a:cs typeface="Arial" charset="0"/>
              </a:rPr>
              <a:t>assign the resources to the project tasks, </a:t>
            </a:r>
          </a:p>
          <a:p>
            <a:pPr marL="644525" lvl="1" indent="-212725" eaLnBrk="1" hangingPunct="1">
              <a:spcBef>
                <a:spcPct val="0"/>
              </a:spcBef>
              <a:buFontTx/>
              <a:buChar char="•"/>
            </a:pPr>
            <a:r>
              <a:rPr lang="en-US" sz="1300" smtClean="0">
                <a:cs typeface="Arial" charset="0"/>
              </a:rPr>
              <a:t>monitor progress and crack the whip if necessary!</a:t>
            </a:r>
          </a:p>
          <a:p>
            <a:pPr marL="644525" lvl="1" indent="-212725" eaLnBrk="1" hangingPunct="1">
              <a:spcBef>
                <a:spcPct val="0"/>
              </a:spcBef>
              <a:buFontTx/>
              <a:buChar char="•"/>
            </a:pPr>
            <a:r>
              <a:rPr lang="en-US" sz="1300" smtClean="0">
                <a:cs typeface="Arial" charset="0"/>
              </a:rPr>
              <a:t>resolve issues as they arise</a:t>
            </a:r>
          </a:p>
          <a:p>
            <a:pPr marL="644525" lvl="1" indent="-212725" eaLnBrk="1" hangingPunct="1">
              <a:spcBef>
                <a:spcPct val="0"/>
              </a:spcBef>
              <a:buFontTx/>
              <a:buChar char="•"/>
            </a:pPr>
            <a:r>
              <a:rPr lang="en-US" sz="1300" smtClean="0">
                <a:cs typeface="Arial" charset="0"/>
              </a:rPr>
              <a:t>and above all COMMUNICATE!  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173D6A-D84F-4AEB-87AB-005E082EB8ED}" type="slidenum">
              <a:rPr lang="ar-SA" smtClean="0"/>
              <a:pPr/>
              <a:t>11</a:t>
            </a:fld>
            <a:endParaRPr lang="en-US" smtClean="0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EB9FA4-07E8-466C-99B4-0B6CA6B20058}" type="slidenum">
              <a:rPr lang="ar-SA" smtClean="0"/>
              <a:pPr/>
              <a:t>12</a:t>
            </a:fld>
            <a:endParaRPr lang="en-US" smtClean="0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8B5CD3-1CCE-42CF-8F10-60527B91E88A}" type="slidenum">
              <a:rPr lang="ar-SA" smtClean="0"/>
              <a:pPr/>
              <a:t>13</a:t>
            </a:fld>
            <a:endParaRPr lang="en-US" smtClean="0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43DEDA-EB15-4041-A2C6-E7889438D72E}" type="slidenum">
              <a:rPr lang="ar-SA" smtClean="0"/>
              <a:pPr/>
              <a:t>14</a:t>
            </a:fld>
            <a:endParaRPr lang="en-US" smtClean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95400" y="798513"/>
            <a:ext cx="4267200" cy="32019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4346575"/>
            <a:ext cx="5203825" cy="38576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ar-SA" smtClean="0"/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1ABC41-9BAE-4625-B6AB-D54F5A80FE2C}" type="slidenum">
              <a:rPr lang="ar-SA" smtClean="0"/>
              <a:pPr/>
              <a:t>15</a:t>
            </a:fld>
            <a:endParaRPr lang="en-US" smtClean="0"/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B25EB1-FCE3-420E-9979-113DCD54F05E}" type="slidenum">
              <a:rPr lang="ar-SA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AA66D2-5AEC-43E3-910E-B0CCC244638B}" type="slidenum">
              <a:rPr lang="ar-SA" smtClean="0"/>
              <a:pPr/>
              <a:t>17</a:t>
            </a:fld>
            <a:endParaRPr lang="en-US" smtClean="0"/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FB0EB0-98BC-4FE8-B7FC-44BCFD5B2111}" type="slidenum">
              <a:rPr lang="ar-SA" smtClean="0"/>
              <a:pPr/>
              <a:t>2</a:t>
            </a:fld>
            <a:endParaRPr lang="en-US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17077C-4BBA-404D-A75B-82447FA6BCB4}" type="slidenum">
              <a:rPr lang="ar-SA" smtClean="0"/>
              <a:pPr/>
              <a:t>3</a:t>
            </a:fld>
            <a:endParaRPr lang="en-US" smtClean="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010E56-0F3B-487F-9304-E7971B8675EC}" type="slidenum">
              <a:rPr lang="ar-SA" smtClean="0"/>
              <a:pPr/>
              <a:t>4</a:t>
            </a:fld>
            <a:endParaRPr lang="en-US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4D4B80-4B66-471D-99BD-EAF5B85B94B9}" type="slidenum">
              <a:rPr lang="ar-SA" smtClean="0"/>
              <a:pPr/>
              <a:t>5</a:t>
            </a:fld>
            <a:endParaRPr lang="en-US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0CF897-91B7-443F-A905-71397F85900C}" type="slidenum">
              <a:rPr lang="ar-SA" smtClean="0"/>
              <a:pPr/>
              <a:t>6</a:t>
            </a:fld>
            <a:endParaRPr lang="en-US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DF1DA5-7F44-495C-B2C4-ABD7EFDB6246}" type="slidenum">
              <a:rPr lang="ar-SA" smtClean="0"/>
              <a:pPr/>
              <a:t>7</a:t>
            </a:fld>
            <a:endParaRPr lang="en-US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2F5841-FAE6-4E99-AFD4-64C38B6E34F8}" type="slidenum">
              <a:rPr lang="ar-SA" smtClean="0"/>
              <a:pPr/>
              <a:t>8</a:t>
            </a:fld>
            <a:endParaRPr lang="en-US" smtClean="0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Dr Mahdi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F31199-C4FB-4E48-99E0-9F2869EB3686}" type="slidenum">
              <a:rPr lang="ar-SA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428625" y="6357938"/>
            <a:ext cx="192087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ar-YE"/>
              <a:t>Dr Mahdi</a:t>
            </a: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Engineering Management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B8617E7-14F8-4A32-AC4C-AFF5A6D1A4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YE"/>
              <a:t>Dr Mahdi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Management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E0817-E69D-4FDF-BC3A-C66FA485D61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YE"/>
              <a:t>Dr Mahdi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Management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43799-AD94-4F3B-BC43-B825CED5604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0063" y="6492875"/>
            <a:ext cx="1920875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ar-YE"/>
              <a:t>Dr Mahdi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extLst/>
          </a:lstStyle>
          <a:p>
            <a:pPr>
              <a:defRPr/>
            </a:pPr>
            <a:r>
              <a:rPr lang="en-US"/>
              <a:t>Engineering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2500" y="6357938"/>
            <a:ext cx="365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969A2-E696-47C7-A449-CAD6A2B524D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8625" y="6492875"/>
            <a:ext cx="1920875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ar-YE"/>
              <a:t>Dr Mahdi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Engineering Management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19638-6E4A-4EA8-AC81-56352E813F6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ar-YE"/>
              <a:t>Dr Mahdi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Engineering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66A33-0C50-481E-BFDC-EF9B12EBDF9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ar-YE"/>
              <a:t>Dr Mahdi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Engineering Management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964AF-CE7D-4ADC-951A-87BE41611B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ar-YE"/>
              <a:t>Dr Mahdi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Engineering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940B8-5C0B-4DD0-AAA6-FB8B63F6038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YE"/>
              <a:t>Dr Mahdi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Engineering Management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A425B-8856-4965-A742-7B03163AD92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ar-YE"/>
              <a:t>Dr Mahdi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Engineering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FB6-E72C-4EDB-9B71-A35C7E98DE3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ar-YE"/>
              <a:t>Dr Mahdi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Engineering Management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B6888-17B4-4712-AF37-DD7BA0D336D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585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ar-YE"/>
              <a:t>Dr Mahdi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Engineering Management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Lucida Sans Unicode" pitchFamily="34" charset="0"/>
              </a:defRPr>
            </a:lvl1pPr>
          </a:lstStyle>
          <a:p>
            <a:pPr>
              <a:defRPr/>
            </a:pPr>
            <a:fld id="{9F8E3D3E-134D-4F24-88CE-19406D59462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83" r:id="rId7"/>
    <p:sldLayoutId id="2147483690" r:id="rId8"/>
    <p:sldLayoutId id="2147483691" r:id="rId9"/>
    <p:sldLayoutId id="2147483682" r:id="rId10"/>
    <p:sldLayoutId id="214748368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462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YE" u="sng" dirty="0" smtClean="0"/>
              <a:t>إدارة المشروعات الهندسية</a:t>
            </a:r>
            <a:r>
              <a:rPr lang="ar-YE" dirty="0" smtClean="0"/>
              <a:t/>
            </a:r>
            <a:br>
              <a:rPr lang="ar-YE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ar-YE" b="0" dirty="0" smtClean="0"/>
              <a:t>الفصل الخامس: </a:t>
            </a:r>
            <a:r>
              <a:rPr lang="ar-YE" sz="3200" b="0" u="sng" dirty="0" smtClean="0"/>
              <a:t>هات 213</a:t>
            </a:r>
            <a:r>
              <a:rPr lang="ar-YE" sz="3200" u="sng" dirty="0" smtClean="0"/>
              <a:t/>
            </a:r>
            <a:br>
              <a:rPr lang="ar-YE" sz="3200" u="sng" dirty="0" smtClean="0"/>
            </a:br>
            <a:r>
              <a:rPr lang="ar-YE" dirty="0" smtClean="0"/>
              <a:t/>
            </a:r>
            <a:br>
              <a:rPr lang="ar-YE" dirty="0" smtClean="0"/>
            </a:br>
            <a:r>
              <a:rPr lang="en-US" dirty="0" smtClean="0"/>
              <a:t>Engineering Project Management</a:t>
            </a:r>
            <a:r>
              <a:rPr lang="ar-YE" dirty="0" smtClean="0"/>
              <a:t/>
            </a:r>
            <a:br>
              <a:rPr lang="ar-YE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ar-YE" dirty="0" smtClean="0"/>
              <a:t/>
            </a:r>
            <a:br>
              <a:rPr lang="ar-YE" dirty="0" smtClean="0"/>
            </a:br>
            <a:endParaRPr lang="en-US" dirty="0"/>
          </a:p>
        </p:txBody>
      </p:sp>
      <p:sp>
        <p:nvSpPr>
          <p:cNvPr id="1536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6D1414-5345-4FB4-86D3-4FCD44A67F09}" type="slidenum">
              <a:rPr lang="ar-SA" smtClean="0"/>
              <a:pPr/>
              <a:t>1</a:t>
            </a:fld>
            <a:endParaRPr lang="en-US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9250"/>
            <a:ext cx="7772400" cy="6858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u="sng" dirty="0" smtClean="0">
                <a:solidFill>
                  <a:srgbClr val="C00000"/>
                </a:solidFill>
              </a:rPr>
              <a:t>Who is a Project Manager?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5538"/>
            <a:ext cx="8534400" cy="946150"/>
          </a:xfrm>
        </p:spPr>
        <p:txBody>
          <a:bodyPr>
            <a:sp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z="2800" b="1" smtClean="0">
                <a:solidFill>
                  <a:srgbClr val="000099"/>
                </a:solidFill>
                <a:cs typeface="Arial" charset="0"/>
              </a:rPr>
              <a:t>Project Management is a skill as much as it is a profession.</a:t>
            </a:r>
          </a:p>
        </p:txBody>
      </p:sp>
      <p:sp>
        <p:nvSpPr>
          <p:cNvPr id="997380" name="Text Box 4"/>
          <p:cNvSpPr txBox="1">
            <a:spLocks noChangeArrowheads="1"/>
          </p:cNvSpPr>
          <p:nvPr/>
        </p:nvSpPr>
        <p:spPr bwMode="auto">
          <a:xfrm>
            <a:off x="228600" y="2525713"/>
            <a:ext cx="862965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0838" indent="-350838" algn="l" rtl="0">
              <a:spcBef>
                <a:spcPct val="50000"/>
              </a:spcBef>
              <a:buSzPct val="80000"/>
              <a:buFontTx/>
              <a:buBlip>
                <a:blip r:embed="rId3"/>
              </a:buBlip>
            </a:pPr>
            <a:r>
              <a:rPr lang="en-US" sz="3200">
                <a:latin typeface="Lucida Sans Unicode" pitchFamily="34" charset="0"/>
              </a:rPr>
              <a:t> Project Manager - responsible for managing  project within constraints of: </a:t>
            </a:r>
          </a:p>
          <a:p>
            <a:pPr marL="350838" indent="-350838" algn="l" rtl="0">
              <a:spcBef>
                <a:spcPct val="50000"/>
              </a:spcBef>
              <a:buSzPct val="80000"/>
              <a:buFontTx/>
              <a:buBlip>
                <a:blip r:embed="rId3"/>
              </a:buBlip>
            </a:pPr>
            <a:r>
              <a:rPr lang="en-US" sz="3200" b="1" u="sng">
                <a:latin typeface="Lucida Sans Unicode" pitchFamily="34" charset="0"/>
              </a:rPr>
              <a:t>Scope, Quality, Time &amp; Cost</a:t>
            </a:r>
            <a:r>
              <a:rPr lang="en-US" sz="3200">
                <a:latin typeface="Lucida Sans Unicode" pitchFamily="34" charset="0"/>
              </a:rPr>
              <a:t> </a:t>
            </a:r>
          </a:p>
          <a:p>
            <a:pPr marL="350838" indent="-350838" algn="l" rtl="0">
              <a:spcBef>
                <a:spcPct val="50000"/>
              </a:spcBef>
              <a:buSzPct val="80000"/>
              <a:buFontTx/>
              <a:buBlip>
                <a:blip r:embed="rId3"/>
              </a:buBlip>
            </a:pPr>
            <a:r>
              <a:rPr lang="en-US" sz="3200">
                <a:latin typeface="Lucida Sans Unicode" pitchFamily="34" charset="0"/>
              </a:rPr>
              <a:t>To deliver specified requirement &amp; meet or exceed Customer Satisfaction.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4645DC-4E0B-478D-A070-972BE45A7436}" type="slidenum">
              <a:rPr lang="ar-SA" smtClean="0"/>
              <a:pPr/>
              <a:t>10</a:t>
            </a:fld>
            <a:endParaRPr lang="en-US" smtClean="0"/>
          </a:p>
        </p:txBody>
      </p:sp>
      <p:sp>
        <p:nvSpPr>
          <p:cNvPr id="3584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7188"/>
            <a:ext cx="8715375" cy="5815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sz="3600" b="1" u="sng" smtClean="0">
                <a:solidFill>
                  <a:srgbClr val="C00000"/>
                </a:solidFill>
                <a:cs typeface="Arial" charset="0"/>
              </a:rPr>
              <a:t>Functional Mgr Vs. Project Manager</a:t>
            </a:r>
          </a:p>
          <a:p>
            <a:pPr eaLnBrk="1" hangingPunct="1">
              <a:lnSpc>
                <a:spcPct val="90000"/>
              </a:lnSpc>
            </a:pPr>
            <a:endParaRPr lang="en-US" sz="3200" b="1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99"/>
                </a:solidFill>
                <a:cs typeface="Arial" charset="0"/>
              </a:rPr>
              <a:t>PM vs functional Mgr (FM, marketing, engineering, or finance)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99"/>
                </a:solidFill>
                <a:cs typeface="Arial" charset="0"/>
              </a:rPr>
              <a:t>FM -administratively responsible for deciding: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smtClean="0">
                <a:solidFill>
                  <a:srgbClr val="000099"/>
                </a:solidFill>
                <a:cs typeface="Arial" charset="0"/>
              </a:rPr>
              <a:t>How Something</a:t>
            </a:r>
            <a:r>
              <a:rPr lang="en-US" sz="3200" smtClean="0">
                <a:solidFill>
                  <a:srgbClr val="000099"/>
                </a:solidFill>
                <a:cs typeface="Arial" charset="0"/>
              </a:rPr>
              <a:t>  done,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u="sng" smtClean="0">
                <a:solidFill>
                  <a:srgbClr val="000099"/>
                </a:solidFill>
                <a:cs typeface="Arial" charset="0"/>
              </a:rPr>
              <a:t>Who will do it</a:t>
            </a:r>
            <a:r>
              <a:rPr lang="en-US" sz="3200" smtClean="0">
                <a:solidFill>
                  <a:srgbClr val="000099"/>
                </a:solidFill>
                <a:cs typeface="Arial" charset="0"/>
              </a:rPr>
              <a:t>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u="sng" smtClean="0">
                <a:solidFill>
                  <a:srgbClr val="000099"/>
                </a:solidFill>
                <a:cs typeface="Arial" charset="0"/>
              </a:rPr>
              <a:t>What Resource </a:t>
            </a:r>
            <a:r>
              <a:rPr lang="en-US" sz="3200" smtClean="0">
                <a:solidFill>
                  <a:srgbClr val="000099"/>
                </a:solidFill>
                <a:cs typeface="Arial" charset="0"/>
              </a:rPr>
              <a:t>to accomplish Task.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99"/>
                </a:solidFill>
                <a:cs typeface="Arial" charset="0"/>
              </a:rPr>
              <a:t>PM general starts career as a specialist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99"/>
                </a:solidFill>
                <a:cs typeface="Arial" charset="0"/>
              </a:rPr>
              <a:t>PM, to oversee many functional areas. </a:t>
            </a:r>
          </a:p>
        </p:txBody>
      </p:sp>
      <p:sp>
        <p:nvSpPr>
          <p:cNvPr id="399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6F026C-CA72-457C-A3E1-B9B84211EF8D}" type="slidenum">
              <a:rPr lang="ar-SA" smtClean="0"/>
              <a:pPr/>
              <a:t>11</a:t>
            </a:fld>
            <a:endParaRPr lang="en-US" smtClean="0"/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auto">
          <a:xfrm>
            <a:off x="3429000" y="1447800"/>
            <a:ext cx="1752600" cy="6858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project</a:t>
            </a:r>
          </a:p>
          <a:p>
            <a:pPr algn="ctr"/>
            <a:r>
              <a:rPr lang="en-US" b="1"/>
              <a:t> Manager</a:t>
            </a:r>
          </a:p>
        </p:txBody>
      </p:sp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2209800" y="3048000"/>
            <a:ext cx="1447800" cy="6858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Engineering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3886200" y="3048000"/>
            <a:ext cx="1447800" cy="6858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Contracts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914400" y="3048000"/>
            <a:ext cx="1066800" cy="6858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Finance</a:t>
            </a:r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3124200" y="4724400"/>
            <a:ext cx="1752600" cy="6858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Procurement</a:t>
            </a:r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5105400" y="4724400"/>
            <a:ext cx="1447800" cy="6858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Quality</a:t>
            </a:r>
          </a:p>
        </p:txBody>
      </p:sp>
      <p:sp>
        <p:nvSpPr>
          <p:cNvPr id="41991" name="Rectangle 8"/>
          <p:cNvSpPr>
            <a:spLocks noChangeArrowheads="1"/>
          </p:cNvSpPr>
          <p:nvPr/>
        </p:nvSpPr>
        <p:spPr bwMode="auto">
          <a:xfrm>
            <a:off x="1143000" y="4724400"/>
            <a:ext cx="1752600" cy="6858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Manufacturing</a:t>
            </a:r>
          </a:p>
        </p:txBody>
      </p:sp>
      <p:sp>
        <p:nvSpPr>
          <p:cNvPr id="41992" name="Rectangle 9"/>
          <p:cNvSpPr>
            <a:spLocks noChangeArrowheads="1"/>
          </p:cNvSpPr>
          <p:nvPr/>
        </p:nvSpPr>
        <p:spPr bwMode="auto">
          <a:xfrm>
            <a:off x="5562600" y="3048000"/>
            <a:ext cx="1295400" cy="685800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Planning</a:t>
            </a:r>
          </a:p>
        </p:txBody>
      </p:sp>
      <p:sp>
        <p:nvSpPr>
          <p:cNvPr id="41993" name="Line 10"/>
          <p:cNvSpPr>
            <a:spLocks noChangeShapeType="1"/>
          </p:cNvSpPr>
          <p:nvPr/>
        </p:nvSpPr>
        <p:spPr bwMode="auto">
          <a:xfrm>
            <a:off x="4267200" y="2133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>
            <a:off x="7086600" y="25908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1995" name="Line 12"/>
          <p:cNvSpPr>
            <a:spLocks noChangeShapeType="1"/>
          </p:cNvSpPr>
          <p:nvPr/>
        </p:nvSpPr>
        <p:spPr bwMode="auto">
          <a:xfrm>
            <a:off x="1371600" y="2590800"/>
            <a:ext cx="571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1996" name="Line 13"/>
          <p:cNvSpPr>
            <a:spLocks noChangeShapeType="1"/>
          </p:cNvSpPr>
          <p:nvPr/>
        </p:nvSpPr>
        <p:spPr bwMode="auto">
          <a:xfrm>
            <a:off x="1371600" y="2590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1997" name="Line 14"/>
          <p:cNvSpPr>
            <a:spLocks noChangeShapeType="1"/>
          </p:cNvSpPr>
          <p:nvPr/>
        </p:nvSpPr>
        <p:spPr bwMode="auto">
          <a:xfrm>
            <a:off x="2743200" y="2590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1998" name="Line 15"/>
          <p:cNvSpPr>
            <a:spLocks noChangeShapeType="1"/>
          </p:cNvSpPr>
          <p:nvPr/>
        </p:nvSpPr>
        <p:spPr bwMode="auto">
          <a:xfrm>
            <a:off x="4495800" y="2590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1999" name="Line 16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2000" name="Line 17"/>
          <p:cNvSpPr>
            <a:spLocks noChangeShapeType="1"/>
          </p:cNvSpPr>
          <p:nvPr/>
        </p:nvSpPr>
        <p:spPr bwMode="auto">
          <a:xfrm>
            <a:off x="1981200" y="4267200"/>
            <a:ext cx="510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>
            <a:off x="5943600" y="4267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2002" name="Line 19"/>
          <p:cNvSpPr>
            <a:spLocks noChangeShapeType="1"/>
          </p:cNvSpPr>
          <p:nvPr/>
        </p:nvSpPr>
        <p:spPr bwMode="auto">
          <a:xfrm>
            <a:off x="4038600" y="4267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2003" name="Line 20"/>
          <p:cNvSpPr>
            <a:spLocks noChangeShapeType="1"/>
          </p:cNvSpPr>
          <p:nvPr/>
        </p:nvSpPr>
        <p:spPr bwMode="auto">
          <a:xfrm>
            <a:off x="1981200" y="4267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ar-SA"/>
          </a:p>
        </p:txBody>
      </p:sp>
      <p:sp>
        <p:nvSpPr>
          <p:cNvPr id="42004" name="Rectangle 21"/>
          <p:cNvSpPr>
            <a:spLocks noChangeArrowheads="1"/>
          </p:cNvSpPr>
          <p:nvPr/>
        </p:nvSpPr>
        <p:spPr bwMode="auto">
          <a:xfrm>
            <a:off x="428625" y="142875"/>
            <a:ext cx="7786688" cy="10572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Project management. Organization showing typical </a:t>
            </a:r>
          </a:p>
          <a:p>
            <a:pPr algn="ctr"/>
            <a:r>
              <a:rPr lang="en-US" sz="2400" b="1">
                <a:solidFill>
                  <a:srgbClr val="C00000"/>
                </a:solidFill>
              </a:rPr>
              <a:t>responsibilities of a project Manager</a:t>
            </a:r>
          </a:p>
        </p:txBody>
      </p:sp>
      <p:sp>
        <p:nvSpPr>
          <p:cNvPr id="42005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0CABBD-BB52-4852-88B8-C3C23DF64DB6}" type="slidenum">
              <a:rPr lang="ar-SA" smtClean="0"/>
              <a:pPr/>
              <a:t>12</a:t>
            </a:fld>
            <a:endParaRPr lang="en-US" smtClean="0"/>
          </a:p>
        </p:txBody>
      </p:sp>
      <p:sp>
        <p:nvSpPr>
          <p:cNvPr id="45078" name="Footer Placeholder 2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Engineering Management</a:t>
            </a:r>
          </a:p>
        </p:txBody>
      </p:sp>
      <p:sp>
        <p:nvSpPr>
          <p:cNvPr id="45079" name="Date Placeholder 23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YE"/>
              <a:t>Dr Mahdi</a:t>
            </a:r>
            <a:endParaRPr lang="en-US"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2910" y="126982"/>
            <a:ext cx="7000924" cy="65881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u="sng" dirty="0" smtClean="0">
                <a:solidFill>
                  <a:srgbClr val="C00000"/>
                </a:solidFill>
              </a:rPr>
              <a:t>Qualities of Project Manager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000125"/>
            <a:ext cx="8420100" cy="4357688"/>
          </a:xfrm>
          <a:ln>
            <a:solidFill>
              <a:srgbClr val="0070C0"/>
            </a:solidFill>
          </a:ln>
        </p:spPr>
        <p:txBody>
          <a:bodyPr/>
          <a:lstStyle/>
          <a:p>
            <a:pPr marL="711200" lvl="1" indent="-536575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 smtClean="0">
                <a:latin typeface="Arial" charset="0"/>
                <a:cs typeface="Arial" charset="0"/>
              </a:rPr>
              <a:t>Can Work with large no. of  groups &amp; understands their demands &amp; concerns</a:t>
            </a:r>
          </a:p>
          <a:p>
            <a:pPr marL="711200" lvl="1" indent="-536575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 smtClean="0">
                <a:latin typeface="Arial" charset="0"/>
                <a:cs typeface="Arial" charset="0"/>
              </a:rPr>
              <a:t>“Control &amp; Evaluate project Performance”</a:t>
            </a:r>
          </a:p>
          <a:p>
            <a:pPr marL="711200" lvl="1" indent="-536575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 smtClean="0">
                <a:latin typeface="Arial" charset="0"/>
                <a:cs typeface="Arial" charset="0"/>
              </a:rPr>
              <a:t>Build Spirit of Cooperation  </a:t>
            </a:r>
          </a:p>
          <a:p>
            <a:pPr marL="711200" lvl="1" indent="-536575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 smtClean="0">
                <a:latin typeface="Arial" charset="0"/>
                <a:cs typeface="Arial" charset="0"/>
              </a:rPr>
              <a:t>Relate, compare, classify, &amp; evaluate facts</a:t>
            </a:r>
          </a:p>
          <a:p>
            <a:pPr marL="711200" lvl="1" indent="-536575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1" smtClean="0">
                <a:latin typeface="Arial" charset="0"/>
                <a:cs typeface="Arial" charset="0"/>
              </a:rPr>
              <a:t>Distinguish Essential vs Non-essential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b="1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cs typeface="Arial" charset="0"/>
              </a:rPr>
              <a:t>						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6D44E4-F6D3-4E68-BFEC-F1254015ECCF}" type="slidenum">
              <a:rPr lang="ar-SA" smtClean="0"/>
              <a:pPr/>
              <a:t>13</a:t>
            </a:fld>
            <a:endParaRPr lang="en-US" smtClean="0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8721725" cy="688975"/>
          </a:xfrm>
          <a:ln w="12700">
            <a:miter lim="800000"/>
            <a:headEnd/>
            <a:tailEnd/>
          </a:ln>
        </p:spPr>
        <p:txBody>
          <a:bodyPr wrap="square" lIns="90840" tIns="44623" rIns="90840" bIns="44623" numCol="1" anchor="b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u="sng" dirty="0" smtClean="0">
                <a:solidFill>
                  <a:srgbClr val="C00000"/>
                </a:solidFill>
              </a:rPr>
              <a:t>Selecting Project Manager</a:t>
            </a:r>
          </a:p>
        </p:txBody>
      </p:sp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357188" y="1071563"/>
            <a:ext cx="7696200" cy="869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97" tIns="45898" rIns="91797" bIns="45898">
            <a:spAutoFit/>
          </a:bodyPr>
          <a:lstStyle/>
          <a:p>
            <a:pPr algn="just" defTabSz="917575" rtl="0">
              <a:spcBef>
                <a:spcPct val="50000"/>
              </a:spcBef>
            </a:pPr>
            <a:r>
              <a:rPr lang="en-US" sz="2400" b="1">
                <a:solidFill>
                  <a:srgbClr val="000099"/>
                </a:solidFill>
              </a:rPr>
              <a:t>Selection of PM -most important decisions</a:t>
            </a:r>
            <a:r>
              <a:rPr lang="en-US"/>
              <a:t>.</a:t>
            </a:r>
          </a:p>
          <a:p>
            <a:pPr algn="just" defTabSz="917575" rtl="0">
              <a:spcBef>
                <a:spcPct val="50000"/>
              </a:spcBef>
            </a:pPr>
            <a:r>
              <a:rPr lang="en-US"/>
              <a:t>Most popular attributes, skills, &amp; qualities for Project Manager:</a:t>
            </a:r>
            <a:endParaRPr lang="en-US" sz="1400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366713" y="2317750"/>
            <a:ext cx="8634412" cy="3540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797" tIns="45898" rIns="91797" bIns="45898">
            <a:spAutoFit/>
          </a:bodyPr>
          <a:lstStyle/>
          <a:p>
            <a:pPr marL="376238" indent="-376238" algn="just" defTabSz="917575" rtl="0">
              <a:buFont typeface="Wingdings" pitchFamily="2" charset="2"/>
              <a:buChar char="ü"/>
            </a:pPr>
            <a:r>
              <a:rPr lang="en-US" sz="2800"/>
              <a:t>Strong technical background </a:t>
            </a:r>
          </a:p>
          <a:p>
            <a:pPr marL="376238" indent="-376238" algn="just" defTabSz="917575" rtl="0">
              <a:buFont typeface="Wingdings" pitchFamily="2" charset="2"/>
              <a:buChar char="ü"/>
            </a:pPr>
            <a:r>
              <a:rPr lang="en-US" sz="2800"/>
              <a:t>Hard-nosed manager</a:t>
            </a:r>
          </a:p>
          <a:p>
            <a:pPr marL="376238" indent="-376238" algn="just" defTabSz="917575" rtl="0">
              <a:buFont typeface="Wingdings" pitchFamily="2" charset="2"/>
              <a:buChar char="ü"/>
            </a:pPr>
            <a:r>
              <a:rPr lang="en-US" sz="2800"/>
              <a:t>Mature individual understand culture </a:t>
            </a:r>
          </a:p>
          <a:p>
            <a:pPr marL="376238" indent="-376238" algn="just" defTabSz="917575" rtl="0">
              <a:buFont typeface="Wingdings" pitchFamily="2" charset="2"/>
              <a:buChar char="ü"/>
            </a:pPr>
            <a:r>
              <a:rPr lang="en-US" sz="2800"/>
              <a:t>Good terms with senior executives</a:t>
            </a:r>
          </a:p>
          <a:p>
            <a:pPr marL="376238" indent="-376238" algn="just" defTabSz="917575" rtl="0">
              <a:buFont typeface="Wingdings" pitchFamily="2" charset="2"/>
              <a:buChar char="ü"/>
            </a:pPr>
            <a:r>
              <a:rPr lang="en-US" sz="2800"/>
              <a:t>Can keep project team happy</a:t>
            </a:r>
          </a:p>
          <a:p>
            <a:pPr marL="376238" indent="-376238" algn="just" defTabSz="917575" rtl="0">
              <a:buFont typeface="Wingdings" pitchFamily="2" charset="2"/>
              <a:buChar char="ü"/>
            </a:pPr>
            <a:r>
              <a:rPr lang="en-US" sz="2800"/>
              <a:t>One who has worked in several different departments</a:t>
            </a:r>
          </a:p>
          <a:p>
            <a:pPr marL="376238" indent="-376238" algn="just" defTabSz="917575" rtl="0">
              <a:buFont typeface="Wingdings" pitchFamily="2" charset="2"/>
              <a:buChar char="ü"/>
            </a:pPr>
            <a:r>
              <a:rPr lang="en-US" sz="2800"/>
              <a:t>Person who can walk on (or part) waters</a:t>
            </a:r>
            <a:endParaRPr lang="en-US" sz="200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F5A8EF-8E9B-4656-9374-E6B0ABA80B88}" type="slidenum">
              <a:rPr lang="ar-SA" smtClean="0"/>
              <a:pPr/>
              <a:t>14</a:t>
            </a:fld>
            <a:endParaRPr lang="en-US" smtClean="0"/>
          </a:p>
        </p:txBody>
      </p:sp>
      <p:sp>
        <p:nvSpPr>
          <p:cNvPr id="46085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33318"/>
            <a:ext cx="8243888" cy="6096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u="sng" dirty="0" smtClean="0">
                <a:solidFill>
                  <a:srgbClr val="C00000"/>
                </a:solidFill>
              </a:rPr>
              <a:t>Characteristics for Project Manager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71550"/>
            <a:ext cx="8634413" cy="5029200"/>
          </a:xfrm>
        </p:spPr>
        <p:txBody>
          <a:bodyPr/>
          <a:lstStyle/>
          <a:p>
            <a:pPr marL="536575" indent="-427038" eaLnBrk="1" hangingPunct="1">
              <a:lnSpc>
                <a:spcPct val="80000"/>
              </a:lnSpc>
            </a:pPr>
            <a:r>
              <a:rPr lang="en-US" sz="3200" b="1" u="sng" smtClean="0">
                <a:cs typeface="Arial" charset="0"/>
              </a:rPr>
              <a:t>Flexibility &amp; Adaptability</a:t>
            </a:r>
          </a:p>
          <a:p>
            <a:pPr marL="536575" indent="-427038" eaLnBrk="1" hangingPunct="1">
              <a:lnSpc>
                <a:spcPct val="80000"/>
              </a:lnSpc>
            </a:pPr>
            <a:r>
              <a:rPr lang="en-US" sz="3200" smtClean="0">
                <a:cs typeface="Arial" charset="0"/>
              </a:rPr>
              <a:t>Significant initiative &amp; Leadership</a:t>
            </a:r>
          </a:p>
          <a:p>
            <a:pPr marL="536575" indent="-427038" eaLnBrk="1" hangingPunct="1">
              <a:lnSpc>
                <a:spcPct val="80000"/>
              </a:lnSpc>
            </a:pPr>
            <a:r>
              <a:rPr lang="en-US" sz="3200" smtClean="0">
                <a:cs typeface="Arial" charset="0"/>
              </a:rPr>
              <a:t>Aggressiveness, confidence, persuasiveness, verbal fluency</a:t>
            </a:r>
          </a:p>
          <a:p>
            <a:pPr marL="536575" indent="-427038" eaLnBrk="1" hangingPunct="1">
              <a:lnSpc>
                <a:spcPct val="80000"/>
              </a:lnSpc>
            </a:pPr>
            <a:r>
              <a:rPr lang="en-US" sz="3200" smtClean="0">
                <a:cs typeface="Arial" charset="0"/>
              </a:rPr>
              <a:t>Ambition, activity, forcefulness</a:t>
            </a:r>
          </a:p>
          <a:p>
            <a:pPr marL="536575" indent="-427038" eaLnBrk="1" hangingPunct="1">
              <a:lnSpc>
                <a:spcPct val="80000"/>
              </a:lnSpc>
            </a:pPr>
            <a:r>
              <a:rPr lang="en-US" sz="3200" smtClean="0">
                <a:cs typeface="Arial" charset="0"/>
              </a:rPr>
              <a:t>Effectiveness as a communicator &amp; integrator</a:t>
            </a:r>
          </a:p>
          <a:p>
            <a:pPr marL="536575" indent="-427038" eaLnBrk="1" hangingPunct="1">
              <a:lnSpc>
                <a:spcPct val="80000"/>
              </a:lnSpc>
            </a:pPr>
            <a:r>
              <a:rPr lang="en-US" sz="3200" smtClean="0">
                <a:cs typeface="Arial" charset="0"/>
              </a:rPr>
              <a:t>Broad scope of personal interests</a:t>
            </a:r>
          </a:p>
          <a:p>
            <a:pPr marL="536575" indent="-427038" eaLnBrk="1" hangingPunct="1">
              <a:lnSpc>
                <a:spcPct val="80000"/>
              </a:lnSpc>
            </a:pPr>
            <a:r>
              <a:rPr lang="en-US" sz="3200" smtClean="0">
                <a:cs typeface="Arial" charset="0"/>
              </a:rPr>
              <a:t>Poise, enthusiasm, imagination</a:t>
            </a:r>
          </a:p>
          <a:p>
            <a:pPr marL="536575" indent="-427038" eaLnBrk="1" hangingPunct="1">
              <a:lnSpc>
                <a:spcPct val="80000"/>
              </a:lnSpc>
            </a:pPr>
            <a:r>
              <a:rPr lang="en-US" sz="3200" smtClean="0">
                <a:cs typeface="Arial" charset="0"/>
              </a:rPr>
              <a:t>Balance technological solutions with: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smtClean="0">
                <a:cs typeface="Arial" charset="0"/>
              </a:rPr>
              <a:t> </a:t>
            </a:r>
            <a:r>
              <a:rPr lang="en-US" sz="3200" b="1" u="sng" smtClean="0">
                <a:cs typeface="Arial" charset="0"/>
              </a:rPr>
              <a:t>Time, Cost, &amp; H- factors</a:t>
            </a:r>
          </a:p>
          <a:p>
            <a:pPr lvl="1" eaLnBrk="1" hangingPunct="1">
              <a:lnSpc>
                <a:spcPct val="80000"/>
              </a:lnSpc>
            </a:pPr>
            <a:endParaRPr lang="en-US" sz="3200" smtClean="0">
              <a:cs typeface="Arial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49F6EB-8F78-4F56-8690-03D5D5EAB257}" type="slidenum">
              <a:rPr lang="ar-SA" smtClean="0"/>
              <a:pPr/>
              <a:t>15</a:t>
            </a:fld>
            <a:endParaRPr lang="en-US" smtClean="0"/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1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Engineering Management</a:t>
            </a:r>
          </a:p>
        </p:txBody>
      </p:sp>
      <p:sp>
        <p:nvSpPr>
          <p:cNvPr id="5427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234862-45B6-4F9F-8B59-D87FC5BB8E1C}" type="slidenum">
              <a:rPr lang="ar-SA" smtClean="0"/>
              <a:pPr/>
              <a:t>16</a:t>
            </a:fld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642938" y="0"/>
            <a:ext cx="8143875" cy="66452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 rtl="0">
              <a:spcBef>
                <a:spcPts val="600"/>
              </a:spcBef>
              <a:spcAft>
                <a:spcPts val="1200"/>
              </a:spcAft>
            </a:pPr>
            <a:r>
              <a:rPr lang="en-US" sz="3200" b="1" u="sng">
                <a:solidFill>
                  <a:srgbClr val="C00000"/>
                </a:solidFill>
                <a:latin typeface="Lucida Sans Unicode" pitchFamily="34" charset="0"/>
              </a:rPr>
              <a:t>Time, Cost, &amp; H- factors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3000">
                <a:latin typeface="Lucida Sans Unicode" pitchFamily="34" charset="0"/>
              </a:rPr>
              <a:t>Balance in </a:t>
            </a:r>
            <a:r>
              <a:rPr lang="en-US" sz="3000" b="1" u="sng">
                <a:latin typeface="Lucida Sans Unicode" pitchFamily="34" charset="0"/>
              </a:rPr>
              <a:t>“Use of Time”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3000">
                <a:latin typeface="Lucida Sans Unicode" pitchFamily="34" charset="0"/>
              </a:rPr>
              <a:t>Well Organization &amp; disciplined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3000">
                <a:latin typeface="Lucida Sans Unicode" pitchFamily="34" charset="0"/>
              </a:rPr>
              <a:t>Generalist not a specialist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3000">
                <a:latin typeface="Lucida Sans Unicode" pitchFamily="34" charset="0"/>
              </a:rPr>
              <a:t>Devote most of his time-</a:t>
            </a:r>
            <a:r>
              <a:rPr lang="en-US" sz="3000" b="1" u="sng">
                <a:latin typeface="Lucida Sans Unicode" pitchFamily="34" charset="0"/>
              </a:rPr>
              <a:t>”Planning &amp; Controlling”</a:t>
            </a:r>
          </a:p>
          <a:p>
            <a:pPr algn="l" rtl="0"/>
            <a:r>
              <a:rPr lang="en-US" sz="3000" b="1" u="sng">
                <a:solidFill>
                  <a:srgbClr val="C00000"/>
                </a:solidFill>
                <a:latin typeface="Lucida Sans Unicode" pitchFamily="34" charset="0"/>
              </a:rPr>
              <a:t>Other factors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3000">
                <a:latin typeface="Lucida Sans Unicode" pitchFamily="34" charset="0"/>
              </a:rPr>
              <a:t>Identify Problems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3000">
                <a:latin typeface="Lucida Sans Unicode" pitchFamily="34" charset="0"/>
              </a:rPr>
              <a:t>Willing to make decisions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3000">
                <a:latin typeface="Lucida Sans Unicode" pitchFamily="34" charset="0"/>
              </a:rPr>
              <a:t>Personal attributes- either attract or deter highly desirable individuals. 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3000">
                <a:latin typeface="Lucida Sans Unicode" pitchFamily="34" charset="0"/>
              </a:rPr>
              <a:t>Project Manager Must like trouble.</a:t>
            </a:r>
          </a:p>
          <a:p>
            <a:pPr algn="l" rtl="0">
              <a:buFont typeface="Wingdings" pitchFamily="2" charset="2"/>
              <a:buChar char="Ø"/>
            </a:pPr>
            <a:r>
              <a:rPr lang="en-US" sz="3000">
                <a:latin typeface="Lucida Sans Unicode" pitchFamily="34" charset="0"/>
              </a:rPr>
              <a:t>Capable of evaluating risk &amp; uncertainty. </a:t>
            </a:r>
          </a:p>
          <a:p>
            <a:pPr algn="l" rtl="0">
              <a:buFont typeface="Wingdings" pitchFamily="2" charset="2"/>
              <a:buChar char="Ø"/>
            </a:pPr>
            <a:endParaRPr lang="en-US" sz="2800">
              <a:latin typeface="Lucida Sans Unicode" pitchFamily="34" charset="0"/>
            </a:endParaRPr>
          </a:p>
        </p:txBody>
      </p:sp>
      <p:sp>
        <p:nvSpPr>
          <p:cNvPr id="57348" name="Date Placeholder 4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YE"/>
              <a:t>Dr Mahdi</a:t>
            </a:r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4313"/>
            <a:ext cx="8458200" cy="5667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b="1" u="sng" smtClean="0">
                <a:solidFill>
                  <a:srgbClr val="C00000"/>
                </a:solidFill>
                <a:cs typeface="Arial" charset="0"/>
              </a:rPr>
              <a:t>Basic characteristics: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smtClean="0">
                <a:cs typeface="Arial" charset="0"/>
              </a:rPr>
              <a:t>Honesty &amp; integrity</a:t>
            </a:r>
          </a:p>
          <a:p>
            <a:pPr lvl="1" eaLnBrk="1" hangingPunct="1"/>
            <a:r>
              <a:rPr lang="en-US" sz="3200" u="sng" smtClean="0">
                <a:cs typeface="Arial" charset="0"/>
              </a:rPr>
              <a:t>Personnel problems</a:t>
            </a:r>
          </a:p>
          <a:p>
            <a:pPr lvl="1" eaLnBrk="1" hangingPunct="1"/>
            <a:r>
              <a:rPr lang="en-US" sz="3200" u="sng" smtClean="0">
                <a:cs typeface="Arial" charset="0"/>
              </a:rPr>
              <a:t>Know project technology</a:t>
            </a:r>
          </a:p>
          <a:p>
            <a:pPr lvl="1" eaLnBrk="1" hangingPunct="1"/>
            <a:r>
              <a:rPr lang="en-US" sz="3200" smtClean="0">
                <a:cs typeface="Arial" charset="0"/>
              </a:rPr>
              <a:t>Business Mgt Competence</a:t>
            </a:r>
          </a:p>
          <a:p>
            <a:pPr lvl="2" eaLnBrk="1" hangingPunct="1"/>
            <a:r>
              <a:rPr lang="en-US" sz="3200" smtClean="0">
                <a:cs typeface="Arial" charset="0"/>
              </a:rPr>
              <a:t>Mgt principles</a:t>
            </a:r>
          </a:p>
          <a:p>
            <a:pPr lvl="2" eaLnBrk="1" hangingPunct="1"/>
            <a:r>
              <a:rPr lang="en-US" sz="3200" smtClean="0">
                <a:cs typeface="Arial" charset="0"/>
              </a:rPr>
              <a:t>Communication</a:t>
            </a:r>
          </a:p>
          <a:p>
            <a:pPr lvl="1" eaLnBrk="1" hangingPunct="1"/>
            <a:r>
              <a:rPr lang="en-US" sz="3200" smtClean="0">
                <a:cs typeface="Arial" charset="0"/>
              </a:rPr>
              <a:t>Alertness Quickness</a:t>
            </a:r>
          </a:p>
          <a:p>
            <a:pPr lvl="1" eaLnBrk="1" hangingPunct="1"/>
            <a:r>
              <a:rPr lang="en-US" sz="3200" smtClean="0">
                <a:cs typeface="Arial" charset="0"/>
              </a:rPr>
              <a:t>Versatility</a:t>
            </a:r>
          </a:p>
          <a:p>
            <a:pPr lvl="1" eaLnBrk="1" hangingPunct="1"/>
            <a:r>
              <a:rPr lang="en-US" sz="3200" smtClean="0">
                <a:cs typeface="Arial" charset="0"/>
              </a:rPr>
              <a:t>Energy, Toughness</a:t>
            </a:r>
          </a:p>
          <a:p>
            <a:pPr lvl="1" eaLnBrk="1" hangingPunct="1"/>
            <a:r>
              <a:rPr lang="en-US" sz="3200" smtClean="0">
                <a:cs typeface="Arial" charset="0"/>
              </a:rPr>
              <a:t>Decision-Making Ability</a:t>
            </a:r>
          </a:p>
        </p:txBody>
      </p:sp>
      <p:sp>
        <p:nvSpPr>
          <p:cNvPr id="5632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A6C7AE-3851-472E-A1A6-62CEFEFDFB38}" type="slidenum">
              <a:rPr lang="ar-SA" smtClean="0"/>
              <a:pPr/>
              <a:t>17</a:t>
            </a:fld>
            <a:endParaRPr lang="en-US" smtClean="0"/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1"/>
          <p:cNvSpPr>
            <a:spLocks noGrp="1"/>
          </p:cNvSpPr>
          <p:nvPr>
            <p:ph idx="1"/>
          </p:nvPr>
        </p:nvSpPr>
        <p:spPr>
          <a:xfrm>
            <a:off x="485775" y="1357313"/>
            <a:ext cx="8229600" cy="4525962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0099"/>
                </a:solidFill>
                <a:cs typeface="Arial" charset="0"/>
              </a:rPr>
              <a:t>Engineering Management is the management of activities and tasks needed to define and deliver specific products.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rgbClr val="000099"/>
              </a:solidFill>
              <a:cs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0099"/>
                </a:solidFill>
                <a:cs typeface="Arial" charset="0"/>
              </a:rPr>
              <a:t>The goal is to deliver what the customer wants </a:t>
            </a:r>
            <a:r>
              <a:rPr lang="en-US" b="1" dirty="0" smtClean="0">
                <a:solidFill>
                  <a:srgbClr val="000099"/>
                </a:solidFill>
                <a:cs typeface="Arial" charset="0"/>
              </a:rPr>
              <a:t>on-time</a:t>
            </a:r>
            <a:r>
              <a:rPr lang="en-US" dirty="0" smtClean="0">
                <a:solidFill>
                  <a:srgbClr val="000099"/>
                </a:solidFill>
                <a:cs typeface="Arial" charset="0"/>
              </a:rPr>
              <a:t> and </a:t>
            </a:r>
            <a:r>
              <a:rPr lang="en-US" b="1" dirty="0" smtClean="0">
                <a:solidFill>
                  <a:srgbClr val="000099"/>
                </a:solidFill>
                <a:cs typeface="Arial" charset="0"/>
              </a:rPr>
              <a:t>on-budget</a:t>
            </a:r>
            <a:r>
              <a:rPr lang="en-US" dirty="0" smtClean="0">
                <a:solidFill>
                  <a:srgbClr val="000099"/>
                </a:solidFill>
                <a:cs typeface="Arial" charset="0"/>
              </a:rPr>
              <a:t> while meeting the required </a:t>
            </a:r>
            <a:r>
              <a:rPr lang="en-US" b="1" dirty="0" smtClean="0">
                <a:solidFill>
                  <a:srgbClr val="000099"/>
                </a:solidFill>
                <a:cs typeface="Arial" charset="0"/>
              </a:rPr>
              <a:t>quality</a:t>
            </a:r>
            <a:r>
              <a:rPr lang="en-US" dirty="0" smtClean="0">
                <a:solidFill>
                  <a:srgbClr val="000099"/>
                </a:solidFill>
                <a:cs typeface="Arial" charset="0"/>
              </a:rPr>
              <a:t> goals.</a:t>
            </a:r>
          </a:p>
          <a:p>
            <a:pPr eaLnBrk="1" hangingPunct="1"/>
            <a:endParaRPr lang="en-US" dirty="0" smtClean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What is Engineering Management?</a:t>
            </a:r>
            <a:endParaRPr lang="en-US" sz="3600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F1167B-0465-4898-A661-B5AD82835435}" type="slidenum">
              <a:rPr lang="ar-SA" smtClean="0"/>
              <a:pPr/>
              <a:t>2</a:t>
            </a:fld>
            <a:endParaRPr lang="en-US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519487"/>
          </a:xfrm>
          <a:ln>
            <a:solidFill>
              <a:schemeClr val="accent2"/>
            </a:solidFill>
          </a:ln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b="1" dirty="0" smtClean="0">
                <a:solidFill>
                  <a:srgbClr val="3333CC"/>
                </a:solidFill>
                <a:latin typeface="Arial" pitchFamily="34" charset="0"/>
              </a:rPr>
              <a:t>A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</a:rPr>
              <a:t>Project</a:t>
            </a:r>
            <a:r>
              <a:rPr lang="en-US" sz="2800" b="1" dirty="0" smtClean="0">
                <a:solidFill>
                  <a:srgbClr val="3333CC"/>
                </a:solidFill>
                <a:latin typeface="Arial" pitchFamily="34" charset="0"/>
              </a:rPr>
              <a:t> Is A Problem Scheduled For Solution.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GB" sz="2800" b="1" dirty="0" smtClean="0">
                <a:solidFill>
                  <a:srgbClr val="3333CC"/>
                </a:solidFill>
                <a:latin typeface="Arial" pitchFamily="34" charset="0"/>
              </a:rPr>
              <a:t>A </a:t>
            </a:r>
            <a:r>
              <a:rPr lang="en-GB" sz="2800" b="1" dirty="0" smtClean="0">
                <a:solidFill>
                  <a:srgbClr val="002060"/>
                </a:solidFill>
                <a:latin typeface="Arial" pitchFamily="34" charset="0"/>
              </a:rPr>
              <a:t>project</a:t>
            </a:r>
            <a:r>
              <a:rPr lang="en-GB" sz="2800" b="1" dirty="0" smtClean="0">
                <a:solidFill>
                  <a:srgbClr val="3333CC"/>
                </a:solidFill>
                <a:latin typeface="Arial" pitchFamily="34" charset="0"/>
              </a:rPr>
              <a:t> is a temporary endeavour undertaken to create a unique product or service.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GB" sz="2800" b="1" dirty="0" smtClean="0">
              <a:solidFill>
                <a:srgbClr val="3333CC"/>
              </a:solidFill>
              <a:latin typeface="Arial" pitchFamily="34" charset="0"/>
            </a:endParaRP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</a:rPr>
              <a:t>Project management </a:t>
            </a:r>
            <a:r>
              <a:rPr lang="en-US" sz="2800" b="1" dirty="0" smtClean="0">
                <a:solidFill>
                  <a:srgbClr val="3333CC"/>
                </a:solidFill>
                <a:latin typeface="Arial" pitchFamily="34" charset="0"/>
              </a:rPr>
              <a:t>is the application of  knowledge, skills, tools and techniques to project activities to meet project requirements,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What is a Project Management?</a:t>
            </a:r>
            <a:endParaRPr lang="en-US" sz="3600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1B17A0-FE01-4A9A-AA5A-3D65E36033B0}" type="slidenum">
              <a:rPr lang="ar-SA" smtClean="0"/>
              <a:pPr/>
              <a:t>3</a:t>
            </a:fld>
            <a:endParaRPr lang="en-US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1"/>
          </p:nvPr>
        </p:nvSpPr>
        <p:spPr>
          <a:xfrm>
            <a:off x="457200" y="785813"/>
            <a:ext cx="8401050" cy="5572125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en-US" sz="2600" dirty="0" smtClean="0">
                <a:cs typeface="Arial" charset="0"/>
              </a:rPr>
              <a:t>To teach students about the measurement of technical, business, and human performance processes required in engineering environments</a:t>
            </a:r>
          </a:p>
          <a:p>
            <a:pPr eaLnBrk="1" hangingPunct="1"/>
            <a:r>
              <a:rPr lang="en-US" sz="2600" dirty="0" smtClean="0">
                <a:cs typeface="Arial" charset="0"/>
              </a:rPr>
              <a:t>To enhance the student's perspective on leadership and management of technology organizations;</a:t>
            </a:r>
          </a:p>
          <a:p>
            <a:pPr eaLnBrk="1" hangingPunct="1"/>
            <a:r>
              <a:rPr lang="en-US" sz="2600" dirty="0" smtClean="0">
                <a:cs typeface="Arial" charset="0"/>
              </a:rPr>
              <a:t>To give students the knowledge and skills to manage projects and processes effectively; </a:t>
            </a:r>
          </a:p>
          <a:p>
            <a:pPr eaLnBrk="1" hangingPunct="1"/>
            <a:r>
              <a:rPr lang="en-US" sz="2600" dirty="0" smtClean="0">
                <a:cs typeface="Arial" charset="0"/>
              </a:rPr>
              <a:t>To teach students to identify and balance the risks associated with technology development; </a:t>
            </a:r>
          </a:p>
          <a:p>
            <a:pPr eaLnBrk="1" hangingPunct="1"/>
            <a:r>
              <a:rPr lang="en-US" sz="2600" dirty="0" smtClean="0">
                <a:cs typeface="Arial" charset="0"/>
              </a:rPr>
              <a:t>To broaden the engineering manager's perspective on the potential success or failure of an engineering project with respect to financing.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2"/>
            <a:ext cx="8229600" cy="72547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Why EM? (Objectives)</a:t>
            </a:r>
            <a:endParaRPr lang="en-US" sz="4000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5C94D3-8CA2-435C-95A1-F4E61400F82D}" type="slidenum">
              <a:rPr lang="ar-SA" smtClean="0"/>
              <a:pPr/>
              <a:t>4</a:t>
            </a:fld>
            <a:endParaRPr lang="en-US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Your projects Cannot Afford to Fail !</a:t>
            </a:r>
            <a:endParaRPr lang="en-US" sz="3200" dirty="0"/>
          </a:p>
        </p:txBody>
      </p:sp>
      <p:graphicFrame>
        <p:nvGraphicFramePr>
          <p:cNvPr id="885763" name="Object 3"/>
          <p:cNvGraphicFramePr>
            <a:graphicFrameLocks noChangeAspect="1"/>
          </p:cNvGraphicFramePr>
          <p:nvPr>
            <p:ph idx="1"/>
          </p:nvPr>
        </p:nvGraphicFramePr>
        <p:xfrm>
          <a:off x="285750" y="1709738"/>
          <a:ext cx="4368800" cy="4067175"/>
        </p:xfrm>
        <a:graphic>
          <a:graphicData uri="http://schemas.openxmlformats.org/presentationml/2006/ole">
            <p:oleObj spid="_x0000_s1026" name="Chart" r:id="rId4" imgW="6096135" imgH="4067089" progId="MSGraph.Chart.8">
              <p:embed followColorScheme="full"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500563" y="2017713"/>
            <a:ext cx="4429125" cy="3625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algn="l" rtl="0">
              <a:spcBef>
                <a:spcPct val="20000"/>
              </a:spcBef>
              <a:buFontTx/>
              <a:buChar char="•"/>
            </a:pPr>
            <a:r>
              <a:rPr lang="en-AU" sz="2800" dirty="0">
                <a:solidFill>
                  <a:srgbClr val="000099"/>
                </a:solidFill>
                <a:latin typeface="Lucida Sans Unicode" pitchFamily="34" charset="0"/>
              </a:rPr>
              <a:t>66% of all IT projects fail, come in over budget or run past the original deadline</a:t>
            </a:r>
          </a:p>
          <a:p>
            <a:pPr marL="571500" indent="-571500" algn="l" rtl="0">
              <a:spcBef>
                <a:spcPct val="20000"/>
              </a:spcBef>
              <a:buFontTx/>
              <a:buChar char="•"/>
            </a:pPr>
            <a:r>
              <a:rPr lang="en-AU" sz="2800" dirty="0">
                <a:solidFill>
                  <a:srgbClr val="000099"/>
                </a:solidFill>
                <a:latin typeface="Lucida Sans Unicode" pitchFamily="34" charset="0"/>
              </a:rPr>
              <a:t>Every year, $55 billion is wasted on failed IT projects in the U.S.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3AD2BC-0C60-4149-9ECD-7DDAA065B6E0}" type="slidenum">
              <a:rPr lang="ar-SA" smtClean="0"/>
              <a:pPr/>
              <a:t>5</a:t>
            </a:fld>
            <a:endParaRPr lang="en-US" smtClean="0"/>
          </a:p>
        </p:txBody>
      </p:sp>
      <p:sp>
        <p:nvSpPr>
          <p:cNvPr id="1030" name="Footer Placeholder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8857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42876"/>
            <a:ext cx="7772400" cy="92867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 Phases</a:t>
            </a:r>
          </a:p>
        </p:txBody>
      </p:sp>
      <p:grpSp>
        <p:nvGrpSpPr>
          <p:cNvPr id="2052" name="Group 11"/>
          <p:cNvGrpSpPr>
            <a:grpSpLocks/>
          </p:cNvGrpSpPr>
          <p:nvPr/>
        </p:nvGrpSpPr>
        <p:grpSpPr bwMode="auto">
          <a:xfrm>
            <a:off x="2214563" y="1071563"/>
            <a:ext cx="5486400" cy="5273675"/>
            <a:chOff x="1981200" y="1298597"/>
            <a:chExt cx="5486400" cy="5273675"/>
          </a:xfrm>
        </p:grpSpPr>
        <p:graphicFrame>
          <p:nvGraphicFramePr>
            <p:cNvPr id="2050" name="Object 3"/>
            <p:cNvGraphicFramePr>
              <a:graphicFrameLocks noChangeAspect="1"/>
            </p:cNvGraphicFramePr>
            <p:nvPr/>
          </p:nvGraphicFramePr>
          <p:xfrm>
            <a:off x="1981200" y="1298597"/>
            <a:ext cx="5486400" cy="5273675"/>
          </p:xfrm>
          <a:graphic>
            <a:graphicData uri="http://schemas.openxmlformats.org/presentationml/2006/ole">
              <p:oleObj spid="_x0000_s2050" name="MS Organization Chart 2.0" r:id="rId4" imgW="3447720" imgH="3314520" progId="">
                <p:embed followColorScheme="full"/>
              </p:oleObj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rot="5400000">
              <a:off x="4429919" y="2213790"/>
              <a:ext cx="5715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4429919" y="3356790"/>
              <a:ext cx="5715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4428331" y="4499790"/>
              <a:ext cx="5715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4428331" y="5642790"/>
              <a:ext cx="5715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3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E9E953-B77B-4052-918B-187F92043306}" type="slidenum">
              <a:rPr lang="ar-SA" smtClean="0"/>
              <a:pPr/>
              <a:t>6</a:t>
            </a:fld>
            <a:endParaRPr lang="en-US" smtClean="0"/>
          </a:p>
        </p:txBody>
      </p:sp>
      <p:sp>
        <p:nvSpPr>
          <p:cNvPr id="2054" name="Footer Placeholder 1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" descr="800px-Project_Management_(phases)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1571625"/>
            <a:ext cx="76200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E4BFCE-BB3B-42AF-95A6-07601348F1F9}" type="slidenum">
              <a:rPr lang="ar-SA" smtClean="0"/>
              <a:pPr/>
              <a:t>7</a:t>
            </a:fld>
            <a:endParaRPr lang="en-US" smtClean="0"/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Content Placeholder 3" descr="The_triad_constraints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57375" y="1643063"/>
            <a:ext cx="5500688" cy="4011612"/>
          </a:xfrm>
          <a:solidFill>
            <a:schemeClr val="accent2"/>
          </a:solidFill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 Management Triangle</a:t>
            </a:r>
            <a:endParaRPr lang="en-US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FB3C49-6F5A-450D-8AF1-509BC8F577C6}" type="slidenum">
              <a:rPr lang="ar-SA" smtClean="0"/>
              <a:pPr/>
              <a:t>8</a:t>
            </a:fld>
            <a:endParaRPr lang="en-US" smtClean="0"/>
          </a:p>
        </p:txBody>
      </p:sp>
      <p:sp>
        <p:nvSpPr>
          <p:cNvPr id="31748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Engineering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1"/>
          <p:cNvSpPr>
            <a:spLocks noGrp="1"/>
          </p:cNvSpPr>
          <p:nvPr>
            <p:ph type="dt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r-YE"/>
              <a:t>Dr Mahdi</a:t>
            </a:r>
            <a:endParaRPr lang="en-US">
              <a:cs typeface="Arial" charset="0"/>
            </a:endParaRPr>
          </a:p>
        </p:txBody>
      </p:sp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cs typeface="Arial" charset="0"/>
              </a:rPr>
              <a:t>Engineering Management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141729-2AF4-41BB-BD07-A88A194AC8F4}" type="slidenum">
              <a:rPr lang="ar-SA" smtClean="0"/>
              <a:pPr/>
              <a:t>9</a:t>
            </a:fld>
            <a:endParaRPr 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025" y="214313"/>
            <a:ext cx="8531225" cy="611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417</TotalTime>
  <Words>830</Words>
  <Application>Microsoft Office PowerPoint</Application>
  <PresentationFormat>On-screen Show (4:3)</PresentationFormat>
  <Paragraphs>177</Paragraphs>
  <Slides>17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Concourse</vt:lpstr>
      <vt:lpstr>Chart</vt:lpstr>
      <vt:lpstr>MS Organization Chart 2.0</vt:lpstr>
      <vt:lpstr>إدارة المشروعات الهندسية  الفصل الخامس: هات 213  Engineering Project Management   </vt:lpstr>
      <vt:lpstr>What is Engineering Management?</vt:lpstr>
      <vt:lpstr>What is a Project Management?</vt:lpstr>
      <vt:lpstr>Why EM? (Objectives)</vt:lpstr>
      <vt:lpstr>Your projects Cannot Afford to Fail !</vt:lpstr>
      <vt:lpstr>Project Phases</vt:lpstr>
      <vt:lpstr>Slide 7</vt:lpstr>
      <vt:lpstr>Project Management Triangle</vt:lpstr>
      <vt:lpstr>Slide 9</vt:lpstr>
      <vt:lpstr>Who is a Project Manager?</vt:lpstr>
      <vt:lpstr>Slide 11</vt:lpstr>
      <vt:lpstr>Slide 12</vt:lpstr>
      <vt:lpstr>Qualities of Project Manager</vt:lpstr>
      <vt:lpstr>Selecting Project Manager</vt:lpstr>
      <vt:lpstr>Characteristics for Project Manager</vt:lpstr>
      <vt:lpstr>Slide 16</vt:lpstr>
      <vt:lpstr>Slide 17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إدارة المشروعات الهندسية  الفصل الخامس: هات 213  Engineering Project Management   المحاضر: د. مهدي</dc:title>
  <dc:creator>pc</dc:creator>
  <cp:lastModifiedBy>Omer Elsir Tayfour</cp:lastModifiedBy>
  <cp:revision>13</cp:revision>
  <dcterms:created xsi:type="dcterms:W3CDTF">2010-10-11T20:03:06Z</dcterms:created>
  <dcterms:modified xsi:type="dcterms:W3CDTF">2013-02-19T12:12:17Z</dcterms:modified>
</cp:coreProperties>
</file>