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14"/>
  </p:notesMasterIdLst>
  <p:handoutMasterIdLst>
    <p:handoutMasterId r:id="rId15"/>
  </p:handoutMasterIdLst>
  <p:sldIdLst>
    <p:sldId id="256" r:id="rId2"/>
    <p:sldId id="264" r:id="rId3"/>
    <p:sldId id="265" r:id="rId4"/>
    <p:sldId id="266" r:id="rId5"/>
    <p:sldId id="267" r:id="rId6"/>
    <p:sldId id="268" r:id="rId7"/>
    <p:sldId id="270" r:id="rId8"/>
    <p:sldId id="269" r:id="rId9"/>
    <p:sldId id="271" r:id="rId10"/>
    <p:sldId id="272" r:id="rId11"/>
    <p:sldId id="273" r:id="rId12"/>
    <p:sldId id="274" r:id="rId13"/>
  </p:sldIdLst>
  <p:sldSz cx="9144000" cy="6858000" type="screen4x3"/>
  <p:notesSz cx="6858000" cy="9144000"/>
  <p:defaultTextStyle>
    <a:defPPr>
      <a:defRPr lang="ar-YE"/>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r" defTabSz="914400" rtl="1" eaLnBrk="1" latinLnBrk="0" hangingPunct="1">
      <a:defRPr kern="1200">
        <a:solidFill>
          <a:schemeClr val="tx1"/>
        </a:solidFill>
        <a:latin typeface="Arial" charset="0"/>
        <a:ea typeface="+mn-ea"/>
        <a:cs typeface="Arial" charset="0"/>
      </a:defRPr>
    </a:lvl6pPr>
    <a:lvl7pPr marL="2743200" algn="r" defTabSz="914400" rtl="1" eaLnBrk="1" latinLnBrk="0" hangingPunct="1">
      <a:defRPr kern="1200">
        <a:solidFill>
          <a:schemeClr val="tx1"/>
        </a:solidFill>
        <a:latin typeface="Arial" charset="0"/>
        <a:ea typeface="+mn-ea"/>
        <a:cs typeface="Arial" charset="0"/>
      </a:defRPr>
    </a:lvl7pPr>
    <a:lvl8pPr marL="3200400" algn="r" defTabSz="914400" rtl="1" eaLnBrk="1" latinLnBrk="0" hangingPunct="1">
      <a:defRPr kern="1200">
        <a:solidFill>
          <a:schemeClr val="tx1"/>
        </a:solidFill>
        <a:latin typeface="Arial" charset="0"/>
        <a:ea typeface="+mn-ea"/>
        <a:cs typeface="Arial" charset="0"/>
      </a:defRPr>
    </a:lvl8pPr>
    <a:lvl9pPr marL="3657600" algn="r" defTabSz="914400" rtl="1"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1" autoAdjust="0"/>
    <p:restoredTop sz="94718" autoAdjust="0"/>
  </p:normalViewPr>
  <p:slideViewPr>
    <p:cSldViewPr>
      <p:cViewPr varScale="1">
        <p:scale>
          <a:sx n="82" d="100"/>
          <a:sy n="82" d="100"/>
        </p:scale>
        <p:origin x="124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smtClean="0">
                <a:latin typeface="+mn-lt"/>
                <a:cs typeface="+mn-cs"/>
              </a:defRPr>
            </a:lvl1pPr>
          </a:lstStyle>
          <a:p>
            <a:pPr>
              <a:defRPr/>
            </a:pPr>
            <a:fld id="{16861CE0-608C-4D7B-997B-835485228396}" type="datetime8">
              <a:rPr lang="ar-YE"/>
              <a:pPr>
                <a:defRPr/>
              </a:pPr>
              <a:t>06 شباط، 20</a:t>
            </a:fld>
            <a:endParaRPr lang="en-US"/>
          </a:p>
        </p:txBody>
      </p:sp>
      <p:sp>
        <p:nvSpPr>
          <p:cNvPr id="4" name="Footer Placeholder 3"/>
          <p:cNvSpPr>
            <a:spLocks noGrp="1"/>
          </p:cNvSpPr>
          <p:nvPr>
            <p:ph type="ftr" sz="quarter" idx="2"/>
          </p:nvPr>
        </p:nvSpPr>
        <p:spPr>
          <a:xfrm>
            <a:off x="3886200" y="8685213"/>
            <a:ext cx="2971800" cy="457200"/>
          </a:xfrm>
          <a:prstGeom prst="rect">
            <a:avLst/>
          </a:prstGeom>
        </p:spPr>
        <p:txBody>
          <a:bodyPr vert="horz" lIns="91440" tIns="45720" rIns="91440" bIns="45720" rtlCol="1" anchor="b"/>
          <a:lstStyle>
            <a:lvl1pPr algn="r" fontAlgn="auto">
              <a:spcBef>
                <a:spcPts val="0"/>
              </a:spcBef>
              <a:spcAft>
                <a:spcPts val="0"/>
              </a:spcAft>
              <a:defRPr sz="1200" smtClean="0">
                <a:latin typeface="+mn-lt"/>
                <a:cs typeface="+mn-cs"/>
              </a:defRPr>
            </a:lvl1pPr>
          </a:lstStyle>
          <a:p>
            <a:pPr>
              <a:defRPr/>
            </a:pPr>
            <a:r>
              <a:rPr lang="en-US"/>
              <a:t>Dr Mahdi</a:t>
            </a:r>
          </a:p>
        </p:txBody>
      </p:sp>
      <p:sp>
        <p:nvSpPr>
          <p:cNvPr id="5" name="Slide Number Placeholder 4"/>
          <p:cNvSpPr>
            <a:spLocks noGrp="1"/>
          </p:cNvSpPr>
          <p:nvPr>
            <p:ph type="sldNum" sz="quarter" idx="3"/>
          </p:nvPr>
        </p:nvSpPr>
        <p:spPr>
          <a:xfrm>
            <a:off x="1588" y="8685213"/>
            <a:ext cx="2971800" cy="457200"/>
          </a:xfrm>
          <a:prstGeom prst="rect">
            <a:avLst/>
          </a:prstGeom>
        </p:spPr>
        <p:txBody>
          <a:bodyPr vert="horz" lIns="91440" tIns="45720" rIns="91440" bIns="45720" rtlCol="1" anchor="b"/>
          <a:lstStyle>
            <a:lvl1pPr algn="l" fontAlgn="auto">
              <a:spcBef>
                <a:spcPts val="0"/>
              </a:spcBef>
              <a:spcAft>
                <a:spcPts val="0"/>
              </a:spcAft>
              <a:defRPr sz="1200" smtClean="0">
                <a:latin typeface="+mn-lt"/>
                <a:cs typeface="+mn-cs"/>
              </a:defRPr>
            </a:lvl1pPr>
          </a:lstStyle>
          <a:p>
            <a:pPr>
              <a:defRPr/>
            </a:pPr>
            <a:fld id="{EA364D5E-A785-4A92-87D7-C78095A1EC8D}" type="slidenum">
              <a:rPr lang="en-US"/>
              <a:pPr>
                <a:defRPr/>
              </a:pPr>
              <a:t>‹#›</a:t>
            </a:fld>
            <a:endParaRPr lang="en-US"/>
          </a:p>
        </p:txBody>
      </p:sp>
    </p:spTree>
    <p:extLst>
      <p:ext uri="{BB962C8B-B14F-4D97-AF65-F5344CB8AC3E}">
        <p14:creationId xmlns:p14="http://schemas.microsoft.com/office/powerpoint/2010/main" val="428091639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fontAlgn="auto">
              <a:spcBef>
                <a:spcPts val="0"/>
              </a:spcBef>
              <a:spcAft>
                <a:spcPts val="0"/>
              </a:spcAft>
              <a:defRPr sz="1200" smtClean="0">
                <a:latin typeface="+mn-lt"/>
                <a:cs typeface="+mn-cs"/>
              </a:defRPr>
            </a:lvl1pPr>
          </a:lstStyle>
          <a:p>
            <a:pPr>
              <a:defRPr/>
            </a:pPr>
            <a:fld id="{B700EF9D-DE2C-4CC3-B9A5-110391298876}" type="datetime8">
              <a:rPr lang="ar-YE"/>
              <a:pPr>
                <a:defRPr/>
              </a:pPr>
              <a:t>06 شباط، 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fontAlgn="auto">
              <a:spcBef>
                <a:spcPts val="0"/>
              </a:spcBef>
              <a:spcAft>
                <a:spcPts val="0"/>
              </a:spcAft>
              <a:defRPr sz="1200" smtClean="0">
                <a:latin typeface="+mn-lt"/>
                <a:cs typeface="+mn-cs"/>
              </a:defRPr>
            </a:lvl1pPr>
          </a:lstStyle>
          <a:p>
            <a:pPr>
              <a:defRPr/>
            </a:pPr>
            <a:r>
              <a:rPr lang="en-US"/>
              <a:t>Dr Mahdi</a:t>
            </a: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fontAlgn="auto">
              <a:spcBef>
                <a:spcPts val="0"/>
              </a:spcBef>
              <a:spcAft>
                <a:spcPts val="0"/>
              </a:spcAft>
              <a:defRPr sz="1200" smtClean="0">
                <a:latin typeface="+mn-lt"/>
                <a:cs typeface="+mn-cs"/>
              </a:defRPr>
            </a:lvl1pPr>
          </a:lstStyle>
          <a:p>
            <a:pPr>
              <a:defRPr/>
            </a:pPr>
            <a:fld id="{7A0522C8-9520-4DD8-BAED-376D8CB01702}" type="slidenum">
              <a:rPr lang="en-US"/>
              <a:pPr>
                <a:defRPr/>
              </a:pPr>
              <a:t>‹#›</a:t>
            </a:fld>
            <a:endParaRPr lang="en-US"/>
          </a:p>
        </p:txBody>
      </p:sp>
    </p:spTree>
    <p:extLst>
      <p:ext uri="{BB962C8B-B14F-4D97-AF65-F5344CB8AC3E}">
        <p14:creationId xmlns:p14="http://schemas.microsoft.com/office/powerpoint/2010/main" val="4149231236"/>
      </p:ext>
    </p:extLst>
  </p:cSld>
  <p:clrMap bg1="lt1" tx1="dk1" bg2="lt2" tx2="dk2" accent1="accent1" accent2="accent2" accent3="accent3" accent4="accent4" accent5="accent5" accent6="accent6" hlink="hlink" folHlink="folHlink"/>
  <p:hf hdr="0" dt="0"/>
  <p:notesStyle>
    <a:lvl1pPr algn="r" rtl="1" fontAlgn="base">
      <a:spcBef>
        <a:spcPct val="30000"/>
      </a:spcBef>
      <a:spcAft>
        <a:spcPct val="0"/>
      </a:spcAft>
      <a:defRPr sz="1200" kern="1200">
        <a:solidFill>
          <a:schemeClr val="tx1"/>
        </a:solidFill>
        <a:latin typeface="+mn-lt"/>
        <a:ea typeface="+mn-ea"/>
        <a:cs typeface="+mn-cs"/>
      </a:defRPr>
    </a:lvl1pPr>
    <a:lvl2pPr marL="457200" algn="r" rtl="1" fontAlgn="base">
      <a:spcBef>
        <a:spcPct val="30000"/>
      </a:spcBef>
      <a:spcAft>
        <a:spcPct val="0"/>
      </a:spcAft>
      <a:defRPr sz="1200" kern="1200">
        <a:solidFill>
          <a:schemeClr val="tx1"/>
        </a:solidFill>
        <a:latin typeface="+mn-lt"/>
        <a:ea typeface="+mn-ea"/>
        <a:cs typeface="+mn-cs"/>
      </a:defRPr>
    </a:lvl2pPr>
    <a:lvl3pPr marL="914400" algn="r" rtl="1" fontAlgn="base">
      <a:spcBef>
        <a:spcPct val="30000"/>
      </a:spcBef>
      <a:spcAft>
        <a:spcPct val="0"/>
      </a:spcAft>
      <a:defRPr sz="1200" kern="1200">
        <a:solidFill>
          <a:schemeClr val="tx1"/>
        </a:solidFill>
        <a:latin typeface="+mn-lt"/>
        <a:ea typeface="+mn-ea"/>
        <a:cs typeface="+mn-cs"/>
      </a:defRPr>
    </a:lvl3pPr>
    <a:lvl4pPr marL="1371600" algn="r" rtl="1" fontAlgn="base">
      <a:spcBef>
        <a:spcPct val="30000"/>
      </a:spcBef>
      <a:spcAft>
        <a:spcPct val="0"/>
      </a:spcAft>
      <a:defRPr sz="1200" kern="1200">
        <a:solidFill>
          <a:schemeClr val="tx1"/>
        </a:solidFill>
        <a:latin typeface="+mn-lt"/>
        <a:ea typeface="+mn-ea"/>
        <a:cs typeface="+mn-cs"/>
      </a:defRPr>
    </a:lvl4pPr>
    <a:lvl5pPr marL="1828800" algn="r" rtl="1" fontAlgn="base">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cs typeface="Arial" charset="0"/>
            </a:endParaRP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47448E3-94B1-4032-AE61-20B58180E023}" type="slidenum">
              <a:rPr lang="en-US">
                <a:cs typeface="Arial" charset="0"/>
              </a:rPr>
              <a:pPr fontAlgn="base">
                <a:spcBef>
                  <a:spcPct val="0"/>
                </a:spcBef>
                <a:spcAft>
                  <a:spcPct val="0"/>
                </a:spcAft>
              </a:pPr>
              <a:t>1</a:t>
            </a:fld>
            <a:endParaRPr lang="en-US">
              <a:cs typeface="Arial" charset="0"/>
            </a:endParaRPr>
          </a:p>
        </p:txBody>
      </p:sp>
      <p:sp>
        <p:nvSpPr>
          <p:cNvPr id="16388" name="Footer Placeholder 4"/>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cs typeface="Arial" charset="0"/>
            </a:endParaRPr>
          </a:p>
        </p:txBody>
      </p:sp>
      <p:sp>
        <p:nvSpPr>
          <p:cNvPr id="34819"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3482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023645C-FFE3-4DD0-9048-8F1127F03013}" type="slidenum">
              <a:rPr lang="en-US">
                <a:cs typeface="Arial" charset="0"/>
              </a:rPr>
              <a:pPr fontAlgn="base">
                <a:spcBef>
                  <a:spcPct val="0"/>
                </a:spcBef>
                <a:spcAft>
                  <a:spcPct val="0"/>
                </a:spcAft>
              </a:pPr>
              <a:t>10</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cs typeface="Arial" charset="0"/>
            </a:endParaRPr>
          </a:p>
        </p:txBody>
      </p:sp>
      <p:sp>
        <p:nvSpPr>
          <p:cNvPr id="36867"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3686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91217CB-1D3A-4794-B6A3-29E9C097BB30}" type="slidenum">
              <a:rPr lang="en-US">
                <a:cs typeface="Arial" charset="0"/>
              </a:rPr>
              <a:pPr fontAlgn="base">
                <a:spcBef>
                  <a:spcPct val="0"/>
                </a:spcBef>
                <a:spcAft>
                  <a:spcPct val="0"/>
                </a:spcAft>
              </a:pPr>
              <a:t>11</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cs typeface="Arial" charset="0"/>
            </a:endParaRPr>
          </a:p>
        </p:txBody>
      </p:sp>
      <p:sp>
        <p:nvSpPr>
          <p:cNvPr id="38915"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3891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48044D8-233B-47B0-9513-BFE64101A122}" type="slidenum">
              <a:rPr lang="en-US">
                <a:cs typeface="Arial" charset="0"/>
              </a:rPr>
              <a:pPr fontAlgn="base">
                <a:spcBef>
                  <a:spcPct val="0"/>
                </a:spcBef>
                <a:spcAft>
                  <a:spcPct val="0"/>
                </a:spcAft>
              </a:pPr>
              <a:t>12</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cs typeface="Arial" charset="0"/>
            </a:endParaRPr>
          </a:p>
        </p:txBody>
      </p:sp>
      <p:sp>
        <p:nvSpPr>
          <p:cNvPr id="18435"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1843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A4613E-436E-46EE-A271-6F3FE38BC572}" type="slidenum">
              <a:rPr lang="en-US">
                <a:cs typeface="Arial" charset="0"/>
              </a:rPr>
              <a:pPr fontAlgn="base">
                <a:spcBef>
                  <a:spcPct val="0"/>
                </a:spcBef>
                <a:spcAft>
                  <a:spcPct val="0"/>
                </a:spcAft>
              </a:pPr>
              <a:t>2</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cs typeface="Arial" charset="0"/>
            </a:endParaRPr>
          </a:p>
        </p:txBody>
      </p:sp>
      <p:sp>
        <p:nvSpPr>
          <p:cNvPr id="20483"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2048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B0E5055-256E-4D95-BBCD-31EDAEADF086}" type="slidenum">
              <a:rPr lang="en-US">
                <a:cs typeface="Arial" charset="0"/>
              </a:rPr>
              <a:pPr fontAlgn="base">
                <a:spcBef>
                  <a:spcPct val="0"/>
                </a:spcBef>
                <a:spcAft>
                  <a:spcPct val="0"/>
                </a:spcAft>
              </a:pPr>
              <a:t>3</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cs typeface="Arial" charset="0"/>
            </a:endParaRPr>
          </a:p>
        </p:txBody>
      </p:sp>
      <p:sp>
        <p:nvSpPr>
          <p:cNvPr id="22531"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2253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4AF794-14AD-4645-83C7-FD7BA7FA1724}" type="slidenum">
              <a:rPr lang="en-US">
                <a:cs typeface="Arial" charset="0"/>
              </a:rPr>
              <a:pPr fontAlgn="base">
                <a:spcBef>
                  <a:spcPct val="0"/>
                </a:spcBef>
                <a:spcAft>
                  <a:spcPct val="0"/>
                </a:spcAft>
              </a:pPr>
              <a:t>4</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cs typeface="Arial" charset="0"/>
            </a:endParaRPr>
          </a:p>
        </p:txBody>
      </p:sp>
      <p:sp>
        <p:nvSpPr>
          <p:cNvPr id="24579"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2458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5F49A99-CA3A-4B62-B5BE-169C18FD98A8}" type="slidenum">
              <a:rPr lang="en-US">
                <a:cs typeface="Arial" charset="0"/>
              </a:rPr>
              <a:pPr fontAlgn="base">
                <a:spcBef>
                  <a:spcPct val="0"/>
                </a:spcBef>
                <a:spcAft>
                  <a:spcPct val="0"/>
                </a:spcAft>
              </a:pPr>
              <a:t>5</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cs typeface="Arial" charset="0"/>
            </a:endParaRPr>
          </a:p>
        </p:txBody>
      </p:sp>
      <p:sp>
        <p:nvSpPr>
          <p:cNvPr id="26627"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2662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35C78F8-29FA-4343-881A-E4E0414DFA54}" type="slidenum">
              <a:rPr lang="en-US">
                <a:cs typeface="Arial" charset="0"/>
              </a:rPr>
              <a:pPr fontAlgn="base">
                <a:spcBef>
                  <a:spcPct val="0"/>
                </a:spcBef>
                <a:spcAft>
                  <a:spcPct val="0"/>
                </a:spcAft>
              </a:pPr>
              <a:t>6</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cs typeface="Arial" charset="0"/>
            </a:endParaRPr>
          </a:p>
        </p:txBody>
      </p:sp>
      <p:sp>
        <p:nvSpPr>
          <p:cNvPr id="28675"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2867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4DFE88E-2C01-4383-B222-0DD29F199E1E}" type="slidenum">
              <a:rPr lang="en-US">
                <a:cs typeface="Arial" charset="0"/>
              </a:rPr>
              <a:pPr fontAlgn="base">
                <a:spcBef>
                  <a:spcPct val="0"/>
                </a:spcBef>
                <a:spcAft>
                  <a:spcPct val="0"/>
                </a:spcAft>
              </a:pPr>
              <a:t>7</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cs typeface="Arial" charset="0"/>
            </a:endParaRPr>
          </a:p>
        </p:txBody>
      </p:sp>
      <p:sp>
        <p:nvSpPr>
          <p:cNvPr id="30723"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3072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09E96DE-ABE2-47C5-ABC8-0E8B2BD617C0}" type="slidenum">
              <a:rPr lang="en-US">
                <a:cs typeface="Arial" charset="0"/>
              </a:rPr>
              <a:pPr fontAlgn="base">
                <a:spcBef>
                  <a:spcPct val="0"/>
                </a:spcBef>
                <a:spcAft>
                  <a:spcPct val="0"/>
                </a:spcAft>
              </a:pPr>
              <a:t>8</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cs typeface="Arial" charset="0"/>
            </a:endParaRPr>
          </a:p>
        </p:txBody>
      </p:sp>
      <p:sp>
        <p:nvSpPr>
          <p:cNvPr id="32771" name="Footer Placeholder 3"/>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cs typeface="Arial" charset="0"/>
              </a:rPr>
              <a:t>Dr Mahdi</a:t>
            </a:r>
          </a:p>
        </p:txBody>
      </p:sp>
      <p:sp>
        <p:nvSpPr>
          <p:cNvPr id="3277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62A3F14-CB78-46C1-A7C1-7A1CEB418D9E}" type="slidenum">
              <a:rPr lang="en-US">
                <a:cs typeface="Arial" charset="0"/>
              </a:rPr>
              <a:pPr fontAlgn="base">
                <a:spcBef>
                  <a:spcPct val="0"/>
                </a:spcBef>
                <a:spcAft>
                  <a:spcPct val="0"/>
                </a:spcAft>
              </a:pPr>
              <a:t>9</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a:xfrm>
            <a:off x="428625" y="6357938"/>
            <a:ext cx="1920875" cy="365125"/>
          </a:xfrm>
        </p:spPr>
        <p:txBody>
          <a:bodyPr/>
          <a:lstStyle>
            <a:lvl1pPr>
              <a:defRPr smtClean="0">
                <a:solidFill>
                  <a:srgbClr val="FFFFFF"/>
                </a:solidFill>
              </a:defRPr>
            </a:lvl1pPr>
            <a:extLst/>
          </a:lstStyle>
          <a:p>
            <a:pPr>
              <a:defRPr/>
            </a:pPr>
            <a:r>
              <a:rPr lang="ar-YE"/>
              <a:t>Dr Mahdi</a:t>
            </a:r>
            <a:endParaRPr lang="en-US"/>
          </a:p>
        </p:txBody>
      </p:sp>
      <p:sp>
        <p:nvSpPr>
          <p:cNvPr id="12" name="Footer Placeholder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en-US"/>
              <a:t>Engineering Management</a:t>
            </a:r>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93AFF218-8E98-4556-AE19-D567A48BD6E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ar-YE"/>
              <a:t>Dr Mahdi</a:t>
            </a:r>
            <a:endParaRPr lang="en-US"/>
          </a:p>
        </p:txBody>
      </p:sp>
      <p:sp>
        <p:nvSpPr>
          <p:cNvPr id="5" name="Footer Placeholder 21"/>
          <p:cNvSpPr>
            <a:spLocks noGrp="1"/>
          </p:cNvSpPr>
          <p:nvPr>
            <p:ph type="ftr" sz="quarter" idx="11"/>
          </p:nvPr>
        </p:nvSpPr>
        <p:spPr/>
        <p:txBody>
          <a:bodyPr/>
          <a:lstStyle>
            <a:lvl1pPr>
              <a:defRPr/>
            </a:lvl1pPr>
          </a:lstStyle>
          <a:p>
            <a:pPr>
              <a:defRPr/>
            </a:pPr>
            <a:r>
              <a:rPr lang="en-US"/>
              <a:t>Engineering Management</a:t>
            </a:r>
          </a:p>
        </p:txBody>
      </p:sp>
      <p:sp>
        <p:nvSpPr>
          <p:cNvPr id="6" name="Slide Number Placeholder 17"/>
          <p:cNvSpPr>
            <a:spLocks noGrp="1"/>
          </p:cNvSpPr>
          <p:nvPr>
            <p:ph type="sldNum" sz="quarter" idx="12"/>
          </p:nvPr>
        </p:nvSpPr>
        <p:spPr/>
        <p:txBody>
          <a:bodyPr/>
          <a:lstStyle>
            <a:lvl1pPr>
              <a:defRPr/>
            </a:lvl1pPr>
          </a:lstStyle>
          <a:p>
            <a:pPr>
              <a:defRPr/>
            </a:pPr>
            <a:fld id="{DB6D301C-D96A-4CF3-B97A-CA1722EE3B5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ar-YE"/>
              <a:t>Dr Mahdi</a:t>
            </a:r>
            <a:endParaRPr lang="en-US"/>
          </a:p>
        </p:txBody>
      </p:sp>
      <p:sp>
        <p:nvSpPr>
          <p:cNvPr id="5" name="Footer Placeholder 21"/>
          <p:cNvSpPr>
            <a:spLocks noGrp="1"/>
          </p:cNvSpPr>
          <p:nvPr>
            <p:ph type="ftr" sz="quarter" idx="11"/>
          </p:nvPr>
        </p:nvSpPr>
        <p:spPr/>
        <p:txBody>
          <a:bodyPr/>
          <a:lstStyle>
            <a:lvl1pPr>
              <a:defRPr/>
            </a:lvl1pPr>
          </a:lstStyle>
          <a:p>
            <a:pPr>
              <a:defRPr/>
            </a:pPr>
            <a:r>
              <a:rPr lang="en-US"/>
              <a:t>Engineering Management</a:t>
            </a:r>
          </a:p>
        </p:txBody>
      </p:sp>
      <p:sp>
        <p:nvSpPr>
          <p:cNvPr id="6" name="Slide Number Placeholder 17"/>
          <p:cNvSpPr>
            <a:spLocks noGrp="1"/>
          </p:cNvSpPr>
          <p:nvPr>
            <p:ph type="sldNum" sz="quarter" idx="12"/>
          </p:nvPr>
        </p:nvSpPr>
        <p:spPr/>
        <p:txBody>
          <a:bodyPr/>
          <a:lstStyle>
            <a:lvl1pPr>
              <a:defRPr/>
            </a:lvl1pPr>
          </a:lstStyle>
          <a:p>
            <a:pPr>
              <a:defRPr/>
            </a:pPr>
            <a:fld id="{35160EAC-1138-4F1D-8BD7-008109DC732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3"/>
          <p:cNvSpPr>
            <a:spLocks noGrp="1"/>
          </p:cNvSpPr>
          <p:nvPr>
            <p:ph type="dt" sz="half" idx="10"/>
          </p:nvPr>
        </p:nvSpPr>
        <p:spPr>
          <a:xfrm>
            <a:off x="500063" y="6492875"/>
            <a:ext cx="1920875" cy="365125"/>
          </a:xfrm>
        </p:spPr>
        <p:txBody>
          <a:bodyPr/>
          <a:lstStyle>
            <a:lvl1pPr>
              <a:defRPr/>
            </a:lvl1pPr>
            <a:extLst/>
          </a:lstStyle>
          <a:p>
            <a:pPr>
              <a:defRPr/>
            </a:pPr>
            <a:r>
              <a:rPr lang="ar-YE"/>
              <a:t>Dr Mahdi</a:t>
            </a:r>
            <a:endParaRPr lang="en-US" dirty="0"/>
          </a:p>
        </p:txBody>
      </p:sp>
      <p:sp>
        <p:nvSpPr>
          <p:cNvPr id="5" name="Footer Placeholder 4"/>
          <p:cNvSpPr>
            <a:spLocks noGrp="1"/>
          </p:cNvSpPr>
          <p:nvPr>
            <p:ph type="ftr" sz="quarter" idx="11"/>
          </p:nvPr>
        </p:nvSpPr>
        <p:spPr/>
        <p:txBody>
          <a:bodyPr/>
          <a:lstStyle>
            <a:lvl1pPr>
              <a:defRPr smtClean="0">
                <a:latin typeface="Arial" pitchFamily="34" charset="0"/>
                <a:cs typeface="Arial" pitchFamily="34" charset="0"/>
              </a:defRPr>
            </a:lvl1pPr>
            <a:extLst/>
          </a:lstStyle>
          <a:p>
            <a:pPr>
              <a:defRPr/>
            </a:pPr>
            <a:r>
              <a:rPr lang="en-US"/>
              <a:t>Engineering Management</a:t>
            </a:r>
          </a:p>
        </p:txBody>
      </p:sp>
      <p:sp>
        <p:nvSpPr>
          <p:cNvPr id="6" name="Slide Number Placeholder 5"/>
          <p:cNvSpPr>
            <a:spLocks noGrp="1"/>
          </p:cNvSpPr>
          <p:nvPr>
            <p:ph type="sldNum" sz="quarter" idx="12"/>
          </p:nvPr>
        </p:nvSpPr>
        <p:spPr>
          <a:xfrm>
            <a:off x="8572500" y="6357938"/>
            <a:ext cx="365125" cy="365125"/>
          </a:xfrm>
        </p:spPr>
        <p:txBody>
          <a:bodyPr/>
          <a:lstStyle>
            <a:lvl1pPr>
              <a:defRPr/>
            </a:lvl1pPr>
            <a:extLst/>
          </a:lstStyle>
          <a:p>
            <a:pPr>
              <a:defRPr/>
            </a:pPr>
            <a:fld id="{D478916F-59A4-42F6-9462-D9C089DAA0F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a:xfrm>
            <a:off x="428625" y="6492875"/>
            <a:ext cx="1920875" cy="365125"/>
          </a:xfrm>
        </p:spPr>
        <p:txBody>
          <a:bodyPr/>
          <a:lstStyle>
            <a:lvl1pPr>
              <a:defRPr/>
            </a:lvl1pPr>
            <a:extLst/>
          </a:lstStyle>
          <a:p>
            <a:pPr>
              <a:defRPr/>
            </a:pPr>
            <a:r>
              <a:rPr lang="ar-YE"/>
              <a:t>Dr Mahdi</a:t>
            </a:r>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a:t>Engineering Management</a:t>
            </a:r>
          </a:p>
        </p:txBody>
      </p:sp>
      <p:sp>
        <p:nvSpPr>
          <p:cNvPr id="8" name="Slide Number Placeholder 5"/>
          <p:cNvSpPr>
            <a:spLocks noGrp="1"/>
          </p:cNvSpPr>
          <p:nvPr>
            <p:ph type="sldNum" sz="quarter" idx="12"/>
          </p:nvPr>
        </p:nvSpPr>
        <p:spPr/>
        <p:txBody>
          <a:bodyPr/>
          <a:lstStyle>
            <a:lvl1pPr>
              <a:defRPr/>
            </a:lvl1pPr>
            <a:extLst/>
          </a:lstStyle>
          <a:p>
            <a:pPr>
              <a:defRPr/>
            </a:pPr>
            <a:fld id="{5F566F1A-DDFD-4EE3-8EF4-60383C7A9590}"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r>
              <a:rPr lang="ar-YE"/>
              <a:t>Dr Mahdi</a:t>
            </a: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Engineering Management</a:t>
            </a:r>
          </a:p>
        </p:txBody>
      </p:sp>
      <p:sp>
        <p:nvSpPr>
          <p:cNvPr id="7" name="Slide Number Placeholder 6"/>
          <p:cNvSpPr>
            <a:spLocks noGrp="1"/>
          </p:cNvSpPr>
          <p:nvPr>
            <p:ph type="sldNum" sz="quarter" idx="12"/>
          </p:nvPr>
        </p:nvSpPr>
        <p:spPr/>
        <p:txBody>
          <a:bodyPr/>
          <a:lstStyle>
            <a:lvl1pPr>
              <a:defRPr/>
            </a:lvl1pPr>
            <a:extLst/>
          </a:lstStyle>
          <a:p>
            <a:pPr>
              <a:defRPr/>
            </a:pPr>
            <a:fld id="{B933011A-B343-4008-AE9F-94FE16EF899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r>
              <a:rPr lang="ar-YE"/>
              <a:t>Dr Mahdi</a:t>
            </a:r>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a:t>Engineering Management</a:t>
            </a:r>
          </a:p>
        </p:txBody>
      </p:sp>
      <p:sp>
        <p:nvSpPr>
          <p:cNvPr id="9" name="Slide Number Placeholder 8"/>
          <p:cNvSpPr>
            <a:spLocks noGrp="1"/>
          </p:cNvSpPr>
          <p:nvPr>
            <p:ph type="sldNum" sz="quarter" idx="12"/>
          </p:nvPr>
        </p:nvSpPr>
        <p:spPr/>
        <p:txBody>
          <a:bodyPr/>
          <a:lstStyle>
            <a:lvl1pPr>
              <a:defRPr/>
            </a:lvl1pPr>
            <a:extLst/>
          </a:lstStyle>
          <a:p>
            <a:pPr>
              <a:defRPr/>
            </a:pPr>
            <a:fld id="{91725DE4-2A12-431B-A93F-FA116D0CA91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r>
              <a:rPr lang="ar-YE"/>
              <a:t>Dr Mahdi</a:t>
            </a:r>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a:t>Engineering Management</a:t>
            </a:r>
          </a:p>
        </p:txBody>
      </p:sp>
      <p:sp>
        <p:nvSpPr>
          <p:cNvPr id="5" name="Slide Number Placeholder 4"/>
          <p:cNvSpPr>
            <a:spLocks noGrp="1"/>
          </p:cNvSpPr>
          <p:nvPr>
            <p:ph type="sldNum" sz="quarter" idx="12"/>
          </p:nvPr>
        </p:nvSpPr>
        <p:spPr/>
        <p:txBody>
          <a:bodyPr/>
          <a:lstStyle>
            <a:lvl1pPr>
              <a:defRPr/>
            </a:lvl1pPr>
            <a:extLst/>
          </a:lstStyle>
          <a:p>
            <a:pPr>
              <a:defRPr/>
            </a:pPr>
            <a:fld id="{2516376F-C55F-4949-91B6-75D3ECBBAA2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ar-YE"/>
              <a:t>Dr Mahdi</a:t>
            </a:r>
            <a:endParaRPr lang="en-US"/>
          </a:p>
        </p:txBody>
      </p:sp>
      <p:sp>
        <p:nvSpPr>
          <p:cNvPr id="3" name="Footer Placeholder 21"/>
          <p:cNvSpPr>
            <a:spLocks noGrp="1"/>
          </p:cNvSpPr>
          <p:nvPr>
            <p:ph type="ftr" sz="quarter" idx="11"/>
          </p:nvPr>
        </p:nvSpPr>
        <p:spPr/>
        <p:txBody>
          <a:bodyPr/>
          <a:lstStyle>
            <a:lvl1pPr>
              <a:defRPr/>
            </a:lvl1pPr>
          </a:lstStyle>
          <a:p>
            <a:pPr>
              <a:defRPr/>
            </a:pPr>
            <a:r>
              <a:rPr lang="en-US"/>
              <a:t>Engineering Management</a:t>
            </a:r>
          </a:p>
        </p:txBody>
      </p:sp>
      <p:sp>
        <p:nvSpPr>
          <p:cNvPr id="4" name="Slide Number Placeholder 17"/>
          <p:cNvSpPr>
            <a:spLocks noGrp="1"/>
          </p:cNvSpPr>
          <p:nvPr>
            <p:ph type="sldNum" sz="quarter" idx="12"/>
          </p:nvPr>
        </p:nvSpPr>
        <p:spPr/>
        <p:txBody>
          <a:bodyPr/>
          <a:lstStyle>
            <a:lvl1pPr>
              <a:defRPr/>
            </a:lvl1pPr>
          </a:lstStyle>
          <a:p>
            <a:pPr>
              <a:defRPr/>
            </a:pPr>
            <a:fld id="{AD36321D-D420-49A2-BF5F-891F6672333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r>
              <a:rPr lang="ar-YE"/>
              <a:t>Dr Mahdi</a:t>
            </a:r>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a:t>Engineering Management</a:t>
            </a:r>
          </a:p>
        </p:txBody>
      </p:sp>
      <p:sp>
        <p:nvSpPr>
          <p:cNvPr id="7" name="Slide Number Placeholder 6"/>
          <p:cNvSpPr>
            <a:spLocks noGrp="1"/>
          </p:cNvSpPr>
          <p:nvPr>
            <p:ph type="sldNum" sz="quarter" idx="12"/>
          </p:nvPr>
        </p:nvSpPr>
        <p:spPr/>
        <p:txBody>
          <a:bodyPr/>
          <a:lstStyle>
            <a:lvl1pPr>
              <a:defRPr/>
            </a:lvl1pPr>
            <a:extLst/>
          </a:lstStyle>
          <a:p>
            <a:pPr>
              <a:defRPr/>
            </a:pPr>
            <a:fld id="{8F0176B6-8EF5-44DF-8D46-01C7CC1388C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Freeform 8"/>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7" name="Right Triangle 9"/>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r>
              <a:rPr lang="ar-YE"/>
              <a:t>Dr Mahdi</a:t>
            </a:r>
            <a:endParaRPr lang="en-US"/>
          </a:p>
        </p:txBody>
      </p:sp>
      <p:sp>
        <p:nvSpPr>
          <p:cNvPr id="12" name="Footer Placeholder 5"/>
          <p:cNvSpPr>
            <a:spLocks noGrp="1"/>
          </p:cNvSpPr>
          <p:nvPr>
            <p:ph type="ftr" sz="quarter" idx="11"/>
          </p:nvPr>
        </p:nvSpPr>
        <p:spPr/>
        <p:txBody>
          <a:bodyPr/>
          <a:lstStyle>
            <a:lvl1pPr>
              <a:defRPr smtClean="0">
                <a:solidFill>
                  <a:schemeClr val="tx1"/>
                </a:solidFill>
              </a:defRPr>
            </a:lvl1pPr>
            <a:extLst/>
          </a:lstStyle>
          <a:p>
            <a:pPr>
              <a:defRPr/>
            </a:pPr>
            <a:r>
              <a:rPr lang="en-US"/>
              <a:t>Engineering Management</a:t>
            </a:r>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DFF88184-5887-4238-99BF-7FFD5B77842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ar-YE"/>
              <a:t>Dr Mahdi</a:t>
            </a: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a:t>Engineering Management</a:t>
            </a: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EA06CB6F-14C0-4D3A-95EF-E8D010A1DD9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81" r:id="rId7"/>
    <p:sldLayoutId id="2147483690" r:id="rId8"/>
    <p:sldLayoutId id="2147483691" r:id="rId9"/>
    <p:sldLayoutId id="2147483682" r:id="rId10"/>
    <p:sldLayoutId id="2147483683" r:id="rId11"/>
  </p:sldLayoutIdLst>
  <p:hf hdr="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cs typeface="Arial" charset="0"/>
        </a:defRPr>
      </a:lvl2pPr>
      <a:lvl3pPr algn="l" rtl="0" fontAlgn="base">
        <a:spcBef>
          <a:spcPct val="0"/>
        </a:spcBef>
        <a:spcAft>
          <a:spcPct val="0"/>
        </a:spcAft>
        <a:defRPr sz="4100" b="1">
          <a:solidFill>
            <a:schemeClr val="tx2"/>
          </a:solidFill>
          <a:latin typeface="Lucida Sans Unicode" pitchFamily="34" charset="0"/>
          <a:cs typeface="Arial" charset="0"/>
        </a:defRPr>
      </a:lvl3pPr>
      <a:lvl4pPr algn="l" rtl="0" fontAlgn="base">
        <a:spcBef>
          <a:spcPct val="0"/>
        </a:spcBef>
        <a:spcAft>
          <a:spcPct val="0"/>
        </a:spcAft>
        <a:defRPr sz="4100" b="1">
          <a:solidFill>
            <a:schemeClr val="tx2"/>
          </a:solidFill>
          <a:latin typeface="Lucida Sans Unicode" pitchFamily="34" charset="0"/>
          <a:cs typeface="Arial" charset="0"/>
        </a:defRPr>
      </a:lvl4pPr>
      <a:lvl5pPr algn="l" rtl="0" fontAlgn="base">
        <a:spcBef>
          <a:spcPct val="0"/>
        </a:spcBef>
        <a:spcAft>
          <a:spcPct val="0"/>
        </a:spcAft>
        <a:defRPr sz="4100" b="1">
          <a:solidFill>
            <a:schemeClr val="tx2"/>
          </a:solidFill>
          <a:latin typeface="Lucida Sans Unicode" pitchFamily="34" charset="0"/>
          <a:cs typeface="Arial" charset="0"/>
        </a:defRPr>
      </a:lvl5pPr>
      <a:lvl6pPr marL="457200" algn="l" rtl="0" fontAlgn="base">
        <a:spcBef>
          <a:spcPct val="0"/>
        </a:spcBef>
        <a:spcAft>
          <a:spcPct val="0"/>
        </a:spcAft>
        <a:defRPr sz="4100" b="1">
          <a:solidFill>
            <a:schemeClr val="tx2"/>
          </a:solidFill>
          <a:latin typeface="Lucida Sans Unicode" pitchFamily="34" charset="0"/>
          <a:cs typeface="Arial" charset="0"/>
        </a:defRPr>
      </a:lvl6pPr>
      <a:lvl7pPr marL="914400" algn="l" rtl="0" fontAlgn="base">
        <a:spcBef>
          <a:spcPct val="0"/>
        </a:spcBef>
        <a:spcAft>
          <a:spcPct val="0"/>
        </a:spcAft>
        <a:defRPr sz="4100" b="1">
          <a:solidFill>
            <a:schemeClr val="tx2"/>
          </a:solidFill>
          <a:latin typeface="Lucida Sans Unicode" pitchFamily="34" charset="0"/>
          <a:cs typeface="Arial" charset="0"/>
        </a:defRPr>
      </a:lvl7pPr>
      <a:lvl8pPr marL="1371600" algn="l" rtl="0" fontAlgn="base">
        <a:spcBef>
          <a:spcPct val="0"/>
        </a:spcBef>
        <a:spcAft>
          <a:spcPct val="0"/>
        </a:spcAft>
        <a:defRPr sz="4100" b="1">
          <a:solidFill>
            <a:schemeClr val="tx2"/>
          </a:solidFill>
          <a:latin typeface="Lucida Sans Unicode" pitchFamily="34" charset="0"/>
          <a:cs typeface="Arial" charset="0"/>
        </a:defRPr>
      </a:lvl8pPr>
      <a:lvl9pPr marL="1828800" algn="l" rtl="0" fontAlgn="base">
        <a:spcBef>
          <a:spcPct val="0"/>
        </a:spcBef>
        <a:spcAft>
          <a:spcPct val="0"/>
        </a:spcAft>
        <a:defRPr sz="4100" b="1">
          <a:solidFill>
            <a:schemeClr val="tx2"/>
          </a:solidFill>
          <a:latin typeface="Lucida Sans Unicode" pitchFamily="34" charset="0"/>
          <a:cs typeface="Arial"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368940"/>
          </a:xfrm>
        </p:spPr>
        <p:txBody>
          <a:bodyPr>
            <a:normAutofit fontScale="90000"/>
          </a:bodyPr>
          <a:lstStyle/>
          <a:p>
            <a:pPr algn="ctr" fontAlgn="auto">
              <a:spcAft>
                <a:spcPts val="0"/>
              </a:spcAft>
              <a:defRPr/>
            </a:pPr>
            <a:r>
              <a:rPr lang="ar-YE" u="sng" dirty="0"/>
              <a:t>إدارة المشروعات الهندسية</a:t>
            </a:r>
            <a:br>
              <a:rPr lang="ar-YE" dirty="0"/>
            </a:br>
            <a:r>
              <a:rPr lang="en-US" dirty="0"/>
              <a:t>Engineering Project Management</a:t>
            </a:r>
            <a:br>
              <a:rPr lang="en-US" dirty="0"/>
            </a:br>
            <a:r>
              <a:rPr lang="ar-YE" b="0" dirty="0"/>
              <a:t>الفصل الخامس: </a:t>
            </a:r>
            <a:r>
              <a:rPr lang="ar-YE" sz="3200" b="0" u="sng" dirty="0"/>
              <a:t>هات 213</a:t>
            </a:r>
            <a:br>
              <a:rPr lang="ar-YE" sz="3200" u="sng" dirty="0"/>
            </a:br>
            <a:br>
              <a:rPr lang="ar-YE" dirty="0"/>
            </a:br>
            <a:br>
              <a:rPr lang="en-US" dirty="0"/>
            </a:br>
            <a:r>
              <a:rPr lang="en-US" sz="4000" dirty="0">
                <a:solidFill>
                  <a:srgbClr val="0070C0"/>
                </a:solidFill>
              </a:rPr>
              <a:t>Lecture </a:t>
            </a:r>
            <a:r>
              <a:rPr lang="ar-SA" sz="4000" dirty="0">
                <a:solidFill>
                  <a:srgbClr val="0070C0"/>
                </a:solidFill>
              </a:rPr>
              <a:t>1</a:t>
            </a:r>
            <a:r>
              <a:rPr lang="en-US" sz="4000" dirty="0">
                <a:solidFill>
                  <a:srgbClr val="0070C0"/>
                </a:solidFill>
              </a:rPr>
              <a:t>-2</a:t>
            </a:r>
            <a:r>
              <a:rPr lang="en-US" sz="4000" dirty="0"/>
              <a:t>: Project Planning</a:t>
            </a:r>
            <a:br>
              <a:rPr lang="ar-YE" dirty="0"/>
            </a:br>
            <a:br>
              <a:rPr lang="en-US" dirty="0"/>
            </a:br>
            <a:r>
              <a:rPr lang="en-US" sz="2700" dirty="0" err="1">
                <a:solidFill>
                  <a:srgbClr val="C00000"/>
                </a:solidFill>
                <a:effectLst/>
              </a:rPr>
              <a:t>TextBook</a:t>
            </a:r>
            <a:r>
              <a:rPr lang="en-US" sz="2700" dirty="0">
                <a:solidFill>
                  <a:srgbClr val="C00000"/>
                </a:solidFill>
                <a:effectLst/>
              </a:rPr>
              <a:t>: </a:t>
            </a:r>
            <a:br>
              <a:rPr lang="en-US" sz="2700" dirty="0">
                <a:solidFill>
                  <a:srgbClr val="C00000"/>
                </a:solidFill>
                <a:effectLst/>
              </a:rPr>
            </a:br>
            <a:r>
              <a:rPr lang="en-US" sz="2700" dirty="0" err="1">
                <a:solidFill>
                  <a:srgbClr val="0070C0"/>
                </a:solidFill>
                <a:effectLst/>
              </a:rPr>
              <a:t>Poject</a:t>
            </a:r>
            <a:r>
              <a:rPr lang="en-US" sz="2700" dirty="0">
                <a:solidFill>
                  <a:srgbClr val="0070C0"/>
                </a:solidFill>
                <a:effectLst/>
              </a:rPr>
              <a:t> Management for Telecommunication Managers</a:t>
            </a:r>
            <a:endParaRPr lang="en-US" dirty="0">
              <a:solidFill>
                <a:srgbClr val="0070C0"/>
              </a:solidFill>
              <a:effectLst/>
            </a:endParaRPr>
          </a:p>
        </p:txBody>
      </p:sp>
      <p:sp>
        <p:nvSpPr>
          <p:cNvPr id="15362" name="Slide Number Placeholder 2"/>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5BBEEB9C-296F-4342-ADEF-3ECE833D6D31}" type="slidenum">
              <a:rPr lang="en-US">
                <a:cs typeface="Arial" charset="0"/>
              </a:rPr>
              <a:pPr fontAlgn="base">
                <a:spcBef>
                  <a:spcPct val="0"/>
                </a:spcBef>
                <a:spcAft>
                  <a:spcPct val="0"/>
                </a:spcAft>
              </a:pPr>
              <a:t>1</a:t>
            </a:fld>
            <a:endParaRPr lang="en-US">
              <a:cs typeface="Arial" charset="0"/>
            </a:endParaRPr>
          </a:p>
        </p:txBody>
      </p:sp>
      <p:sp>
        <p:nvSpPr>
          <p:cNvPr id="15363"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1"/>
          <p:cNvSpPr>
            <a:spLocks noGrp="1"/>
          </p:cNvSpPr>
          <p:nvPr>
            <p:ph idx="1"/>
          </p:nvPr>
        </p:nvSpPr>
        <p:spPr>
          <a:xfrm>
            <a:off x="485775" y="785813"/>
            <a:ext cx="8229600" cy="5715000"/>
          </a:xfrm>
          <a:ln>
            <a:solidFill>
              <a:schemeClr val="accent1"/>
            </a:solidFill>
          </a:ln>
        </p:spPr>
        <p:txBody>
          <a:bodyPr/>
          <a:lstStyle/>
          <a:p>
            <a:r>
              <a:rPr lang="en-US">
                <a:cs typeface="Arial" charset="0"/>
              </a:rPr>
              <a:t>In the scope statement the initial Quality Objectives should be specified, for the project itself and for the high level deliverables.</a:t>
            </a:r>
          </a:p>
          <a:p>
            <a:pPr>
              <a:buFont typeface="Wingdings 3" pitchFamily="18" charset="2"/>
              <a:buNone/>
            </a:pPr>
            <a:r>
              <a:rPr lang="en-US" b="1" u="sng">
                <a:solidFill>
                  <a:srgbClr val="C00000"/>
                </a:solidFill>
                <a:cs typeface="Arial" charset="0"/>
              </a:rPr>
              <a:t>Project Constraints: </a:t>
            </a:r>
            <a:r>
              <a:rPr lang="en-US" sz="2800">
                <a:cs typeface="Arial" charset="0"/>
              </a:rPr>
              <a:t>All projects have constraints, and it is important to identify these early, and to make everyone aware of them.</a:t>
            </a:r>
          </a:p>
          <a:p>
            <a:pPr>
              <a:buFont typeface="Wingdings 3" pitchFamily="18" charset="2"/>
              <a:buNone/>
            </a:pPr>
            <a:r>
              <a:rPr lang="en-US" b="1" u="sng">
                <a:solidFill>
                  <a:srgbClr val="C00000"/>
                </a:solidFill>
                <a:cs typeface="Arial" charset="0"/>
              </a:rPr>
              <a:t>Project Assumptions and Risks: </a:t>
            </a:r>
            <a:r>
              <a:rPr lang="en-US">
                <a:cs typeface="Arial" charset="0"/>
              </a:rPr>
              <a:t>The assumptions should identify significant factors that for planning purposes have been assumed to be real and/or true. Any known project risks should also be listed in the scope statement,</a:t>
            </a:r>
            <a:endParaRPr lang="en-US" u="sng">
              <a:solidFill>
                <a:srgbClr val="C00000"/>
              </a:solidFill>
              <a:cs typeface="Arial" charset="0"/>
            </a:endParaRPr>
          </a:p>
        </p:txBody>
      </p:sp>
      <p:sp>
        <p:nvSpPr>
          <p:cNvPr id="33795"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3379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F4786B09-1B33-4EA9-85B8-9195CCDDFADE}" type="slidenum">
              <a:rPr lang="en-US">
                <a:cs typeface="Arial" charset="0"/>
              </a:rPr>
              <a:pPr fontAlgn="base">
                <a:spcBef>
                  <a:spcPct val="0"/>
                </a:spcBef>
                <a:spcAft>
                  <a:spcPct val="0"/>
                </a:spcAft>
              </a:pPr>
              <a:t>10</a:t>
            </a:fld>
            <a:endParaRPr lang="en-US">
              <a:cs typeface="Arial" charset="0"/>
            </a:endParaRPr>
          </a:p>
        </p:txBody>
      </p:sp>
      <p:sp>
        <p:nvSpPr>
          <p:cNvPr id="6" name="Title 5"/>
          <p:cNvSpPr>
            <a:spLocks noGrp="1"/>
          </p:cNvSpPr>
          <p:nvPr>
            <p:ph type="title"/>
          </p:nvPr>
        </p:nvSpPr>
        <p:spPr>
          <a:xfrm>
            <a:off x="457200" y="0"/>
            <a:ext cx="8229600" cy="1000108"/>
          </a:xfrm>
        </p:spPr>
        <p:txBody>
          <a:bodyPr/>
          <a:lstStyle/>
          <a:p>
            <a:pPr fontAlgn="auto">
              <a:spcAft>
                <a:spcPts val="0"/>
              </a:spcAft>
              <a:defRPr/>
            </a:pPr>
            <a:r>
              <a:rPr lang="en-US" sz="3600" u="sng" dirty="0">
                <a:solidFill>
                  <a:srgbClr val="C00000"/>
                </a:solidFill>
              </a:rPr>
              <a:t>Project Quality Objectives: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1"/>
          <p:cNvSpPr>
            <a:spLocks noGrp="1"/>
          </p:cNvSpPr>
          <p:nvPr>
            <p:ph idx="1"/>
          </p:nvPr>
        </p:nvSpPr>
        <p:spPr>
          <a:xfrm>
            <a:off x="457200" y="928688"/>
            <a:ext cx="8229600" cy="5078412"/>
          </a:xfrm>
          <a:ln>
            <a:solidFill>
              <a:schemeClr val="accent1"/>
            </a:solidFill>
          </a:ln>
        </p:spPr>
        <p:txBody>
          <a:bodyPr/>
          <a:lstStyle/>
          <a:p>
            <a:r>
              <a:rPr lang="en-US">
                <a:cs typeface="Arial" charset="0"/>
              </a:rPr>
              <a:t>The criteria to be used to determine and measure project success should be described. Also included is information on when the measures will be taken, and possibly how, or by whom.</a:t>
            </a:r>
          </a:p>
          <a:p>
            <a:endParaRPr lang="en-US">
              <a:cs typeface="Arial" charset="0"/>
            </a:endParaRPr>
          </a:p>
          <a:p>
            <a:r>
              <a:rPr lang="en-US" sz="2000">
                <a:solidFill>
                  <a:srgbClr val="C00000"/>
                </a:solidFill>
                <a:cs typeface="Arial" charset="0"/>
              </a:rPr>
              <a:t>Example scope statement (page 64 of the Textbook).</a:t>
            </a:r>
            <a:r>
              <a:rPr lang="en-US">
                <a:cs typeface="Arial" charset="0"/>
              </a:rPr>
              <a:t> </a:t>
            </a:r>
          </a:p>
        </p:txBody>
      </p:sp>
      <p:sp>
        <p:nvSpPr>
          <p:cNvPr id="35843"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3584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A3626D0B-68C6-4063-8A4C-9C134CD7C3B0}" type="slidenum">
              <a:rPr lang="en-US">
                <a:cs typeface="Arial" charset="0"/>
              </a:rPr>
              <a:pPr fontAlgn="base">
                <a:spcBef>
                  <a:spcPct val="0"/>
                </a:spcBef>
                <a:spcAft>
                  <a:spcPct val="0"/>
                </a:spcAft>
              </a:pPr>
              <a:t>11</a:t>
            </a:fld>
            <a:endParaRPr lang="en-US">
              <a:cs typeface="Arial" charset="0"/>
            </a:endParaRPr>
          </a:p>
        </p:txBody>
      </p:sp>
      <p:sp>
        <p:nvSpPr>
          <p:cNvPr id="6" name="Title 5"/>
          <p:cNvSpPr>
            <a:spLocks noGrp="1"/>
          </p:cNvSpPr>
          <p:nvPr>
            <p:ph type="title"/>
          </p:nvPr>
        </p:nvSpPr>
        <p:spPr>
          <a:xfrm>
            <a:off x="428596" y="142852"/>
            <a:ext cx="8229600" cy="725470"/>
          </a:xfrm>
        </p:spPr>
        <p:txBody>
          <a:bodyPr/>
          <a:lstStyle/>
          <a:p>
            <a:pPr fontAlgn="auto">
              <a:spcAft>
                <a:spcPts val="0"/>
              </a:spcAft>
              <a:defRPr/>
            </a:pPr>
            <a:r>
              <a:rPr lang="en-US" sz="3600" u="sng" dirty="0">
                <a:solidFill>
                  <a:srgbClr val="C00000"/>
                </a:solidFill>
              </a:rPr>
              <a:t>Success Measures: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Content Placeholder 1"/>
          <p:cNvSpPr>
            <a:spLocks noGrp="1"/>
          </p:cNvSpPr>
          <p:nvPr>
            <p:ph idx="1"/>
          </p:nvPr>
        </p:nvSpPr>
        <p:spPr>
          <a:xfrm>
            <a:off x="457200" y="928688"/>
            <a:ext cx="8229600" cy="5357812"/>
          </a:xfrm>
        </p:spPr>
        <p:txBody>
          <a:bodyPr/>
          <a:lstStyle/>
          <a:p>
            <a:r>
              <a:rPr lang="en-US">
                <a:cs typeface="Arial" charset="0"/>
              </a:rPr>
              <a:t>In this statement we describe how the scope will be managed and controlled. </a:t>
            </a:r>
          </a:p>
          <a:p>
            <a:r>
              <a:rPr lang="en-US">
                <a:cs typeface="Arial" charset="0"/>
              </a:rPr>
              <a:t>We will ensure that the full project and product scope are defined and managed by creating the Work Breakdown Structure, which we describe next, and by monitoring and controlling the activities.</a:t>
            </a:r>
          </a:p>
          <a:p>
            <a:r>
              <a:rPr lang="en-US">
                <a:cs typeface="Arial" charset="0"/>
              </a:rPr>
              <a:t>A change management process is  also required. There are ideas for changes and inclusions in every defined project (there may result from errors, opportunities or unavailable deliverables from other sections. </a:t>
            </a:r>
          </a:p>
        </p:txBody>
      </p:sp>
      <p:sp>
        <p:nvSpPr>
          <p:cNvPr id="37891"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3789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1DEE6DDE-7E96-4337-ACA0-C3BECDAE5FBF}" type="slidenum">
              <a:rPr lang="en-US">
                <a:cs typeface="Arial" charset="0"/>
              </a:rPr>
              <a:pPr fontAlgn="base">
                <a:spcBef>
                  <a:spcPct val="0"/>
                </a:spcBef>
                <a:spcAft>
                  <a:spcPct val="0"/>
                </a:spcAft>
              </a:pPr>
              <a:t>12</a:t>
            </a:fld>
            <a:endParaRPr lang="en-US">
              <a:cs typeface="Arial" charset="0"/>
            </a:endParaRPr>
          </a:p>
        </p:txBody>
      </p:sp>
      <p:sp>
        <p:nvSpPr>
          <p:cNvPr id="6" name="Title 5"/>
          <p:cNvSpPr>
            <a:spLocks noGrp="1"/>
          </p:cNvSpPr>
          <p:nvPr>
            <p:ph type="title"/>
          </p:nvPr>
        </p:nvSpPr>
        <p:spPr>
          <a:xfrm>
            <a:off x="428596" y="142852"/>
            <a:ext cx="8229600" cy="725470"/>
          </a:xfrm>
        </p:spPr>
        <p:txBody>
          <a:bodyPr/>
          <a:lstStyle/>
          <a:p>
            <a:pPr fontAlgn="auto">
              <a:spcAft>
                <a:spcPts val="0"/>
              </a:spcAft>
              <a:defRPr/>
            </a:pPr>
            <a:r>
              <a:rPr lang="en-US" sz="4000" u="sng" dirty="0">
                <a:solidFill>
                  <a:srgbClr val="C00000"/>
                </a:solidFill>
              </a:rPr>
              <a:t>4. SCOPE MANAGEMENT PLAN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Content Placeholder 1"/>
          <p:cNvSpPr>
            <a:spLocks noGrp="1"/>
          </p:cNvSpPr>
          <p:nvPr>
            <p:ph idx="1"/>
          </p:nvPr>
        </p:nvSpPr>
        <p:spPr>
          <a:xfrm>
            <a:off x="485775" y="1000125"/>
            <a:ext cx="8229600" cy="5214938"/>
          </a:xfrm>
          <a:ln>
            <a:solidFill>
              <a:schemeClr val="accent1"/>
            </a:solidFill>
          </a:ln>
        </p:spPr>
        <p:txBody>
          <a:bodyPr/>
          <a:lstStyle/>
          <a:p>
            <a:r>
              <a:rPr lang="en-US" sz="3000">
                <a:latin typeface="Andalus" pitchFamily="2" charset="-78"/>
                <a:cs typeface="Andalus" pitchFamily="2" charset="-78"/>
              </a:rPr>
              <a:t>Why?</a:t>
            </a:r>
          </a:p>
          <a:p>
            <a:pPr lvl="1"/>
            <a:r>
              <a:rPr lang="en-US" sz="2800" b="1">
                <a:cs typeface="Arial" charset="0"/>
              </a:rPr>
              <a:t>The planning and the work are performed by people,</a:t>
            </a:r>
          </a:p>
          <a:p>
            <a:pPr lvl="1"/>
            <a:r>
              <a:rPr lang="en-US" sz="2800" b="1">
                <a:cs typeface="Arial" charset="0"/>
              </a:rPr>
              <a:t>Projects are constrained by some limited resources </a:t>
            </a:r>
          </a:p>
          <a:p>
            <a:r>
              <a:rPr lang="en-US" sz="2800">
                <a:cs typeface="Arial" charset="0"/>
              </a:rPr>
              <a:t>Therefore we have to plan and manage very carefully  to meet the project objectives.</a:t>
            </a:r>
          </a:p>
          <a:p>
            <a:r>
              <a:rPr lang="en-US" sz="3200">
                <a:cs typeface="Arial" charset="0"/>
              </a:rPr>
              <a:t>Meeting scope, time and budget then are the three main requirements of almost every project.</a:t>
            </a:r>
            <a:endParaRPr lang="en-US" sz="3200">
              <a:latin typeface="Andalus" pitchFamily="2" charset="-78"/>
              <a:cs typeface="Andalus" pitchFamily="2" charset="-78"/>
            </a:endParaRPr>
          </a:p>
        </p:txBody>
      </p:sp>
      <p:sp>
        <p:nvSpPr>
          <p:cNvPr id="17411"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1741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8CA1EDCC-2F85-4623-8D76-C3C81E55B13C}" type="slidenum">
              <a:rPr lang="en-US">
                <a:cs typeface="Arial" charset="0"/>
              </a:rPr>
              <a:pPr fontAlgn="base">
                <a:spcBef>
                  <a:spcPct val="0"/>
                </a:spcBef>
                <a:spcAft>
                  <a:spcPct val="0"/>
                </a:spcAft>
              </a:pPr>
              <a:t>2</a:t>
            </a:fld>
            <a:endParaRPr lang="en-US">
              <a:cs typeface="Arial" charset="0"/>
            </a:endParaRPr>
          </a:p>
        </p:txBody>
      </p:sp>
      <p:sp>
        <p:nvSpPr>
          <p:cNvPr id="6" name="Title 5"/>
          <p:cNvSpPr>
            <a:spLocks noGrp="1"/>
          </p:cNvSpPr>
          <p:nvPr>
            <p:ph type="title"/>
          </p:nvPr>
        </p:nvSpPr>
        <p:spPr>
          <a:xfrm>
            <a:off x="428596" y="-24"/>
            <a:ext cx="8229600" cy="1143000"/>
          </a:xfrm>
        </p:spPr>
        <p:txBody>
          <a:bodyPr/>
          <a:lstStyle/>
          <a:p>
            <a:pPr algn="ctr" fontAlgn="auto">
              <a:spcAft>
                <a:spcPts val="0"/>
              </a:spcAft>
              <a:defRPr/>
            </a:pPr>
            <a:r>
              <a:rPr lang="en-US" u="sng" dirty="0">
                <a:solidFill>
                  <a:srgbClr val="C00000"/>
                </a:solidFill>
              </a:rPr>
              <a:t>Project Planning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5775" y="850900"/>
            <a:ext cx="8229600" cy="5435600"/>
          </a:xfrm>
          <a:ln>
            <a:solidFill>
              <a:schemeClr val="accent1"/>
            </a:solidFill>
          </a:ln>
        </p:spPr>
        <p:txBody>
          <a:bodyPr>
            <a:normAutofit fontScale="92500"/>
          </a:bodyPr>
          <a:lstStyle/>
          <a:p>
            <a:pPr marL="365760" indent="-256032" fontAlgn="auto">
              <a:spcAft>
                <a:spcPts val="0"/>
              </a:spcAft>
              <a:buFont typeface="Wingdings 3"/>
              <a:buChar char=""/>
              <a:defRPr/>
            </a:pPr>
            <a:r>
              <a:rPr lang="en-US" sz="2800" dirty="0"/>
              <a:t>Project scope is the description of what the project will produce.</a:t>
            </a:r>
          </a:p>
          <a:p>
            <a:pPr marL="365760" indent="-256032" fontAlgn="auto">
              <a:spcAft>
                <a:spcPts val="0"/>
              </a:spcAft>
              <a:buFont typeface="Wingdings 3"/>
              <a:buChar char=""/>
              <a:defRPr/>
            </a:pPr>
            <a:r>
              <a:rPr lang="en-US" sz="2800" dirty="0"/>
              <a:t>The steps are as follows:</a:t>
            </a:r>
          </a:p>
          <a:p>
            <a:pPr marL="621792" lvl="1" fontAlgn="auto">
              <a:spcBef>
                <a:spcPts val="324"/>
              </a:spcBef>
              <a:spcAft>
                <a:spcPts val="0"/>
              </a:spcAft>
              <a:buFont typeface="Verdana"/>
              <a:buNone/>
              <a:defRPr/>
            </a:pPr>
            <a:r>
              <a:rPr lang="en-US" sz="2400" dirty="0"/>
              <a:t>1. Great Idea</a:t>
            </a:r>
          </a:p>
          <a:p>
            <a:pPr marL="621792" lvl="1" fontAlgn="auto">
              <a:spcBef>
                <a:spcPts val="324"/>
              </a:spcBef>
              <a:spcAft>
                <a:spcPts val="0"/>
              </a:spcAft>
              <a:buFont typeface="Verdana"/>
              <a:buNone/>
              <a:defRPr/>
            </a:pPr>
            <a:r>
              <a:rPr lang="en-US" sz="2400" dirty="0"/>
              <a:t>2. Project Charter</a:t>
            </a:r>
          </a:p>
          <a:p>
            <a:pPr marL="621792" lvl="1" fontAlgn="auto">
              <a:spcBef>
                <a:spcPts val="324"/>
              </a:spcBef>
              <a:spcAft>
                <a:spcPts val="0"/>
              </a:spcAft>
              <a:buFont typeface="Verdana"/>
              <a:buNone/>
              <a:defRPr/>
            </a:pPr>
            <a:r>
              <a:rPr lang="en-US" sz="2400" dirty="0"/>
              <a:t>3. Scope Description</a:t>
            </a:r>
          </a:p>
          <a:p>
            <a:pPr marL="621792" lvl="1" fontAlgn="auto">
              <a:spcBef>
                <a:spcPts val="324"/>
              </a:spcBef>
              <a:spcAft>
                <a:spcPts val="0"/>
              </a:spcAft>
              <a:buFont typeface="Verdana"/>
              <a:buNone/>
              <a:defRPr/>
            </a:pPr>
            <a:r>
              <a:rPr lang="en-US" sz="2400" dirty="0"/>
              <a:t>4. Scope Management Plan</a:t>
            </a:r>
          </a:p>
          <a:p>
            <a:pPr marL="621792" lvl="1" fontAlgn="auto">
              <a:spcBef>
                <a:spcPts val="324"/>
              </a:spcBef>
              <a:spcAft>
                <a:spcPts val="0"/>
              </a:spcAft>
              <a:buFont typeface="Verdana"/>
              <a:buNone/>
              <a:defRPr/>
            </a:pPr>
            <a:r>
              <a:rPr lang="en-US" sz="2400" dirty="0"/>
              <a:t>5. Work Breakdown Structure.</a:t>
            </a:r>
          </a:p>
          <a:p>
            <a:pPr marL="365760" indent="-256032" fontAlgn="auto">
              <a:spcAft>
                <a:spcPts val="0"/>
              </a:spcAft>
              <a:buFont typeface="Wingdings 3"/>
              <a:buChar char=""/>
              <a:defRPr/>
            </a:pPr>
            <a:r>
              <a:rPr lang="en-US" sz="2800" dirty="0"/>
              <a:t>Once all of these steps have been completed, the team will have a solid description of the scope. This can then be used to determine the project budget, project resource requirements, and the timelines.</a:t>
            </a:r>
            <a:endParaRPr lang="en-US" sz="5400" dirty="0"/>
          </a:p>
        </p:txBody>
      </p:sp>
      <p:sp>
        <p:nvSpPr>
          <p:cNvPr id="19459"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1946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200E2353-CAC7-4251-9277-FFD999988AD3}" type="slidenum">
              <a:rPr lang="en-US">
                <a:cs typeface="Arial" charset="0"/>
              </a:rPr>
              <a:pPr fontAlgn="base">
                <a:spcBef>
                  <a:spcPct val="0"/>
                </a:spcBef>
                <a:spcAft>
                  <a:spcPct val="0"/>
                </a:spcAft>
              </a:pPr>
              <a:t>3</a:t>
            </a:fld>
            <a:endParaRPr lang="en-US">
              <a:cs typeface="Arial" charset="0"/>
            </a:endParaRPr>
          </a:p>
        </p:txBody>
      </p:sp>
      <p:sp>
        <p:nvSpPr>
          <p:cNvPr id="6" name="Title 5"/>
          <p:cNvSpPr>
            <a:spLocks noGrp="1"/>
          </p:cNvSpPr>
          <p:nvPr>
            <p:ph type="title"/>
          </p:nvPr>
        </p:nvSpPr>
        <p:spPr>
          <a:xfrm>
            <a:off x="428596" y="0"/>
            <a:ext cx="8229600" cy="785794"/>
          </a:xfrm>
        </p:spPr>
        <p:txBody>
          <a:bodyPr/>
          <a:lstStyle/>
          <a:p>
            <a:pPr fontAlgn="auto">
              <a:spcAft>
                <a:spcPts val="0"/>
              </a:spcAft>
              <a:defRPr/>
            </a:pPr>
            <a:r>
              <a:rPr lang="en-US" u="sng" dirty="0">
                <a:solidFill>
                  <a:srgbClr val="C00000"/>
                </a:solidFill>
              </a:rPr>
              <a:t>PROJECT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1"/>
          <p:cNvSpPr>
            <a:spLocks noGrp="1"/>
          </p:cNvSpPr>
          <p:nvPr>
            <p:ph idx="1"/>
          </p:nvPr>
        </p:nvSpPr>
        <p:spPr>
          <a:xfrm>
            <a:off x="214313" y="928688"/>
            <a:ext cx="8543925" cy="5429250"/>
          </a:xfrm>
          <a:ln>
            <a:solidFill>
              <a:schemeClr val="accent1"/>
            </a:solidFill>
          </a:ln>
        </p:spPr>
        <p:txBody>
          <a:bodyPr/>
          <a:lstStyle/>
          <a:p>
            <a:r>
              <a:rPr lang="en-US" sz="2600">
                <a:cs typeface="Arial" charset="0"/>
              </a:rPr>
              <a:t>Initially someone has a great idea. The idea is either a wonderful new opportunity, or a solution for a problem. </a:t>
            </a:r>
          </a:p>
          <a:p>
            <a:r>
              <a:rPr lang="en-US" sz="2600">
                <a:cs typeface="Arial" charset="0"/>
              </a:rPr>
              <a:t>The company should have a process for assessing this idea, to determine how far it is worth taking it. </a:t>
            </a:r>
          </a:p>
          <a:p>
            <a:r>
              <a:rPr lang="en-US" sz="2600">
                <a:cs typeface="Arial" charset="0"/>
              </a:rPr>
              <a:t>This is done in the initiation phase of the project. </a:t>
            </a:r>
          </a:p>
          <a:p>
            <a:r>
              <a:rPr lang="en-US" sz="2600">
                <a:cs typeface="Arial" charset="0"/>
              </a:rPr>
              <a:t>Company may has a defined process for project acceptance. </a:t>
            </a:r>
          </a:p>
          <a:p>
            <a:r>
              <a:rPr lang="en-US" sz="2600">
                <a:cs typeface="Arial" charset="0"/>
              </a:rPr>
              <a:t>So the team preparing the “idea” documentation should build as solid a business rationale as possible to maximize the acceptance probability.</a:t>
            </a:r>
          </a:p>
        </p:txBody>
      </p:sp>
      <p:sp>
        <p:nvSpPr>
          <p:cNvPr id="21507"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2150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F7F05DEF-061F-4265-9A27-D6CF08819595}" type="slidenum">
              <a:rPr lang="en-US">
                <a:cs typeface="Arial" charset="0"/>
              </a:rPr>
              <a:pPr fontAlgn="base">
                <a:spcBef>
                  <a:spcPct val="0"/>
                </a:spcBef>
                <a:spcAft>
                  <a:spcPct val="0"/>
                </a:spcAft>
              </a:pPr>
              <a:t>4</a:t>
            </a:fld>
            <a:endParaRPr lang="en-US">
              <a:cs typeface="Arial" charset="0"/>
            </a:endParaRPr>
          </a:p>
        </p:txBody>
      </p:sp>
      <p:sp>
        <p:nvSpPr>
          <p:cNvPr id="6" name="Title 5"/>
          <p:cNvSpPr>
            <a:spLocks noGrp="1"/>
          </p:cNvSpPr>
          <p:nvPr>
            <p:ph type="title"/>
          </p:nvPr>
        </p:nvSpPr>
        <p:spPr>
          <a:xfrm>
            <a:off x="457200" y="142852"/>
            <a:ext cx="8329642" cy="725470"/>
          </a:xfrm>
        </p:spPr>
        <p:txBody>
          <a:bodyPr/>
          <a:lstStyle/>
          <a:p>
            <a:pPr fontAlgn="auto">
              <a:spcAft>
                <a:spcPts val="0"/>
              </a:spcAft>
              <a:defRPr/>
            </a:pPr>
            <a:r>
              <a:rPr lang="en-US" u="sng" dirty="0">
                <a:solidFill>
                  <a:srgbClr val="C00000"/>
                </a:solidFill>
              </a:rPr>
              <a:t>1. GREAT IDEA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50"/>
            <a:ext cx="8401050" cy="5214938"/>
          </a:xfrm>
          <a:ln>
            <a:solidFill>
              <a:schemeClr val="accent1"/>
            </a:solidFill>
          </a:ln>
        </p:spPr>
        <p:txBody>
          <a:bodyPr>
            <a:normAutofit lnSpcReduction="10000"/>
          </a:bodyPr>
          <a:lstStyle/>
          <a:p>
            <a:pPr marL="365760" indent="-256032" fontAlgn="auto">
              <a:spcAft>
                <a:spcPts val="0"/>
              </a:spcAft>
              <a:buFont typeface="Wingdings 3"/>
              <a:buChar char=""/>
              <a:defRPr/>
            </a:pPr>
            <a:r>
              <a:rPr lang="en-US" dirty="0"/>
              <a:t>The Charter is a very high level description of the project. Written by the project initiator. </a:t>
            </a:r>
          </a:p>
          <a:p>
            <a:pPr marL="365760" indent="-256032" fontAlgn="auto">
              <a:spcAft>
                <a:spcPts val="0"/>
              </a:spcAft>
              <a:buFont typeface="Wingdings 3"/>
              <a:buChar char=""/>
              <a:defRPr/>
            </a:pPr>
            <a:r>
              <a:rPr lang="en-US" dirty="0"/>
              <a:t>It should be only 1-3 pages, and it should contain:</a:t>
            </a:r>
          </a:p>
          <a:p>
            <a:pPr marL="621792" lvl="1" fontAlgn="auto">
              <a:spcBef>
                <a:spcPts val="324"/>
              </a:spcBef>
              <a:spcAft>
                <a:spcPts val="0"/>
              </a:spcAft>
              <a:buFont typeface="Verdana"/>
              <a:buChar char="◦"/>
              <a:defRPr/>
            </a:pPr>
            <a:r>
              <a:rPr lang="en-US" sz="2400" dirty="0"/>
              <a:t> a description of the project and the product to be produced, </a:t>
            </a:r>
          </a:p>
          <a:p>
            <a:pPr marL="621792" lvl="1" fontAlgn="auto">
              <a:spcBef>
                <a:spcPts val="324"/>
              </a:spcBef>
              <a:spcAft>
                <a:spcPts val="0"/>
              </a:spcAft>
              <a:buFont typeface="Verdana"/>
              <a:buChar char="◦"/>
              <a:defRPr/>
            </a:pPr>
            <a:r>
              <a:rPr lang="en-US" sz="2400" dirty="0"/>
              <a:t>the project objectives, </a:t>
            </a:r>
          </a:p>
          <a:p>
            <a:pPr marL="621792" lvl="1" fontAlgn="auto">
              <a:spcBef>
                <a:spcPts val="324"/>
              </a:spcBef>
              <a:spcAft>
                <a:spcPts val="0"/>
              </a:spcAft>
              <a:buFont typeface="Verdana"/>
              <a:buChar char="◦"/>
              <a:defRPr/>
            </a:pPr>
            <a:r>
              <a:rPr lang="en-US" sz="2400" dirty="0"/>
              <a:t>some business rationale, </a:t>
            </a:r>
          </a:p>
          <a:p>
            <a:pPr marL="621792" lvl="1" fontAlgn="auto">
              <a:spcBef>
                <a:spcPts val="324"/>
              </a:spcBef>
              <a:spcAft>
                <a:spcPts val="0"/>
              </a:spcAft>
              <a:buFont typeface="Verdana"/>
              <a:buChar char="◦"/>
              <a:defRPr/>
            </a:pPr>
            <a:r>
              <a:rPr lang="en-US" sz="2400" dirty="0"/>
              <a:t>The budget expectations, </a:t>
            </a:r>
          </a:p>
          <a:p>
            <a:pPr marL="621792" lvl="1" fontAlgn="auto">
              <a:spcBef>
                <a:spcPts val="324"/>
              </a:spcBef>
              <a:spcAft>
                <a:spcPts val="0"/>
              </a:spcAft>
              <a:buFont typeface="Verdana"/>
              <a:buChar char="◦"/>
              <a:defRPr/>
            </a:pPr>
            <a:r>
              <a:rPr lang="en-US" sz="2400" dirty="0"/>
              <a:t>what's included in the project, what's not included, </a:t>
            </a:r>
          </a:p>
          <a:p>
            <a:pPr marL="621792" lvl="1" fontAlgn="auto">
              <a:spcBef>
                <a:spcPts val="324"/>
              </a:spcBef>
              <a:spcAft>
                <a:spcPts val="0"/>
              </a:spcAft>
              <a:buFont typeface="Verdana"/>
              <a:buChar char="◦"/>
              <a:defRPr/>
            </a:pPr>
            <a:r>
              <a:rPr lang="en-US" sz="2400" dirty="0"/>
              <a:t>The assumptions, and information known about project risks, </a:t>
            </a:r>
          </a:p>
          <a:p>
            <a:pPr marL="621792" lvl="1" fontAlgn="auto">
              <a:spcBef>
                <a:spcPts val="324"/>
              </a:spcBef>
              <a:spcAft>
                <a:spcPts val="0"/>
              </a:spcAft>
              <a:buFont typeface="Verdana"/>
              <a:buChar char="◦"/>
              <a:defRPr/>
            </a:pPr>
            <a:r>
              <a:rPr lang="en-US" sz="2400" dirty="0"/>
              <a:t>and maybe some info about the team or required skills.</a:t>
            </a:r>
          </a:p>
        </p:txBody>
      </p:sp>
      <p:sp>
        <p:nvSpPr>
          <p:cNvPr id="23555"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23556"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108E2E5A-E29E-4E7B-8536-938B2D7A5BC9}" type="slidenum">
              <a:rPr lang="en-US">
                <a:cs typeface="Arial" charset="0"/>
              </a:rPr>
              <a:pPr fontAlgn="base">
                <a:spcBef>
                  <a:spcPct val="0"/>
                </a:spcBef>
                <a:spcAft>
                  <a:spcPct val="0"/>
                </a:spcAft>
              </a:pPr>
              <a:t>5</a:t>
            </a:fld>
            <a:endParaRPr lang="en-US">
              <a:cs typeface="Arial" charset="0"/>
            </a:endParaRPr>
          </a:p>
        </p:txBody>
      </p:sp>
      <p:sp>
        <p:nvSpPr>
          <p:cNvPr id="6" name="Title 5"/>
          <p:cNvSpPr>
            <a:spLocks noGrp="1"/>
          </p:cNvSpPr>
          <p:nvPr>
            <p:ph type="title"/>
          </p:nvPr>
        </p:nvSpPr>
        <p:spPr>
          <a:xfrm>
            <a:off x="457200" y="71414"/>
            <a:ext cx="8229600" cy="725470"/>
          </a:xfrm>
        </p:spPr>
        <p:txBody>
          <a:bodyPr/>
          <a:lstStyle/>
          <a:p>
            <a:pPr fontAlgn="auto">
              <a:spcAft>
                <a:spcPts val="0"/>
              </a:spcAft>
              <a:defRPr/>
            </a:pPr>
            <a:r>
              <a:rPr lang="en-US" u="sng" dirty="0">
                <a:solidFill>
                  <a:srgbClr val="C00000"/>
                </a:solidFill>
              </a:rPr>
              <a:t>2.PROJECT CHARTER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63"/>
            <a:ext cx="8401050" cy="5072062"/>
          </a:xfrm>
          <a:ln>
            <a:solidFill>
              <a:schemeClr val="accent1"/>
            </a:solidFill>
          </a:ln>
        </p:spPr>
        <p:txBody>
          <a:bodyPr>
            <a:normAutofit fontScale="92500" lnSpcReduction="10000"/>
          </a:bodyPr>
          <a:lstStyle/>
          <a:p>
            <a:pPr marL="365760" indent="-256032" fontAlgn="auto">
              <a:spcAft>
                <a:spcPts val="0"/>
              </a:spcAft>
              <a:buFont typeface="Wingdings 3"/>
              <a:buChar char=""/>
              <a:defRPr/>
            </a:pPr>
            <a:r>
              <a:rPr lang="en-US" dirty="0"/>
              <a:t>Project charter must be approved by the sponsor and when done the Project manager (PM) is authorized to expend resources and recruit a team.</a:t>
            </a:r>
          </a:p>
          <a:p>
            <a:pPr marL="365760" indent="-256032" fontAlgn="auto">
              <a:spcAft>
                <a:spcPts val="0"/>
              </a:spcAft>
              <a:buFont typeface="Wingdings 3"/>
              <a:buChar char=""/>
              <a:defRPr/>
            </a:pPr>
            <a:r>
              <a:rPr lang="en-US" dirty="0"/>
              <a:t>The Charter is final once the PM and the sponsor sign off. But this does not mean that the scope will not change. </a:t>
            </a:r>
          </a:p>
          <a:p>
            <a:pPr marL="365760" indent="-256032" fontAlgn="auto">
              <a:spcAft>
                <a:spcPts val="0"/>
              </a:spcAft>
              <a:buFont typeface="Wingdings 3"/>
              <a:buChar char=""/>
              <a:defRPr/>
            </a:pPr>
            <a:r>
              <a:rPr lang="en-US" dirty="0"/>
              <a:t>The project scope is described in the scope statement. The scope statement is much more detailed than the Charter.</a:t>
            </a:r>
          </a:p>
          <a:p>
            <a:pPr marL="365760" indent="-256032" fontAlgn="auto">
              <a:spcAft>
                <a:spcPts val="0"/>
              </a:spcAft>
              <a:buFont typeface="Wingdings 3"/>
              <a:buChar char=""/>
              <a:defRPr/>
            </a:pPr>
            <a:r>
              <a:rPr lang="en-US" dirty="0"/>
              <a:t>The Project Manager will develop the detailed and accurate budget with the project team after the Work Breakdown Structure has been completed.</a:t>
            </a:r>
          </a:p>
          <a:p>
            <a:pPr marL="365760" indent="-256032" fontAlgn="auto">
              <a:spcAft>
                <a:spcPts val="0"/>
              </a:spcAft>
              <a:buFont typeface="Wingdings 3"/>
              <a:buChar char=""/>
              <a:defRPr/>
            </a:pPr>
            <a:r>
              <a:rPr lang="en-US" sz="2200" dirty="0">
                <a:solidFill>
                  <a:srgbClr val="C00000"/>
                </a:solidFill>
              </a:rPr>
              <a:t>Example Project charter Page 54 (PM for Telecomm. Managers)</a:t>
            </a:r>
          </a:p>
        </p:txBody>
      </p:sp>
      <p:sp>
        <p:nvSpPr>
          <p:cNvPr id="25603"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2560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E7FAFF44-3225-41FE-9C5C-B4C7DB4D5D8D}" type="slidenum">
              <a:rPr lang="en-US">
                <a:cs typeface="Arial" charset="0"/>
              </a:rPr>
              <a:pPr fontAlgn="base">
                <a:spcBef>
                  <a:spcPct val="0"/>
                </a:spcBef>
                <a:spcAft>
                  <a:spcPct val="0"/>
                </a:spcAft>
              </a:pPr>
              <a:t>6</a:t>
            </a:fld>
            <a:endParaRPr lang="en-US">
              <a:cs typeface="Arial" charset="0"/>
            </a:endParaRPr>
          </a:p>
        </p:txBody>
      </p:sp>
      <p:sp>
        <p:nvSpPr>
          <p:cNvPr id="6" name="Title 5"/>
          <p:cNvSpPr>
            <a:spLocks noGrp="1"/>
          </p:cNvSpPr>
          <p:nvPr>
            <p:ph type="title"/>
          </p:nvPr>
        </p:nvSpPr>
        <p:spPr>
          <a:xfrm>
            <a:off x="457200" y="274638"/>
            <a:ext cx="8229600" cy="725470"/>
          </a:xfrm>
        </p:spPr>
        <p:txBody>
          <a:bodyPr/>
          <a:lstStyle/>
          <a:p>
            <a:pPr fontAlgn="auto">
              <a:spcAft>
                <a:spcPts val="0"/>
              </a:spcAft>
              <a:defRPr/>
            </a:pPr>
            <a:r>
              <a:rPr lang="en-US" u="sng" dirty="0">
                <a:solidFill>
                  <a:srgbClr val="C00000"/>
                </a:solidFill>
              </a:rPr>
              <a:t>Project charter cont.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Content Placeholder 1"/>
          <p:cNvSpPr>
            <a:spLocks noGrp="1"/>
          </p:cNvSpPr>
          <p:nvPr>
            <p:ph idx="1"/>
          </p:nvPr>
        </p:nvSpPr>
        <p:spPr>
          <a:xfrm>
            <a:off x="285750" y="928688"/>
            <a:ext cx="8572500" cy="5429250"/>
          </a:xfrm>
          <a:ln>
            <a:solidFill>
              <a:schemeClr val="accent1"/>
            </a:solidFill>
          </a:ln>
        </p:spPr>
        <p:txBody>
          <a:bodyPr/>
          <a:lstStyle/>
          <a:p>
            <a:r>
              <a:rPr lang="en-US" sz="2400">
                <a:cs typeface="Arial" charset="0"/>
              </a:rPr>
              <a:t>The project Scope Statement should contain at least the following information:</a:t>
            </a:r>
          </a:p>
          <a:p>
            <a:r>
              <a:rPr lang="en-US" sz="2400" b="1">
                <a:cs typeface="Arial" charset="0"/>
              </a:rPr>
              <a:t>Business Need: </a:t>
            </a:r>
            <a:r>
              <a:rPr lang="en-US" sz="2400">
                <a:cs typeface="Arial" charset="0"/>
              </a:rPr>
              <a:t>This description is based on the information in the Charter, but further details can be included if available. The business need should be expressed as a goal or as a problem.</a:t>
            </a:r>
          </a:p>
          <a:p>
            <a:r>
              <a:rPr lang="en-US" sz="2400" b="1">
                <a:cs typeface="Arial" charset="0"/>
              </a:rPr>
              <a:t>Project Justification: </a:t>
            </a:r>
            <a:r>
              <a:rPr lang="en-US" sz="2400">
                <a:cs typeface="Arial" charset="0"/>
              </a:rPr>
              <a:t>State the reason that this project should be undertaken. The project justification provides rational to justify the expenditure, and to justify the undertaking of this project rather than other projects.</a:t>
            </a:r>
          </a:p>
          <a:p>
            <a:r>
              <a:rPr lang="en-US" sz="2400" b="1">
                <a:cs typeface="Arial" charset="0"/>
              </a:rPr>
              <a:t>product description: </a:t>
            </a:r>
            <a:r>
              <a:rPr lang="en-US" sz="2400">
                <a:cs typeface="Arial" charset="0"/>
              </a:rPr>
              <a:t>provides a brief narrative description of the ‘product’ (which is the solution</a:t>
            </a:r>
          </a:p>
          <a:p>
            <a:r>
              <a:rPr lang="en-US" sz="2400">
                <a:cs typeface="Arial" charset="0"/>
              </a:rPr>
              <a:t>to the business need identified above).</a:t>
            </a:r>
          </a:p>
        </p:txBody>
      </p:sp>
      <p:sp>
        <p:nvSpPr>
          <p:cNvPr id="27651"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27652"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2E5CD20F-7321-48F5-B61D-8EFEED143B50}" type="slidenum">
              <a:rPr lang="en-US">
                <a:cs typeface="Arial" charset="0"/>
              </a:rPr>
              <a:pPr fontAlgn="base">
                <a:spcBef>
                  <a:spcPct val="0"/>
                </a:spcBef>
                <a:spcAft>
                  <a:spcPct val="0"/>
                </a:spcAft>
              </a:pPr>
              <a:t>7</a:t>
            </a:fld>
            <a:endParaRPr lang="en-US">
              <a:cs typeface="Arial" charset="0"/>
            </a:endParaRPr>
          </a:p>
        </p:txBody>
      </p:sp>
      <p:sp>
        <p:nvSpPr>
          <p:cNvPr id="6" name="Title 5"/>
          <p:cNvSpPr>
            <a:spLocks noGrp="1"/>
          </p:cNvSpPr>
          <p:nvPr>
            <p:ph type="title"/>
          </p:nvPr>
        </p:nvSpPr>
        <p:spPr>
          <a:xfrm>
            <a:off x="428596" y="142852"/>
            <a:ext cx="8229600" cy="796908"/>
          </a:xfrm>
        </p:spPr>
        <p:txBody>
          <a:bodyPr/>
          <a:lstStyle/>
          <a:p>
            <a:pPr fontAlgn="auto">
              <a:spcAft>
                <a:spcPts val="0"/>
              </a:spcAft>
              <a:defRPr/>
            </a:pPr>
            <a:r>
              <a:rPr lang="en-US" sz="4000" u="sng" dirty="0">
                <a:solidFill>
                  <a:srgbClr val="C00000"/>
                </a:solidFill>
              </a:rPr>
              <a:t>3. SCOPE DESCRIPTION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1"/>
          <p:cNvSpPr>
            <a:spLocks noGrp="1"/>
          </p:cNvSpPr>
          <p:nvPr>
            <p:ph idx="1"/>
          </p:nvPr>
        </p:nvSpPr>
        <p:spPr>
          <a:xfrm>
            <a:off x="457200" y="857250"/>
            <a:ext cx="8229600" cy="5149850"/>
          </a:xfrm>
          <a:ln>
            <a:solidFill>
              <a:schemeClr val="accent1"/>
            </a:solidFill>
          </a:ln>
        </p:spPr>
        <p:txBody>
          <a:bodyPr/>
          <a:lstStyle/>
          <a:p>
            <a:r>
              <a:rPr lang="en-US" b="1">
                <a:cs typeface="Arial" charset="0"/>
              </a:rPr>
              <a:t>Project Deliverables: </a:t>
            </a:r>
            <a:r>
              <a:rPr lang="en-US">
                <a:cs typeface="Arial" charset="0"/>
              </a:rPr>
              <a:t>The Scope Statement must list the major tangible components of the solution that must be provided in order for the project to be considered complete.</a:t>
            </a:r>
          </a:p>
          <a:p>
            <a:r>
              <a:rPr lang="en-US" b="1">
                <a:cs typeface="Arial" charset="0"/>
              </a:rPr>
              <a:t>Included/Not Included: </a:t>
            </a:r>
            <a:r>
              <a:rPr lang="en-US">
                <a:cs typeface="Arial" charset="0"/>
              </a:rPr>
              <a:t>The Scope Statement should clearly describe the items that will be included in the product, and the project. At a minimum, this should be an itemized list. The statement should also specify what will </a:t>
            </a:r>
            <a:r>
              <a:rPr lang="en-US" i="1">
                <a:cs typeface="Arial" charset="0"/>
              </a:rPr>
              <a:t>not be included in </a:t>
            </a:r>
            <a:r>
              <a:rPr lang="en-US">
                <a:cs typeface="Arial" charset="0"/>
              </a:rPr>
              <a:t>the project.</a:t>
            </a:r>
          </a:p>
        </p:txBody>
      </p:sp>
      <p:sp>
        <p:nvSpPr>
          <p:cNvPr id="29699"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29700"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13342F7C-89E1-4AE1-94FC-9AC06AF5B7B4}" type="slidenum">
              <a:rPr lang="en-US">
                <a:cs typeface="Arial" charset="0"/>
              </a:rPr>
              <a:pPr fontAlgn="base">
                <a:spcBef>
                  <a:spcPct val="0"/>
                </a:spcBef>
                <a:spcAft>
                  <a:spcPct val="0"/>
                </a:spcAft>
              </a:pPr>
              <a:t>8</a:t>
            </a:fld>
            <a:endParaRPr lang="en-US">
              <a:cs typeface="Arial" charset="0"/>
            </a:endParaRPr>
          </a:p>
        </p:txBody>
      </p:sp>
      <p:sp>
        <p:nvSpPr>
          <p:cNvPr id="6" name="Title 5"/>
          <p:cNvSpPr>
            <a:spLocks noGrp="1"/>
          </p:cNvSpPr>
          <p:nvPr>
            <p:ph type="title"/>
          </p:nvPr>
        </p:nvSpPr>
        <p:spPr>
          <a:xfrm>
            <a:off x="457200" y="274638"/>
            <a:ext cx="8229600" cy="582594"/>
          </a:xfrm>
        </p:spPr>
        <p:txBody>
          <a:bodyPr>
            <a:normAutofit fontScale="90000"/>
          </a:bodyPr>
          <a:lstStyle/>
          <a:p>
            <a:pPr fontAlgn="auto">
              <a:spcAft>
                <a:spcPts val="0"/>
              </a:spcAft>
              <a:defRPr/>
            </a:pPr>
            <a:r>
              <a:rPr lang="en-US" u="sng" dirty="0">
                <a:solidFill>
                  <a:srgbClr val="C00000"/>
                </a:solidFill>
              </a:rPr>
              <a:t>Scope Description cont.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50"/>
            <a:ext cx="8401050" cy="5149850"/>
          </a:xfrm>
          <a:ln>
            <a:solidFill>
              <a:schemeClr val="accent1"/>
            </a:solidFill>
          </a:ln>
        </p:spPr>
        <p:txBody>
          <a:bodyPr>
            <a:normAutofit/>
          </a:bodyPr>
          <a:lstStyle/>
          <a:p>
            <a:pPr>
              <a:lnSpc>
                <a:spcPct val="90000"/>
              </a:lnSpc>
            </a:pPr>
            <a:r>
              <a:rPr lang="en-US">
                <a:cs typeface="Arial" charset="0"/>
              </a:rPr>
              <a:t>Every objective specified should be </a:t>
            </a:r>
            <a:r>
              <a:rPr lang="en-US" b="1">
                <a:cs typeface="Arial" charset="0"/>
              </a:rPr>
              <a:t>S.M.A.R.T.</a:t>
            </a:r>
          </a:p>
          <a:p>
            <a:pPr lvl="1">
              <a:lnSpc>
                <a:spcPct val="90000"/>
              </a:lnSpc>
            </a:pPr>
            <a:r>
              <a:rPr lang="en-US" sz="2400" b="1">
                <a:cs typeface="Arial" charset="0"/>
              </a:rPr>
              <a:t>Specific :</a:t>
            </a:r>
            <a:r>
              <a:rPr lang="en-US" sz="2400">
                <a:cs typeface="Arial" charset="0"/>
              </a:rPr>
              <a:t> what exactly is included and what not..</a:t>
            </a:r>
            <a:endParaRPr lang="en-US" sz="2400" b="1">
              <a:cs typeface="Arial" charset="0"/>
            </a:endParaRPr>
          </a:p>
          <a:p>
            <a:pPr lvl="1">
              <a:lnSpc>
                <a:spcPct val="90000"/>
              </a:lnSpc>
            </a:pPr>
            <a:r>
              <a:rPr lang="en-US" sz="2400" b="1">
                <a:cs typeface="Arial" charset="0"/>
              </a:rPr>
              <a:t>Measurable : </a:t>
            </a:r>
            <a:r>
              <a:rPr lang="en-US" sz="2400">
                <a:cs typeface="Arial" charset="0"/>
              </a:rPr>
              <a:t>able to measure the achievement</a:t>
            </a:r>
            <a:endParaRPr lang="en-US" sz="2400" b="1">
              <a:cs typeface="Arial" charset="0"/>
            </a:endParaRPr>
          </a:p>
          <a:p>
            <a:pPr lvl="1">
              <a:lnSpc>
                <a:spcPct val="90000"/>
              </a:lnSpc>
            </a:pPr>
            <a:r>
              <a:rPr lang="en-US" sz="2400" b="1">
                <a:cs typeface="Arial" charset="0"/>
              </a:rPr>
              <a:t>Attainable :</a:t>
            </a:r>
            <a:r>
              <a:rPr lang="en-US" sz="2400">
                <a:latin typeface="Times-Roman"/>
                <a:cs typeface="Arial" charset="0"/>
              </a:rPr>
              <a:t> </a:t>
            </a:r>
            <a:r>
              <a:rPr lang="en-US" sz="2400">
                <a:latin typeface="Arial" charset="0"/>
                <a:cs typeface="Arial" charset="0"/>
              </a:rPr>
              <a:t>can be achieved if everyone works hard,</a:t>
            </a:r>
            <a:endParaRPr lang="en-US" sz="2400" b="1">
              <a:latin typeface="Arial" charset="0"/>
              <a:cs typeface="Arial" charset="0"/>
            </a:endParaRPr>
          </a:p>
          <a:p>
            <a:pPr lvl="1">
              <a:lnSpc>
                <a:spcPct val="90000"/>
              </a:lnSpc>
            </a:pPr>
            <a:r>
              <a:rPr lang="en-US" sz="2400" b="1">
                <a:cs typeface="Arial" charset="0"/>
              </a:rPr>
              <a:t>Realistic :</a:t>
            </a:r>
            <a:r>
              <a:rPr lang="en-US" sz="2400">
                <a:cs typeface="Arial" charset="0"/>
              </a:rPr>
              <a:t> some things can be attainable, yet not 		  realistic.</a:t>
            </a:r>
          </a:p>
          <a:p>
            <a:pPr lvl="1">
              <a:lnSpc>
                <a:spcPct val="90000"/>
              </a:lnSpc>
            </a:pPr>
            <a:r>
              <a:rPr lang="en-US" sz="2400" b="1">
                <a:cs typeface="Arial" charset="0"/>
              </a:rPr>
              <a:t>Time bound :</a:t>
            </a:r>
            <a:r>
              <a:rPr lang="en-US" sz="2400">
                <a:cs typeface="Arial" charset="0"/>
              </a:rPr>
              <a:t> define a start time and a completion 			time for each objective.</a:t>
            </a:r>
          </a:p>
          <a:p>
            <a:pPr>
              <a:lnSpc>
                <a:spcPct val="90000"/>
              </a:lnSpc>
            </a:pPr>
            <a:r>
              <a:rPr lang="en-US" b="1" u="sng">
                <a:solidFill>
                  <a:srgbClr val="C00000"/>
                </a:solidFill>
                <a:cs typeface="Arial" charset="0"/>
              </a:rPr>
              <a:t>Project Schedule Objectives</a:t>
            </a:r>
            <a:r>
              <a:rPr lang="en-US" b="1">
                <a:cs typeface="Arial" charset="0"/>
              </a:rPr>
              <a:t>: </a:t>
            </a:r>
            <a:r>
              <a:rPr lang="en-US" sz="2400">
                <a:cs typeface="Arial" charset="0"/>
              </a:rPr>
              <a:t>In the Scope Statement the team should list the major milestones that will be used to measure the success of the project. For each of these, a timeframe should be specified.</a:t>
            </a:r>
          </a:p>
        </p:txBody>
      </p:sp>
      <p:sp>
        <p:nvSpPr>
          <p:cNvPr id="31747" name="Footer Placeholder 3"/>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a:latin typeface="Arial" charset="0"/>
                <a:cs typeface="Arial" charset="0"/>
              </a:rPr>
              <a:t>Engineering Management</a:t>
            </a:r>
          </a:p>
        </p:txBody>
      </p:sp>
      <p:sp>
        <p:nvSpPr>
          <p:cNvPr id="31748"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DB5FFBC7-2120-40E0-9A24-7F9497A0C9A1}" type="slidenum">
              <a:rPr lang="ar-SA"/>
              <a:pPr fontAlgn="base">
                <a:spcBef>
                  <a:spcPct val="0"/>
                </a:spcBef>
                <a:spcAft>
                  <a:spcPct val="0"/>
                </a:spcAft>
              </a:pPr>
              <a:t>9</a:t>
            </a:fld>
            <a:endParaRPr lang="en-US">
              <a:cs typeface="Arial" charset="0"/>
            </a:endParaRPr>
          </a:p>
        </p:txBody>
      </p:sp>
      <p:sp>
        <p:nvSpPr>
          <p:cNvPr id="6" name="Title 5"/>
          <p:cNvSpPr>
            <a:spLocks noGrp="1"/>
          </p:cNvSpPr>
          <p:nvPr>
            <p:ph type="title"/>
          </p:nvPr>
        </p:nvSpPr>
        <p:spPr>
          <a:xfrm>
            <a:off x="457200" y="142852"/>
            <a:ext cx="8229600" cy="582594"/>
          </a:xfrm>
        </p:spPr>
        <p:txBody>
          <a:bodyPr>
            <a:normAutofit fontScale="90000"/>
          </a:bodyPr>
          <a:lstStyle/>
          <a:p>
            <a:pPr fontAlgn="auto">
              <a:spcAft>
                <a:spcPts val="0"/>
              </a:spcAft>
              <a:defRPr/>
            </a:pPr>
            <a:r>
              <a:rPr lang="en-US" u="sng" dirty="0">
                <a:solidFill>
                  <a:srgbClr val="C00000"/>
                </a:solidFill>
              </a:rPr>
              <a:t>Project Cost Objectives: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612</TotalTime>
  <Words>984</Words>
  <Application>Microsoft Office PowerPoint</Application>
  <PresentationFormat>On-screen Show (4:3)</PresentationFormat>
  <Paragraphs>115</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Andalus</vt:lpstr>
      <vt:lpstr>Arial</vt:lpstr>
      <vt:lpstr>Calibri</vt:lpstr>
      <vt:lpstr>Lucida Sans Unicode</vt:lpstr>
      <vt:lpstr>Times-Roman</vt:lpstr>
      <vt:lpstr>Verdana</vt:lpstr>
      <vt:lpstr>Wingdings 2</vt:lpstr>
      <vt:lpstr>Wingdings 3</vt:lpstr>
      <vt:lpstr>Concourse</vt:lpstr>
      <vt:lpstr>إدارة المشروعات الهندسية Engineering Project Management الفصل الخامس: هات 213   Lecture 1-2: Project Planning  TextBook:  Poject Management for Telecommunication Managers</vt:lpstr>
      <vt:lpstr>Project Planning</vt:lpstr>
      <vt:lpstr>PROJECT SCOPE</vt:lpstr>
      <vt:lpstr>1. GREAT IDEA</vt:lpstr>
      <vt:lpstr>2.PROJECT CHARTER</vt:lpstr>
      <vt:lpstr>Project charter cont.</vt:lpstr>
      <vt:lpstr>3. SCOPE DESCRIPTION</vt:lpstr>
      <vt:lpstr>Scope Description cont.</vt:lpstr>
      <vt:lpstr>Project Cost Objectives:</vt:lpstr>
      <vt:lpstr>Project Quality Objectives:</vt:lpstr>
      <vt:lpstr>Success Measures:</vt:lpstr>
      <vt:lpstr>4. SCOPE MANAGEMENT PLAN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إدارة المشروعات الهندسية  الفصل الخامس: هات 213  Engineering Project Management   المحاضر: د. مهدي</dc:title>
  <dc:creator>pc</dc:creator>
  <cp:lastModifiedBy>LAB26</cp:lastModifiedBy>
  <cp:revision>24</cp:revision>
  <dcterms:created xsi:type="dcterms:W3CDTF">2010-10-11T20:03:06Z</dcterms:created>
  <dcterms:modified xsi:type="dcterms:W3CDTF">2020-02-06T12:56:25Z</dcterms:modified>
</cp:coreProperties>
</file>