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26"/>
  </p:notesMasterIdLst>
  <p:handoutMasterIdLst>
    <p:handoutMasterId r:id="rId27"/>
  </p:handoutMasterIdLst>
  <p:sldIdLst>
    <p:sldId id="256" r:id="rId2"/>
    <p:sldId id="270" r:id="rId3"/>
    <p:sldId id="275" r:id="rId4"/>
    <p:sldId id="271" r:id="rId5"/>
    <p:sldId id="272" r:id="rId6"/>
    <p:sldId id="273" r:id="rId7"/>
    <p:sldId id="274" r:id="rId8"/>
    <p:sldId id="276" r:id="rId9"/>
    <p:sldId id="277" r:id="rId10"/>
    <p:sldId id="278" r:id="rId11"/>
    <p:sldId id="279" r:id="rId12"/>
    <p:sldId id="283" r:id="rId13"/>
    <p:sldId id="286" r:id="rId14"/>
    <p:sldId id="280" r:id="rId15"/>
    <p:sldId id="281" r:id="rId16"/>
    <p:sldId id="282" r:id="rId17"/>
    <p:sldId id="284" r:id="rId18"/>
    <p:sldId id="285" r:id="rId19"/>
    <p:sldId id="288" r:id="rId20"/>
    <p:sldId id="289" r:id="rId21"/>
    <p:sldId id="290" r:id="rId22"/>
    <p:sldId id="291" r:id="rId23"/>
    <p:sldId id="292" r:id="rId24"/>
    <p:sldId id="293" r:id="rId25"/>
  </p:sldIdLst>
  <p:sldSz cx="9144000" cy="6858000" type="screen4x3"/>
  <p:notesSz cx="6858000" cy="9144000"/>
  <p:defaultTextStyle>
    <a:defPPr>
      <a:defRPr lang="ar-YE"/>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1" autoAdjust="0"/>
    <p:restoredTop sz="94718" autoAdjust="0"/>
  </p:normalViewPr>
  <p:slideViewPr>
    <p:cSldViewPr>
      <p:cViewPr varScale="1">
        <p:scale>
          <a:sx n="87" d="100"/>
          <a:sy n="87"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fontAlgn="auto">
              <a:spcBef>
                <a:spcPts val="0"/>
              </a:spcBef>
              <a:spcAft>
                <a:spcPts val="0"/>
              </a:spcAft>
              <a:defRPr sz="1200">
                <a:latin typeface="+mn-lt"/>
                <a:cs typeface="+mn-cs"/>
              </a:defRPr>
            </a:lvl1pPr>
          </a:lstStyle>
          <a:p>
            <a:pPr>
              <a:defRPr/>
            </a:pPr>
            <a:fld id="{825C6974-535E-4124-A649-FC1316D0A467}" type="datetime8">
              <a:rPr lang="ar-YE"/>
              <a:pPr>
                <a:defRPr/>
              </a:pPr>
              <a:t>23 أيلول، 19</a:t>
            </a:fld>
            <a:endParaRPr lang="en-US"/>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fontAlgn="auto">
              <a:spcBef>
                <a:spcPts val="0"/>
              </a:spcBef>
              <a:spcAft>
                <a:spcPts val="0"/>
              </a:spcAft>
              <a:defRPr sz="1200">
                <a:latin typeface="+mn-lt"/>
                <a:cs typeface="+mn-cs"/>
              </a:defRPr>
            </a:lvl1pPr>
          </a:lstStyle>
          <a:p>
            <a:pPr>
              <a:defRPr/>
            </a:pPr>
            <a:r>
              <a:rPr lang="en-US"/>
              <a:t>Dr Mahdi</a:t>
            </a:r>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atin typeface="Calibri" pitchFamily="34" charset="0"/>
              </a:defRPr>
            </a:lvl1pPr>
          </a:lstStyle>
          <a:p>
            <a:pPr>
              <a:defRPr/>
            </a:pPr>
            <a:fld id="{B60DA862-6BB6-4022-B5DB-ABDCDF700C24}" type="slidenum">
              <a:rPr lang="ar-SA"/>
              <a:pPr>
                <a:defRPr/>
              </a:pPr>
              <a:t>‹#›</a:t>
            </a:fld>
            <a:endParaRPr lang="en-US"/>
          </a:p>
        </p:txBody>
      </p:sp>
    </p:spTree>
    <p:extLst>
      <p:ext uri="{BB962C8B-B14F-4D97-AF65-F5344CB8AC3E}">
        <p14:creationId xmlns:p14="http://schemas.microsoft.com/office/powerpoint/2010/main" val="12470769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fontAlgn="auto">
              <a:spcBef>
                <a:spcPts val="0"/>
              </a:spcBef>
              <a:spcAft>
                <a:spcPts val="0"/>
              </a:spcAft>
              <a:defRPr sz="1200">
                <a:latin typeface="+mn-lt"/>
                <a:cs typeface="+mn-cs"/>
              </a:defRPr>
            </a:lvl1pPr>
          </a:lstStyle>
          <a:p>
            <a:pPr>
              <a:defRPr/>
            </a:pPr>
            <a:fld id="{000A3EAC-25A4-4B46-A975-EF522412F1AA}" type="datetime8">
              <a:rPr lang="ar-YE"/>
              <a:pPr>
                <a:defRPr/>
              </a:pPr>
              <a:t>23 أيلول، 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fontAlgn="auto">
              <a:spcBef>
                <a:spcPts val="0"/>
              </a:spcBef>
              <a:spcAft>
                <a:spcPts val="0"/>
              </a:spcAft>
              <a:defRPr sz="1200">
                <a:latin typeface="+mn-lt"/>
                <a:cs typeface="+mn-cs"/>
              </a:defRPr>
            </a:lvl1pPr>
          </a:lstStyle>
          <a:p>
            <a:pPr>
              <a:defRPr/>
            </a:pPr>
            <a:r>
              <a:rPr lang="en-US"/>
              <a:t>Dr Mahdi</a:t>
            </a: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atin typeface="Calibri" pitchFamily="34" charset="0"/>
              </a:defRPr>
            </a:lvl1pPr>
          </a:lstStyle>
          <a:p>
            <a:pPr>
              <a:defRPr/>
            </a:pPr>
            <a:fld id="{D69896F0-DD63-4CA6-90DC-C98B998B7A3F}" type="slidenum">
              <a:rPr lang="ar-SA"/>
              <a:pPr>
                <a:defRPr/>
              </a:pPr>
              <a:t>‹#›</a:t>
            </a:fld>
            <a:endParaRPr lang="en-US"/>
          </a:p>
        </p:txBody>
      </p:sp>
    </p:spTree>
    <p:extLst>
      <p:ext uri="{BB962C8B-B14F-4D97-AF65-F5344CB8AC3E}">
        <p14:creationId xmlns:p14="http://schemas.microsoft.com/office/powerpoint/2010/main" val="1511015244"/>
      </p:ext>
    </p:extLst>
  </p:cSld>
  <p:clrMap bg1="lt1" tx1="dk1" bg2="lt2" tx2="dk2" accent1="accent1" accent2="accent2" accent3="accent3" accent4="accent4" accent5="accent5" accent6="accent6" hlink="hlink" folHlink="folHlink"/>
  <p:hf hdr="0" dt="0"/>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97D0AA25-AEDD-4E2F-9517-51695FF050AC}" type="slidenum">
              <a:rPr lang="ar-SA" smtClean="0"/>
              <a:pPr/>
              <a:t>1</a:t>
            </a:fld>
            <a:endParaRPr lang="en-US" smtClean="0"/>
          </a:p>
        </p:txBody>
      </p:sp>
      <p:sp>
        <p:nvSpPr>
          <p:cNvPr id="16388"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34819"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
        <p:nvSpPr>
          <p:cNvPr id="34820" name="Slide Number Placeholder 4"/>
          <p:cNvSpPr>
            <a:spLocks noGrp="1"/>
          </p:cNvSpPr>
          <p:nvPr>
            <p:ph type="sldNum" sz="quarter" idx="5"/>
          </p:nvPr>
        </p:nvSpPr>
        <p:spPr bwMode="auto">
          <a:noFill/>
          <a:ln>
            <a:miter lim="800000"/>
            <a:headEnd/>
            <a:tailEnd/>
          </a:ln>
        </p:spPr>
        <p:txBody>
          <a:bodyPr/>
          <a:lstStyle/>
          <a:p>
            <a:fld id="{D75558CD-F11F-437C-A8AE-A87D1B9FCF63}" type="slidenum">
              <a:rPr lang="ar-SA"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3686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
        <p:nvSpPr>
          <p:cNvPr id="36868" name="Slide Number Placeholder 4"/>
          <p:cNvSpPr>
            <a:spLocks noGrp="1"/>
          </p:cNvSpPr>
          <p:nvPr>
            <p:ph type="sldNum" sz="quarter" idx="5"/>
          </p:nvPr>
        </p:nvSpPr>
        <p:spPr bwMode="auto">
          <a:noFill/>
          <a:ln>
            <a:miter lim="800000"/>
            <a:headEnd/>
            <a:tailEnd/>
          </a:ln>
        </p:spPr>
        <p:txBody>
          <a:bodyPr/>
          <a:lstStyle/>
          <a:p>
            <a:fld id="{2F189EE4-7478-49C6-9CAD-3630A4559B41}" type="slidenum">
              <a:rPr lang="ar-SA"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38915"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
        <p:nvSpPr>
          <p:cNvPr id="38916" name="Slide Number Placeholder 4"/>
          <p:cNvSpPr>
            <a:spLocks noGrp="1"/>
          </p:cNvSpPr>
          <p:nvPr>
            <p:ph type="sldNum" sz="quarter" idx="5"/>
          </p:nvPr>
        </p:nvSpPr>
        <p:spPr bwMode="auto">
          <a:noFill/>
          <a:ln>
            <a:miter lim="800000"/>
            <a:headEnd/>
            <a:tailEnd/>
          </a:ln>
        </p:spPr>
        <p:txBody>
          <a:bodyPr/>
          <a:lstStyle/>
          <a:p>
            <a:fld id="{08637F2F-29D3-4AB5-8CEC-2EF39F992E7C}" type="slidenum">
              <a:rPr lang="ar-SA"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40963"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
        <p:nvSpPr>
          <p:cNvPr id="40964" name="Slide Number Placeholder 4"/>
          <p:cNvSpPr>
            <a:spLocks noGrp="1"/>
          </p:cNvSpPr>
          <p:nvPr>
            <p:ph type="sldNum" sz="quarter" idx="5"/>
          </p:nvPr>
        </p:nvSpPr>
        <p:spPr bwMode="auto">
          <a:noFill/>
          <a:ln>
            <a:miter lim="800000"/>
            <a:headEnd/>
            <a:tailEnd/>
          </a:ln>
        </p:spPr>
        <p:txBody>
          <a:bodyPr/>
          <a:lstStyle/>
          <a:p>
            <a:fld id="{1B11DC23-8AD8-4464-BDEE-AAB23C7B8B0C}" type="slidenum">
              <a:rPr lang="ar-SA"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43011"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
        <p:nvSpPr>
          <p:cNvPr id="43012" name="Slide Number Placeholder 4"/>
          <p:cNvSpPr>
            <a:spLocks noGrp="1"/>
          </p:cNvSpPr>
          <p:nvPr>
            <p:ph type="sldNum" sz="quarter" idx="5"/>
          </p:nvPr>
        </p:nvSpPr>
        <p:spPr bwMode="auto">
          <a:noFill/>
          <a:ln>
            <a:miter lim="800000"/>
            <a:headEnd/>
            <a:tailEnd/>
          </a:ln>
        </p:spPr>
        <p:txBody>
          <a:bodyPr/>
          <a:lstStyle/>
          <a:p>
            <a:fld id="{2D777A2D-F1C0-4633-8E46-FC75ACA15EED}" type="slidenum">
              <a:rPr lang="ar-SA"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45059"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
        <p:nvSpPr>
          <p:cNvPr id="45060" name="Slide Number Placeholder 4"/>
          <p:cNvSpPr>
            <a:spLocks noGrp="1"/>
          </p:cNvSpPr>
          <p:nvPr>
            <p:ph type="sldNum" sz="quarter" idx="5"/>
          </p:nvPr>
        </p:nvSpPr>
        <p:spPr bwMode="auto">
          <a:noFill/>
          <a:ln>
            <a:miter lim="800000"/>
            <a:headEnd/>
            <a:tailEnd/>
          </a:ln>
        </p:spPr>
        <p:txBody>
          <a:bodyPr/>
          <a:lstStyle/>
          <a:p>
            <a:fld id="{B182B117-4D64-41F8-A6B0-66CE83894DBD}" type="slidenum">
              <a:rPr lang="ar-SA"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4710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
        <p:nvSpPr>
          <p:cNvPr id="47108" name="Slide Number Placeholder 4"/>
          <p:cNvSpPr>
            <a:spLocks noGrp="1"/>
          </p:cNvSpPr>
          <p:nvPr>
            <p:ph type="sldNum" sz="quarter" idx="5"/>
          </p:nvPr>
        </p:nvSpPr>
        <p:spPr bwMode="auto">
          <a:noFill/>
          <a:ln>
            <a:miter lim="800000"/>
            <a:headEnd/>
            <a:tailEnd/>
          </a:ln>
        </p:spPr>
        <p:txBody>
          <a:bodyPr/>
          <a:lstStyle/>
          <a:p>
            <a:fld id="{01C17289-B705-43BB-A72D-55FA34A8FF68}" type="slidenum">
              <a:rPr lang="ar-SA"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49155"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
        <p:nvSpPr>
          <p:cNvPr id="49156" name="Slide Number Placeholder 4"/>
          <p:cNvSpPr>
            <a:spLocks noGrp="1"/>
          </p:cNvSpPr>
          <p:nvPr>
            <p:ph type="sldNum" sz="quarter" idx="5"/>
          </p:nvPr>
        </p:nvSpPr>
        <p:spPr bwMode="auto">
          <a:noFill/>
          <a:ln>
            <a:miter lim="800000"/>
            <a:headEnd/>
            <a:tailEnd/>
          </a:ln>
        </p:spPr>
        <p:txBody>
          <a:bodyPr/>
          <a:lstStyle/>
          <a:p>
            <a:fld id="{1CF976D6-9E24-4384-8282-DB15887A7DEC}" type="slidenum">
              <a:rPr lang="ar-SA"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51203"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
        <p:nvSpPr>
          <p:cNvPr id="51204" name="Slide Number Placeholder 4"/>
          <p:cNvSpPr>
            <a:spLocks noGrp="1"/>
          </p:cNvSpPr>
          <p:nvPr>
            <p:ph type="sldNum" sz="quarter" idx="5"/>
          </p:nvPr>
        </p:nvSpPr>
        <p:spPr bwMode="auto">
          <a:noFill/>
          <a:ln>
            <a:miter lim="800000"/>
            <a:headEnd/>
            <a:tailEnd/>
          </a:ln>
        </p:spPr>
        <p:txBody>
          <a:bodyPr/>
          <a:lstStyle/>
          <a:p>
            <a:fld id="{3CDCC3CC-7054-43E6-962F-907848F0B9E4}" type="slidenum">
              <a:rPr lang="ar-SA"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cs typeface="Arial" charset="0"/>
            </a:endParaRPr>
          </a:p>
        </p:txBody>
      </p:sp>
      <p:sp>
        <p:nvSpPr>
          <p:cNvPr id="18435"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
        <p:nvSpPr>
          <p:cNvPr id="18436" name="Slide Number Placeholder 4"/>
          <p:cNvSpPr>
            <a:spLocks noGrp="1"/>
          </p:cNvSpPr>
          <p:nvPr>
            <p:ph type="sldNum" sz="quarter" idx="5"/>
          </p:nvPr>
        </p:nvSpPr>
        <p:spPr bwMode="auto">
          <a:noFill/>
          <a:ln>
            <a:miter lim="800000"/>
            <a:headEnd/>
            <a:tailEnd/>
          </a:ln>
        </p:spPr>
        <p:txBody>
          <a:bodyPr/>
          <a:lstStyle/>
          <a:p>
            <a:fld id="{0BD01B6D-7C89-4B67-A65F-29F782D9A3CA}" type="slidenum">
              <a:rPr lang="ar-SA"/>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18435"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
        <p:nvSpPr>
          <p:cNvPr id="18436" name="Slide Number Placeholder 4"/>
          <p:cNvSpPr>
            <a:spLocks noGrp="1"/>
          </p:cNvSpPr>
          <p:nvPr>
            <p:ph type="sldNum" sz="quarter" idx="5"/>
          </p:nvPr>
        </p:nvSpPr>
        <p:spPr bwMode="auto">
          <a:noFill/>
          <a:ln>
            <a:miter lim="800000"/>
            <a:headEnd/>
            <a:tailEnd/>
          </a:ln>
        </p:spPr>
        <p:txBody>
          <a:bodyPr/>
          <a:lstStyle/>
          <a:p>
            <a:fld id="{4A829890-A49D-4291-9C5B-A387175E00A5}" type="slidenum">
              <a:rPr lang="ar-SA"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cs typeface="Arial" charset="0"/>
            </a:endParaRPr>
          </a:p>
        </p:txBody>
      </p:sp>
      <p:sp>
        <p:nvSpPr>
          <p:cNvPr id="20483"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
        <p:nvSpPr>
          <p:cNvPr id="20484" name="Slide Number Placeholder 4"/>
          <p:cNvSpPr>
            <a:spLocks noGrp="1"/>
          </p:cNvSpPr>
          <p:nvPr>
            <p:ph type="sldNum" sz="quarter" idx="5"/>
          </p:nvPr>
        </p:nvSpPr>
        <p:spPr bwMode="auto">
          <a:noFill/>
          <a:ln>
            <a:miter lim="800000"/>
            <a:headEnd/>
            <a:tailEnd/>
          </a:ln>
        </p:spPr>
        <p:txBody>
          <a:bodyPr/>
          <a:lstStyle/>
          <a:p>
            <a:fld id="{E0348194-7ADB-4EFB-A00D-D98D6A2586F3}" type="slidenum">
              <a:rPr lang="ar-SA"/>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cs typeface="Arial" charset="0"/>
            </a:endParaRPr>
          </a:p>
        </p:txBody>
      </p:sp>
      <p:sp>
        <p:nvSpPr>
          <p:cNvPr id="22531"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
        <p:nvSpPr>
          <p:cNvPr id="22532" name="Slide Number Placeholder 4"/>
          <p:cNvSpPr>
            <a:spLocks noGrp="1"/>
          </p:cNvSpPr>
          <p:nvPr>
            <p:ph type="sldNum" sz="quarter" idx="5"/>
          </p:nvPr>
        </p:nvSpPr>
        <p:spPr bwMode="auto">
          <a:noFill/>
          <a:ln>
            <a:miter lim="800000"/>
            <a:headEnd/>
            <a:tailEnd/>
          </a:ln>
        </p:spPr>
        <p:txBody>
          <a:bodyPr/>
          <a:lstStyle/>
          <a:p>
            <a:fld id="{BAE713ED-99C8-44A3-96A3-C91155896D9F}" type="slidenum">
              <a:rPr lang="ar-SA"/>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cs typeface="Arial" charset="0"/>
            </a:endParaRPr>
          </a:p>
        </p:txBody>
      </p:sp>
      <p:sp>
        <p:nvSpPr>
          <p:cNvPr id="24579"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
        <p:nvSpPr>
          <p:cNvPr id="24580" name="Slide Number Placeholder 4"/>
          <p:cNvSpPr>
            <a:spLocks noGrp="1"/>
          </p:cNvSpPr>
          <p:nvPr>
            <p:ph type="sldNum" sz="quarter" idx="5"/>
          </p:nvPr>
        </p:nvSpPr>
        <p:spPr bwMode="auto">
          <a:noFill/>
          <a:ln>
            <a:miter lim="800000"/>
            <a:headEnd/>
            <a:tailEnd/>
          </a:ln>
        </p:spPr>
        <p:txBody>
          <a:bodyPr/>
          <a:lstStyle/>
          <a:p>
            <a:fld id="{2E5EF17A-4B23-4426-83AB-FCFC20754F3A}" type="slidenum">
              <a:rPr lang="ar-SA"/>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cs typeface="Arial" charset="0"/>
            </a:endParaRPr>
          </a:p>
        </p:txBody>
      </p:sp>
      <p:sp>
        <p:nvSpPr>
          <p:cNvPr id="26627"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
        <p:nvSpPr>
          <p:cNvPr id="26628" name="Slide Number Placeholder 4"/>
          <p:cNvSpPr>
            <a:spLocks noGrp="1"/>
          </p:cNvSpPr>
          <p:nvPr>
            <p:ph type="sldNum" sz="quarter" idx="5"/>
          </p:nvPr>
        </p:nvSpPr>
        <p:spPr bwMode="auto">
          <a:noFill/>
          <a:ln>
            <a:miter lim="800000"/>
            <a:headEnd/>
            <a:tailEnd/>
          </a:ln>
        </p:spPr>
        <p:txBody>
          <a:bodyPr/>
          <a:lstStyle/>
          <a:p>
            <a:fld id="{4A6B368C-E049-4CAA-933D-D7BB856F68C5}" type="slidenum">
              <a:rPr lang="ar-SA"/>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cs typeface="Arial" charset="0"/>
            </a:endParaRPr>
          </a:p>
        </p:txBody>
      </p:sp>
      <p:sp>
        <p:nvSpPr>
          <p:cNvPr id="28675"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
        <p:nvSpPr>
          <p:cNvPr id="28676" name="Slide Number Placeholder 4"/>
          <p:cNvSpPr>
            <a:spLocks noGrp="1"/>
          </p:cNvSpPr>
          <p:nvPr>
            <p:ph type="sldNum" sz="quarter" idx="5"/>
          </p:nvPr>
        </p:nvSpPr>
        <p:spPr bwMode="auto">
          <a:noFill/>
          <a:ln>
            <a:miter lim="800000"/>
            <a:headEnd/>
            <a:tailEnd/>
          </a:ln>
        </p:spPr>
        <p:txBody>
          <a:bodyPr/>
          <a:lstStyle/>
          <a:p>
            <a:fld id="{3A67EE40-FC5D-4CF5-B2B1-39BE8A914178}" type="slidenum">
              <a:rPr lang="ar-SA"/>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20483"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
        <p:nvSpPr>
          <p:cNvPr id="20484" name="Slide Number Placeholder 4"/>
          <p:cNvSpPr>
            <a:spLocks noGrp="1"/>
          </p:cNvSpPr>
          <p:nvPr>
            <p:ph type="sldNum" sz="quarter" idx="5"/>
          </p:nvPr>
        </p:nvSpPr>
        <p:spPr bwMode="auto">
          <a:noFill/>
          <a:ln>
            <a:miter lim="800000"/>
            <a:headEnd/>
            <a:tailEnd/>
          </a:ln>
        </p:spPr>
        <p:txBody>
          <a:bodyPr/>
          <a:lstStyle/>
          <a:p>
            <a:fld id="{2D029BC0-9B71-4C61-83A5-3DE6091EF332}" type="slidenum">
              <a:rPr lang="ar-SA"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22531"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
        <p:nvSpPr>
          <p:cNvPr id="22532" name="Slide Number Placeholder 4"/>
          <p:cNvSpPr>
            <a:spLocks noGrp="1"/>
          </p:cNvSpPr>
          <p:nvPr>
            <p:ph type="sldNum" sz="quarter" idx="5"/>
          </p:nvPr>
        </p:nvSpPr>
        <p:spPr bwMode="auto">
          <a:noFill/>
          <a:ln>
            <a:miter lim="800000"/>
            <a:headEnd/>
            <a:tailEnd/>
          </a:ln>
        </p:spPr>
        <p:txBody>
          <a:bodyPr/>
          <a:lstStyle/>
          <a:p>
            <a:fld id="{D190D5BA-B533-4940-A288-54A5A4B523D0}" type="slidenum">
              <a:rPr lang="ar-SA"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24579"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
        <p:nvSpPr>
          <p:cNvPr id="24580" name="Slide Number Placeholder 4"/>
          <p:cNvSpPr>
            <a:spLocks noGrp="1"/>
          </p:cNvSpPr>
          <p:nvPr>
            <p:ph type="sldNum" sz="quarter" idx="5"/>
          </p:nvPr>
        </p:nvSpPr>
        <p:spPr bwMode="auto">
          <a:noFill/>
          <a:ln>
            <a:miter lim="800000"/>
            <a:headEnd/>
            <a:tailEnd/>
          </a:ln>
        </p:spPr>
        <p:txBody>
          <a:bodyPr/>
          <a:lstStyle/>
          <a:p>
            <a:fld id="{AA40CEF4-08EE-42FC-ACE1-C1A6265CE46C}" type="slidenum">
              <a:rPr lang="ar-SA"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2662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
        <p:nvSpPr>
          <p:cNvPr id="26628" name="Slide Number Placeholder 4"/>
          <p:cNvSpPr>
            <a:spLocks noGrp="1"/>
          </p:cNvSpPr>
          <p:nvPr>
            <p:ph type="sldNum" sz="quarter" idx="5"/>
          </p:nvPr>
        </p:nvSpPr>
        <p:spPr bwMode="auto">
          <a:noFill/>
          <a:ln>
            <a:miter lim="800000"/>
            <a:headEnd/>
            <a:tailEnd/>
          </a:ln>
        </p:spPr>
        <p:txBody>
          <a:bodyPr/>
          <a:lstStyle/>
          <a:p>
            <a:fld id="{6A27300A-9628-49B4-ABA5-53E09D8BB179}" type="slidenum">
              <a:rPr lang="ar-SA"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28675"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
        <p:nvSpPr>
          <p:cNvPr id="28676" name="Slide Number Placeholder 4"/>
          <p:cNvSpPr>
            <a:spLocks noGrp="1"/>
          </p:cNvSpPr>
          <p:nvPr>
            <p:ph type="sldNum" sz="quarter" idx="5"/>
          </p:nvPr>
        </p:nvSpPr>
        <p:spPr bwMode="auto">
          <a:noFill/>
          <a:ln>
            <a:miter lim="800000"/>
            <a:headEnd/>
            <a:tailEnd/>
          </a:ln>
        </p:spPr>
        <p:txBody>
          <a:bodyPr/>
          <a:lstStyle/>
          <a:p>
            <a:fld id="{ADFFC1EA-D911-4C19-80AC-27769666410E}" type="slidenum">
              <a:rPr lang="ar-SA"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30723"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
        <p:nvSpPr>
          <p:cNvPr id="30724" name="Slide Number Placeholder 4"/>
          <p:cNvSpPr>
            <a:spLocks noGrp="1"/>
          </p:cNvSpPr>
          <p:nvPr>
            <p:ph type="sldNum" sz="quarter" idx="5"/>
          </p:nvPr>
        </p:nvSpPr>
        <p:spPr bwMode="auto">
          <a:noFill/>
          <a:ln>
            <a:miter lim="800000"/>
            <a:headEnd/>
            <a:tailEnd/>
          </a:ln>
        </p:spPr>
        <p:txBody>
          <a:bodyPr/>
          <a:lstStyle/>
          <a:p>
            <a:fld id="{A0020878-CCCA-48D6-B919-9BAC64694822}" type="slidenum">
              <a:rPr lang="ar-SA"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cs typeface="Arial" charset="0"/>
            </a:endParaRPr>
          </a:p>
        </p:txBody>
      </p:sp>
      <p:sp>
        <p:nvSpPr>
          <p:cNvPr id="32771"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cs typeface="Arial" charset="0"/>
              </a:rPr>
              <a:t>Dr Mahdi</a:t>
            </a:r>
          </a:p>
        </p:txBody>
      </p:sp>
      <p:sp>
        <p:nvSpPr>
          <p:cNvPr id="32772" name="Slide Number Placeholder 4"/>
          <p:cNvSpPr>
            <a:spLocks noGrp="1"/>
          </p:cNvSpPr>
          <p:nvPr>
            <p:ph type="sldNum" sz="quarter" idx="5"/>
          </p:nvPr>
        </p:nvSpPr>
        <p:spPr bwMode="auto">
          <a:noFill/>
          <a:ln>
            <a:miter lim="800000"/>
            <a:headEnd/>
            <a:tailEnd/>
          </a:ln>
        </p:spPr>
        <p:txBody>
          <a:bodyPr/>
          <a:lstStyle/>
          <a:p>
            <a:fld id="{A87CAC3F-524C-40E2-B4D6-0FC4FD2C2D64}" type="slidenum">
              <a:rPr lang="ar-SA"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428625" y="6357938"/>
            <a:ext cx="1920875" cy="365125"/>
          </a:xfrm>
        </p:spPr>
        <p:txBody>
          <a:bodyPr/>
          <a:lstStyle>
            <a:lvl1pPr>
              <a:defRPr>
                <a:solidFill>
                  <a:srgbClr val="FFFFFF"/>
                </a:solidFill>
              </a:defRPr>
            </a:lvl1pPr>
            <a:extLst/>
          </a:lstStyle>
          <a:p>
            <a:pPr>
              <a:defRPr/>
            </a:pPr>
            <a:r>
              <a:rPr lang="ar-YE"/>
              <a:t>Dr Mahdi</a:t>
            </a: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a:t>Engineering Management 5</a:t>
            </a:r>
          </a:p>
        </p:txBody>
      </p:sp>
      <p:sp>
        <p:nvSpPr>
          <p:cNvPr id="13" name="Slide Number Placeholder 26"/>
          <p:cNvSpPr>
            <a:spLocks noGrp="1"/>
          </p:cNvSpPr>
          <p:nvPr>
            <p:ph type="sldNum" sz="quarter" idx="12"/>
          </p:nvPr>
        </p:nvSpPr>
        <p:spPr/>
        <p:txBody>
          <a:bodyPr/>
          <a:lstStyle>
            <a:lvl1pPr>
              <a:defRPr>
                <a:solidFill>
                  <a:srgbClr val="FFFFFF"/>
                </a:solidFill>
              </a:defRPr>
            </a:lvl1pPr>
          </a:lstStyle>
          <a:p>
            <a:pPr>
              <a:defRPr/>
            </a:pPr>
            <a:fld id="{9ABD2D83-F6A8-4539-969F-5C5597A8F984}"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ar-YE"/>
              <a:t>Dr Mahdi</a:t>
            </a:r>
            <a:endParaRPr lang="en-US"/>
          </a:p>
        </p:txBody>
      </p:sp>
      <p:sp>
        <p:nvSpPr>
          <p:cNvPr id="5" name="Footer Placeholder 21"/>
          <p:cNvSpPr>
            <a:spLocks noGrp="1"/>
          </p:cNvSpPr>
          <p:nvPr>
            <p:ph type="ftr" sz="quarter" idx="11"/>
          </p:nvPr>
        </p:nvSpPr>
        <p:spPr/>
        <p:txBody>
          <a:bodyPr/>
          <a:lstStyle>
            <a:lvl1pPr>
              <a:defRPr/>
            </a:lvl1pPr>
          </a:lstStyle>
          <a:p>
            <a:pPr>
              <a:defRPr/>
            </a:pPr>
            <a:r>
              <a:rPr lang="en-US"/>
              <a:t>Engineering Management 5</a:t>
            </a:r>
          </a:p>
        </p:txBody>
      </p:sp>
      <p:sp>
        <p:nvSpPr>
          <p:cNvPr id="6" name="Slide Number Placeholder 17"/>
          <p:cNvSpPr>
            <a:spLocks noGrp="1"/>
          </p:cNvSpPr>
          <p:nvPr>
            <p:ph type="sldNum" sz="quarter" idx="12"/>
          </p:nvPr>
        </p:nvSpPr>
        <p:spPr/>
        <p:txBody>
          <a:bodyPr/>
          <a:lstStyle>
            <a:lvl1pPr>
              <a:defRPr/>
            </a:lvl1pPr>
          </a:lstStyle>
          <a:p>
            <a:pPr>
              <a:defRPr/>
            </a:pPr>
            <a:fld id="{FDB6B528-4B2C-47A4-84AD-BD8A3597776F}"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ar-YE"/>
              <a:t>Dr Mahdi</a:t>
            </a:r>
            <a:endParaRPr lang="en-US"/>
          </a:p>
        </p:txBody>
      </p:sp>
      <p:sp>
        <p:nvSpPr>
          <p:cNvPr id="5" name="Footer Placeholder 21"/>
          <p:cNvSpPr>
            <a:spLocks noGrp="1"/>
          </p:cNvSpPr>
          <p:nvPr>
            <p:ph type="ftr" sz="quarter" idx="11"/>
          </p:nvPr>
        </p:nvSpPr>
        <p:spPr/>
        <p:txBody>
          <a:bodyPr/>
          <a:lstStyle>
            <a:lvl1pPr>
              <a:defRPr/>
            </a:lvl1pPr>
          </a:lstStyle>
          <a:p>
            <a:pPr>
              <a:defRPr/>
            </a:pPr>
            <a:r>
              <a:rPr lang="en-US"/>
              <a:t>Engineering Management 5</a:t>
            </a:r>
          </a:p>
        </p:txBody>
      </p:sp>
      <p:sp>
        <p:nvSpPr>
          <p:cNvPr id="6" name="Slide Number Placeholder 17"/>
          <p:cNvSpPr>
            <a:spLocks noGrp="1"/>
          </p:cNvSpPr>
          <p:nvPr>
            <p:ph type="sldNum" sz="quarter" idx="12"/>
          </p:nvPr>
        </p:nvSpPr>
        <p:spPr/>
        <p:txBody>
          <a:bodyPr/>
          <a:lstStyle>
            <a:lvl1pPr>
              <a:defRPr/>
            </a:lvl1pPr>
          </a:lstStyle>
          <a:p>
            <a:pPr>
              <a:defRPr/>
            </a:pPr>
            <a:fld id="{952BC7B8-E0AE-4F05-B11E-7152F2ACB0AB}"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3"/>
          <p:cNvSpPr>
            <a:spLocks noGrp="1"/>
          </p:cNvSpPr>
          <p:nvPr>
            <p:ph type="dt" sz="half" idx="10"/>
          </p:nvPr>
        </p:nvSpPr>
        <p:spPr>
          <a:xfrm>
            <a:off x="500063" y="6492875"/>
            <a:ext cx="1920875" cy="365125"/>
          </a:xfrm>
        </p:spPr>
        <p:txBody>
          <a:bodyPr/>
          <a:lstStyle>
            <a:lvl1pPr>
              <a:defRPr/>
            </a:lvl1pPr>
            <a:extLst/>
          </a:lstStyle>
          <a:p>
            <a:pPr>
              <a:defRPr/>
            </a:pPr>
            <a:r>
              <a:rPr lang="ar-YE"/>
              <a:t>Dr Mahdi</a:t>
            </a:r>
            <a:endParaRPr lang="en-US" dirty="0"/>
          </a:p>
        </p:txBody>
      </p:sp>
      <p:sp>
        <p:nvSpPr>
          <p:cNvPr id="5" name="Footer Placeholder 4"/>
          <p:cNvSpPr>
            <a:spLocks noGrp="1"/>
          </p:cNvSpPr>
          <p:nvPr>
            <p:ph type="ftr" sz="quarter" idx="11"/>
          </p:nvPr>
        </p:nvSpPr>
        <p:spPr/>
        <p:txBody>
          <a:bodyPr/>
          <a:lstStyle>
            <a:lvl1pPr>
              <a:defRPr>
                <a:latin typeface="Arial" pitchFamily="34" charset="0"/>
                <a:cs typeface="Arial" pitchFamily="34" charset="0"/>
              </a:defRPr>
            </a:lvl1pPr>
            <a:extLst/>
          </a:lstStyle>
          <a:p>
            <a:pPr>
              <a:defRPr/>
            </a:pPr>
            <a:r>
              <a:rPr lang="en-US"/>
              <a:t>Engineering Management 5</a:t>
            </a:r>
          </a:p>
        </p:txBody>
      </p:sp>
      <p:sp>
        <p:nvSpPr>
          <p:cNvPr id="6" name="Slide Number Placeholder 5"/>
          <p:cNvSpPr>
            <a:spLocks noGrp="1"/>
          </p:cNvSpPr>
          <p:nvPr>
            <p:ph type="sldNum" sz="quarter" idx="12"/>
          </p:nvPr>
        </p:nvSpPr>
        <p:spPr>
          <a:xfrm>
            <a:off x="8572500" y="6357938"/>
            <a:ext cx="365125" cy="365125"/>
          </a:xfrm>
        </p:spPr>
        <p:txBody>
          <a:bodyPr/>
          <a:lstStyle>
            <a:lvl1pPr>
              <a:defRPr/>
            </a:lvl1pPr>
          </a:lstStyle>
          <a:p>
            <a:pPr>
              <a:defRPr/>
            </a:pPr>
            <a:fld id="{1ADA6A2C-0BE1-4633-881F-26BDE4CAE16E}"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fontAlgn="auto">
              <a:spcBef>
                <a:spcPts val="0"/>
              </a:spcBef>
              <a:spcAft>
                <a:spcPts val="0"/>
              </a:spcAft>
              <a:defRPr/>
            </a:pPr>
            <a:endParaRPr lang="en-US"/>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a:xfrm>
            <a:off x="428625" y="6492875"/>
            <a:ext cx="1920875" cy="365125"/>
          </a:xfrm>
        </p:spPr>
        <p:txBody>
          <a:bodyPr/>
          <a:lstStyle>
            <a:lvl1pPr>
              <a:defRPr/>
            </a:lvl1pPr>
            <a:extLst/>
          </a:lstStyle>
          <a:p>
            <a:pPr>
              <a:defRPr/>
            </a:pPr>
            <a:r>
              <a:rPr lang="ar-YE"/>
              <a:t>Dr Mahdi</a:t>
            </a:r>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a:t>Engineering Management 5</a:t>
            </a:r>
          </a:p>
        </p:txBody>
      </p:sp>
      <p:sp>
        <p:nvSpPr>
          <p:cNvPr id="8" name="Slide Number Placeholder 5"/>
          <p:cNvSpPr>
            <a:spLocks noGrp="1"/>
          </p:cNvSpPr>
          <p:nvPr>
            <p:ph type="sldNum" sz="quarter" idx="12"/>
          </p:nvPr>
        </p:nvSpPr>
        <p:spPr/>
        <p:txBody>
          <a:bodyPr/>
          <a:lstStyle>
            <a:lvl1pPr>
              <a:defRPr/>
            </a:lvl1pPr>
          </a:lstStyle>
          <a:p>
            <a:pPr>
              <a:defRPr/>
            </a:pPr>
            <a:fld id="{AE409111-CB49-487B-8009-8A8B47F5F91D}" type="slidenum">
              <a:rPr lang="ar-SA"/>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r>
              <a:rPr lang="ar-YE"/>
              <a:t>Dr Mahdi</a:t>
            </a: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Engineering Management 5</a:t>
            </a:r>
          </a:p>
        </p:txBody>
      </p:sp>
      <p:sp>
        <p:nvSpPr>
          <p:cNvPr id="7" name="Slide Number Placeholder 6"/>
          <p:cNvSpPr>
            <a:spLocks noGrp="1"/>
          </p:cNvSpPr>
          <p:nvPr>
            <p:ph type="sldNum" sz="quarter" idx="12"/>
          </p:nvPr>
        </p:nvSpPr>
        <p:spPr/>
        <p:txBody>
          <a:bodyPr/>
          <a:lstStyle>
            <a:lvl1pPr>
              <a:defRPr/>
            </a:lvl1pPr>
          </a:lstStyle>
          <a:p>
            <a:pPr>
              <a:defRPr/>
            </a:pPr>
            <a:fld id="{CC94DD80-17B4-42B8-837E-FFD58B44B5B4}" type="slidenum">
              <a:rPr lang="ar-SA"/>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r>
              <a:rPr lang="ar-YE"/>
              <a:t>Dr Mahdi</a:t>
            </a:r>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Engineering Management 5</a:t>
            </a:r>
          </a:p>
        </p:txBody>
      </p:sp>
      <p:sp>
        <p:nvSpPr>
          <p:cNvPr id="9" name="Slide Number Placeholder 8"/>
          <p:cNvSpPr>
            <a:spLocks noGrp="1"/>
          </p:cNvSpPr>
          <p:nvPr>
            <p:ph type="sldNum" sz="quarter" idx="12"/>
          </p:nvPr>
        </p:nvSpPr>
        <p:spPr/>
        <p:txBody>
          <a:bodyPr/>
          <a:lstStyle>
            <a:lvl1pPr>
              <a:defRPr/>
            </a:lvl1pPr>
          </a:lstStyle>
          <a:p>
            <a:pPr>
              <a:defRPr/>
            </a:pPr>
            <a:fld id="{4FFD36F2-550E-4634-BE29-9764567C5CEF}"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r>
              <a:rPr lang="ar-YE"/>
              <a:t>Dr Mahdi</a:t>
            </a:r>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a:t>Engineering Management 5</a:t>
            </a:r>
          </a:p>
        </p:txBody>
      </p:sp>
      <p:sp>
        <p:nvSpPr>
          <p:cNvPr id="5" name="Slide Number Placeholder 4"/>
          <p:cNvSpPr>
            <a:spLocks noGrp="1"/>
          </p:cNvSpPr>
          <p:nvPr>
            <p:ph type="sldNum" sz="quarter" idx="12"/>
          </p:nvPr>
        </p:nvSpPr>
        <p:spPr/>
        <p:txBody>
          <a:bodyPr/>
          <a:lstStyle>
            <a:lvl1pPr>
              <a:defRPr/>
            </a:lvl1pPr>
          </a:lstStyle>
          <a:p>
            <a:pPr>
              <a:defRPr/>
            </a:pPr>
            <a:fld id="{45117CE9-5A32-4E5D-8E12-7B9836780D1B}" type="slidenum">
              <a:rPr lang="ar-SA"/>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ar-YE"/>
              <a:t>Dr Mahdi</a:t>
            </a:r>
            <a:endParaRPr lang="en-US"/>
          </a:p>
        </p:txBody>
      </p:sp>
      <p:sp>
        <p:nvSpPr>
          <p:cNvPr id="3" name="Footer Placeholder 21"/>
          <p:cNvSpPr>
            <a:spLocks noGrp="1"/>
          </p:cNvSpPr>
          <p:nvPr>
            <p:ph type="ftr" sz="quarter" idx="11"/>
          </p:nvPr>
        </p:nvSpPr>
        <p:spPr/>
        <p:txBody>
          <a:bodyPr/>
          <a:lstStyle>
            <a:lvl1pPr>
              <a:defRPr/>
            </a:lvl1pPr>
          </a:lstStyle>
          <a:p>
            <a:pPr>
              <a:defRPr/>
            </a:pPr>
            <a:r>
              <a:rPr lang="en-US"/>
              <a:t>Engineering Management 5</a:t>
            </a:r>
          </a:p>
        </p:txBody>
      </p:sp>
      <p:sp>
        <p:nvSpPr>
          <p:cNvPr id="4" name="Slide Number Placeholder 17"/>
          <p:cNvSpPr>
            <a:spLocks noGrp="1"/>
          </p:cNvSpPr>
          <p:nvPr>
            <p:ph type="sldNum" sz="quarter" idx="12"/>
          </p:nvPr>
        </p:nvSpPr>
        <p:spPr/>
        <p:txBody>
          <a:bodyPr/>
          <a:lstStyle>
            <a:lvl1pPr>
              <a:defRPr/>
            </a:lvl1pPr>
          </a:lstStyle>
          <a:p>
            <a:pPr>
              <a:defRPr/>
            </a:pPr>
            <a:fld id="{38342D40-4D91-4F65-A47D-56DDB9CB7D83}"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r>
              <a:rPr lang="ar-YE"/>
              <a:t>Dr Mahdi</a:t>
            </a: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Engineering Management 5</a:t>
            </a:r>
          </a:p>
        </p:txBody>
      </p:sp>
      <p:sp>
        <p:nvSpPr>
          <p:cNvPr id="7" name="Slide Number Placeholder 6"/>
          <p:cNvSpPr>
            <a:spLocks noGrp="1"/>
          </p:cNvSpPr>
          <p:nvPr>
            <p:ph type="sldNum" sz="quarter" idx="12"/>
          </p:nvPr>
        </p:nvSpPr>
        <p:spPr/>
        <p:txBody>
          <a:bodyPr/>
          <a:lstStyle>
            <a:lvl1pPr>
              <a:defRPr/>
            </a:lvl1pPr>
          </a:lstStyle>
          <a:p>
            <a:pPr>
              <a:defRPr/>
            </a:pPr>
            <a:fld id="{72EF314C-B8DB-46C8-828B-2E312AF804E7}"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Freeform 8"/>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Right Triangle 9"/>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fontAlgn="auto">
              <a:spcBef>
                <a:spcPts val="0"/>
              </a:spcBef>
              <a:spcAft>
                <a:spcPts val="0"/>
              </a:spcAft>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r>
              <a:rPr lang="ar-YE"/>
              <a:t>Dr Mahdi</a:t>
            </a:r>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a:t>Engineering Management 5</a:t>
            </a:r>
          </a:p>
        </p:txBody>
      </p:sp>
      <p:sp>
        <p:nvSpPr>
          <p:cNvPr id="13" name="Slide Number Placeholder 6"/>
          <p:cNvSpPr>
            <a:spLocks noGrp="1"/>
          </p:cNvSpPr>
          <p:nvPr>
            <p:ph type="sldNum" sz="quarter" idx="12"/>
          </p:nvPr>
        </p:nvSpPr>
        <p:spPr/>
        <p:txBody>
          <a:bodyPr/>
          <a:lstStyle>
            <a:lvl1pPr>
              <a:defRPr/>
            </a:lvl1pPr>
          </a:lstStyle>
          <a:p>
            <a:pPr>
              <a:defRPr/>
            </a:pPr>
            <a:fld id="{02ED63DF-AF81-48BF-A257-F90645E58EA9}" type="slidenum">
              <a:rPr lang="ar-SA"/>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r>
              <a:rPr lang="ar-YE"/>
              <a:t>Dr Mahdi</a:t>
            </a: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r>
              <a:rPr lang="en-US"/>
              <a:t>Engineering Management 5</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defRPr>
            </a:lvl1pPr>
          </a:lstStyle>
          <a:p>
            <a:pPr>
              <a:defRPr/>
            </a:pPr>
            <a:fld id="{49FA977E-904C-4519-B7F2-EB66CE7EF234}"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83" r:id="rId7"/>
    <p:sldLayoutId id="2147483690" r:id="rId8"/>
    <p:sldLayoutId id="2147483691" r:id="rId9"/>
    <p:sldLayoutId id="2147483682" r:id="rId10"/>
    <p:sldLayoutId id="2147483681" r:id="rId11"/>
  </p:sldLayoutIdLst>
  <p:hf hd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cs typeface="Arial" charset="0"/>
        </a:defRPr>
      </a:lvl2pPr>
      <a:lvl3pPr algn="l" rtl="0" eaLnBrk="0" fontAlgn="base" hangingPunct="0">
        <a:spcBef>
          <a:spcPct val="0"/>
        </a:spcBef>
        <a:spcAft>
          <a:spcPct val="0"/>
        </a:spcAft>
        <a:defRPr sz="4100" b="1">
          <a:solidFill>
            <a:schemeClr val="tx2"/>
          </a:solidFill>
          <a:latin typeface="Lucida Sans Unicode" pitchFamily="34" charset="0"/>
          <a:cs typeface="Arial" charset="0"/>
        </a:defRPr>
      </a:lvl3pPr>
      <a:lvl4pPr algn="l" rtl="0" eaLnBrk="0" fontAlgn="base" hangingPunct="0">
        <a:spcBef>
          <a:spcPct val="0"/>
        </a:spcBef>
        <a:spcAft>
          <a:spcPct val="0"/>
        </a:spcAft>
        <a:defRPr sz="4100" b="1">
          <a:solidFill>
            <a:schemeClr val="tx2"/>
          </a:solidFill>
          <a:latin typeface="Lucida Sans Unicode" pitchFamily="34" charset="0"/>
          <a:cs typeface="Arial" charset="0"/>
        </a:defRPr>
      </a:lvl4pPr>
      <a:lvl5pPr algn="l" rtl="0" eaLnBrk="0" fontAlgn="base" hangingPunct="0">
        <a:spcBef>
          <a:spcPct val="0"/>
        </a:spcBef>
        <a:spcAft>
          <a:spcPct val="0"/>
        </a:spcAft>
        <a:defRPr sz="4100" b="1">
          <a:solidFill>
            <a:schemeClr val="tx2"/>
          </a:solidFill>
          <a:latin typeface="Lucida Sans Unicode" pitchFamily="34" charset="0"/>
          <a:cs typeface="Arial" charset="0"/>
        </a:defRPr>
      </a:lvl5pPr>
      <a:lvl6pPr marL="457200" algn="l" rtl="0" fontAlgn="base">
        <a:spcBef>
          <a:spcPct val="0"/>
        </a:spcBef>
        <a:spcAft>
          <a:spcPct val="0"/>
        </a:spcAft>
        <a:defRPr sz="4100" b="1">
          <a:solidFill>
            <a:schemeClr val="tx2"/>
          </a:solidFill>
          <a:latin typeface="Lucida Sans Unicode" pitchFamily="34" charset="0"/>
          <a:cs typeface="Arial" charset="0"/>
        </a:defRPr>
      </a:lvl6pPr>
      <a:lvl7pPr marL="914400" algn="l" rtl="0" fontAlgn="base">
        <a:spcBef>
          <a:spcPct val="0"/>
        </a:spcBef>
        <a:spcAft>
          <a:spcPct val="0"/>
        </a:spcAft>
        <a:defRPr sz="4100" b="1">
          <a:solidFill>
            <a:schemeClr val="tx2"/>
          </a:solidFill>
          <a:latin typeface="Lucida Sans Unicode" pitchFamily="34" charset="0"/>
          <a:cs typeface="Arial" charset="0"/>
        </a:defRPr>
      </a:lvl7pPr>
      <a:lvl8pPr marL="1371600" algn="l" rtl="0" fontAlgn="base">
        <a:spcBef>
          <a:spcPct val="0"/>
        </a:spcBef>
        <a:spcAft>
          <a:spcPct val="0"/>
        </a:spcAft>
        <a:defRPr sz="4100" b="1">
          <a:solidFill>
            <a:schemeClr val="tx2"/>
          </a:solidFill>
          <a:latin typeface="Lucida Sans Unicode" pitchFamily="34" charset="0"/>
          <a:cs typeface="Arial" charset="0"/>
        </a:defRPr>
      </a:lvl8pPr>
      <a:lvl9pPr marL="1828800" algn="l" rtl="0" fontAlgn="base">
        <a:spcBef>
          <a:spcPct val="0"/>
        </a:spcBef>
        <a:spcAft>
          <a:spcPct val="0"/>
        </a:spcAft>
        <a:defRPr sz="4100" b="1">
          <a:solidFill>
            <a:schemeClr val="tx2"/>
          </a:solidFill>
          <a:latin typeface="Lucida Sans Unicode" pitchFamily="34" charset="0"/>
          <a:cs typeface="Arial"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368940"/>
          </a:xfrm>
        </p:spPr>
        <p:txBody>
          <a:bodyPr>
            <a:normAutofit fontScale="90000"/>
          </a:bodyPr>
          <a:lstStyle/>
          <a:p>
            <a:pPr algn="ctr" eaLnBrk="1" fontAlgn="auto" hangingPunct="1">
              <a:spcAft>
                <a:spcPts val="0"/>
              </a:spcAft>
              <a:defRPr/>
            </a:pPr>
            <a:r>
              <a:rPr lang="ar-YE" u="sng" dirty="0" smtClean="0"/>
              <a:t>إدارة المشروعات الهندسية</a:t>
            </a:r>
            <a:r>
              <a:rPr lang="ar-YE" dirty="0" smtClean="0"/>
              <a:t/>
            </a:r>
            <a:br>
              <a:rPr lang="ar-YE" dirty="0" smtClean="0"/>
            </a:br>
            <a:r>
              <a:rPr lang="en-US" dirty="0" smtClean="0"/>
              <a:t>Engineering Project Management</a:t>
            </a:r>
            <a:br>
              <a:rPr lang="en-US" dirty="0" smtClean="0"/>
            </a:br>
            <a:r>
              <a:rPr lang="ar-YE" b="0" dirty="0" smtClean="0"/>
              <a:t>الفصل الخامس: </a:t>
            </a:r>
            <a:r>
              <a:rPr lang="ar-YE" sz="3200" b="0" u="sng" dirty="0" smtClean="0"/>
              <a:t>هات 213</a:t>
            </a:r>
            <a:r>
              <a:rPr lang="ar-YE" sz="3200" u="sng" dirty="0" smtClean="0"/>
              <a:t/>
            </a:r>
            <a:br>
              <a:rPr lang="ar-YE" sz="3200" u="sng" dirty="0" smtClean="0"/>
            </a:br>
            <a:r>
              <a:rPr lang="ar-YE" dirty="0" smtClean="0"/>
              <a:t/>
            </a:r>
            <a:br>
              <a:rPr lang="ar-YE" dirty="0" smtClean="0"/>
            </a:br>
            <a:r>
              <a:rPr lang="en-US" smtClean="0"/>
              <a:t/>
            </a:r>
            <a:br>
              <a:rPr lang="en-US" smtClean="0"/>
            </a:br>
            <a:r>
              <a:rPr lang="en-US" sz="4000" smtClean="0">
                <a:solidFill>
                  <a:srgbClr val="0070C0"/>
                </a:solidFill>
              </a:rPr>
              <a:t>Lecture3</a:t>
            </a:r>
            <a:r>
              <a:rPr lang="en-US" sz="4000" smtClean="0"/>
              <a:t>: </a:t>
            </a:r>
            <a:r>
              <a:rPr lang="en-US" sz="4000" dirty="0" smtClean="0"/>
              <a:t>Project Planning</a:t>
            </a:r>
            <a:r>
              <a:rPr lang="ar-YE" dirty="0" smtClean="0"/>
              <a:t/>
            </a:r>
            <a:br>
              <a:rPr lang="ar-YE" dirty="0" smtClean="0"/>
            </a:br>
            <a:r>
              <a:rPr lang="en-US" dirty="0" smtClean="0"/>
              <a:t/>
            </a:r>
            <a:br>
              <a:rPr lang="en-US" dirty="0" smtClean="0"/>
            </a:br>
            <a:r>
              <a:rPr lang="en-US" sz="2700" dirty="0" smtClean="0">
                <a:solidFill>
                  <a:srgbClr val="C00000"/>
                </a:solidFill>
                <a:effectLst/>
              </a:rPr>
              <a:t>Reference: </a:t>
            </a:r>
            <a:br>
              <a:rPr lang="en-US" sz="2700" dirty="0" smtClean="0">
                <a:solidFill>
                  <a:srgbClr val="C00000"/>
                </a:solidFill>
                <a:effectLst/>
              </a:rPr>
            </a:br>
            <a:r>
              <a:rPr lang="en-US" sz="2700" dirty="0" smtClean="0">
                <a:solidFill>
                  <a:srgbClr val="0070C0"/>
                </a:solidFill>
                <a:effectLst/>
              </a:rPr>
              <a:t>Industrial</a:t>
            </a:r>
            <a:r>
              <a:rPr lang="en-US" sz="2700" dirty="0" smtClean="0">
                <a:solidFill>
                  <a:srgbClr val="C00000"/>
                </a:solidFill>
                <a:effectLst/>
              </a:rPr>
              <a:t> </a:t>
            </a:r>
            <a:r>
              <a:rPr lang="en-US" sz="2700" dirty="0" smtClean="0">
                <a:solidFill>
                  <a:srgbClr val="0070C0"/>
                </a:solidFill>
                <a:effectLst/>
              </a:rPr>
              <a:t>Project Management, Concepts, Tools and Techniques (2007)</a:t>
            </a:r>
            <a:endParaRPr lang="en-US" dirty="0">
              <a:solidFill>
                <a:srgbClr val="0070C0"/>
              </a:solidFill>
              <a:effectLst/>
            </a:endParaRPr>
          </a:p>
        </p:txBody>
      </p:sp>
      <p:sp>
        <p:nvSpPr>
          <p:cNvPr id="15362" name="Slide Number Placeholder 2"/>
          <p:cNvSpPr>
            <a:spLocks noGrp="1"/>
          </p:cNvSpPr>
          <p:nvPr>
            <p:ph type="sldNum" sz="quarter" idx="12"/>
          </p:nvPr>
        </p:nvSpPr>
        <p:spPr bwMode="auto">
          <a:noFill/>
          <a:ln>
            <a:miter lim="800000"/>
            <a:headEnd/>
            <a:tailEnd/>
          </a:ln>
        </p:spPr>
        <p:txBody>
          <a:bodyPr/>
          <a:lstStyle/>
          <a:p>
            <a:fld id="{CE149B66-A27E-4DF4-BCB1-D7A92E2328A1}" type="slidenum">
              <a:rPr lang="ar-SA" smtClean="0"/>
              <a:pPr/>
              <a:t>1</a:t>
            </a:fld>
            <a:endParaRPr lang="en-US" smtClean="0"/>
          </a:p>
        </p:txBody>
      </p:sp>
      <p:sp>
        <p:nvSpPr>
          <p:cNvPr id="15363"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latin typeface="Arial" charset="0"/>
                <a:cs typeface="Arial" charset="0"/>
              </a:rPr>
              <a:t>Engineering Management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Content Placeholder 1"/>
          <p:cNvSpPr>
            <a:spLocks noGrp="1"/>
          </p:cNvSpPr>
          <p:nvPr>
            <p:ph idx="1"/>
          </p:nvPr>
        </p:nvSpPr>
        <p:spPr>
          <a:xfrm>
            <a:off x="557213" y="1071563"/>
            <a:ext cx="8229600" cy="5072062"/>
          </a:xfrm>
          <a:ln>
            <a:solidFill>
              <a:schemeClr val="accent1"/>
            </a:solidFill>
          </a:ln>
        </p:spPr>
        <p:txBody>
          <a:bodyPr/>
          <a:lstStyle/>
          <a:p>
            <a:pPr eaLnBrk="1" hangingPunct="1"/>
            <a:r>
              <a:rPr lang="en-US" sz="2400" smtClean="0">
                <a:cs typeface="Arial" charset="0"/>
              </a:rPr>
              <a:t>The project activities are represented in the form of a network diagram. The two popular models for network drawing are the activity-on-arrow (AOA) and the activity-on-node (AON).</a:t>
            </a:r>
          </a:p>
          <a:p>
            <a:pPr eaLnBrk="1" hangingPunct="1"/>
            <a:r>
              <a:rPr lang="en-US" sz="2400" smtClean="0">
                <a:cs typeface="Arial" charset="0"/>
              </a:rPr>
              <a:t>AON example:</a:t>
            </a:r>
          </a:p>
        </p:txBody>
      </p:sp>
      <p:sp>
        <p:nvSpPr>
          <p:cNvPr id="33795"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latin typeface="Arial" charset="0"/>
                <a:cs typeface="Arial" charset="0"/>
              </a:rPr>
              <a:t>Engineering Management 5</a:t>
            </a:r>
          </a:p>
        </p:txBody>
      </p:sp>
      <p:sp>
        <p:nvSpPr>
          <p:cNvPr id="33796" name="Slide Number Placeholder 4"/>
          <p:cNvSpPr>
            <a:spLocks noGrp="1"/>
          </p:cNvSpPr>
          <p:nvPr>
            <p:ph type="sldNum" sz="quarter" idx="12"/>
          </p:nvPr>
        </p:nvSpPr>
        <p:spPr bwMode="auto">
          <a:noFill/>
          <a:ln>
            <a:miter lim="800000"/>
            <a:headEnd/>
            <a:tailEnd/>
          </a:ln>
        </p:spPr>
        <p:txBody>
          <a:bodyPr/>
          <a:lstStyle/>
          <a:p>
            <a:fld id="{2229C3C4-1E41-4150-986E-0D9280BCBA4C}" type="slidenum">
              <a:rPr lang="ar-SA" smtClean="0"/>
              <a:pPr/>
              <a:t>10</a:t>
            </a:fld>
            <a:endParaRPr lang="en-US" smtClean="0"/>
          </a:p>
        </p:txBody>
      </p:sp>
      <p:sp>
        <p:nvSpPr>
          <p:cNvPr id="6" name="Title 5"/>
          <p:cNvSpPr>
            <a:spLocks noGrp="1"/>
          </p:cNvSpPr>
          <p:nvPr>
            <p:ph type="title"/>
          </p:nvPr>
        </p:nvSpPr>
        <p:spPr>
          <a:xfrm>
            <a:off x="457200" y="274638"/>
            <a:ext cx="8229600" cy="725470"/>
          </a:xfrm>
        </p:spPr>
        <p:txBody>
          <a:bodyPr/>
          <a:lstStyle/>
          <a:p>
            <a:pPr eaLnBrk="1" fontAlgn="auto" hangingPunct="1">
              <a:spcAft>
                <a:spcPts val="0"/>
              </a:spcAft>
              <a:defRPr/>
            </a:pPr>
            <a:r>
              <a:rPr lang="en-US" u="sng" dirty="0" smtClean="0">
                <a:solidFill>
                  <a:srgbClr val="7030A0"/>
                </a:solidFill>
              </a:rPr>
              <a:t>CPM</a:t>
            </a:r>
            <a:endParaRPr lang="en-US" u="sng" dirty="0">
              <a:solidFill>
                <a:srgbClr val="7030A0"/>
              </a:solidFill>
            </a:endParaRPr>
          </a:p>
        </p:txBody>
      </p:sp>
      <p:pic>
        <p:nvPicPr>
          <p:cNvPr id="33798" name="Picture 2"/>
          <p:cNvPicPr>
            <a:picLocks noChangeAspect="1" noChangeArrowheads="1"/>
          </p:cNvPicPr>
          <p:nvPr/>
        </p:nvPicPr>
        <p:blipFill>
          <a:blip r:embed="rId3"/>
          <a:srcRect/>
          <a:stretch>
            <a:fillRect/>
          </a:stretch>
        </p:blipFill>
        <p:spPr bwMode="auto">
          <a:xfrm>
            <a:off x="1214438" y="3143250"/>
            <a:ext cx="7077075" cy="278606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0125"/>
            <a:ext cx="8401050" cy="5357813"/>
          </a:xfrm>
          <a:ln>
            <a:solidFill>
              <a:schemeClr val="accent1"/>
            </a:solidFill>
          </a:ln>
        </p:spPr>
        <p:txBody>
          <a:bodyPr>
            <a:normAutofit fontScale="85000" lnSpcReduction="10000"/>
          </a:bodyPr>
          <a:lstStyle/>
          <a:p>
            <a:pPr marL="365760" indent="-256032" eaLnBrk="1" fontAlgn="auto" hangingPunct="1">
              <a:lnSpc>
                <a:spcPct val="120000"/>
              </a:lnSpc>
              <a:spcAft>
                <a:spcPts val="0"/>
              </a:spcAft>
              <a:buFont typeface="Wingdings 3"/>
              <a:buChar char=""/>
              <a:defRPr/>
            </a:pPr>
            <a:r>
              <a:rPr lang="en-US" dirty="0" smtClean="0"/>
              <a:t>The primary goal of CPM analysis is to identify the “critical path,” which is a determination of the minimum completion time of a project. The computational analysis involves both forward-pass and backward-pass procedures. The forward pass determines the earliest start time and the earliest completion time for each activity in the network. The backward pass determines the latest start time and the latest completion time for each activity.</a:t>
            </a:r>
          </a:p>
          <a:p>
            <a:pPr marL="365760" indent="-256032" eaLnBrk="1" fontAlgn="auto" hangingPunct="1">
              <a:lnSpc>
                <a:spcPct val="120000"/>
              </a:lnSpc>
              <a:spcAft>
                <a:spcPts val="0"/>
              </a:spcAft>
              <a:buFont typeface="Wingdings 3"/>
              <a:buNone/>
              <a:defRPr/>
            </a:pPr>
            <a:r>
              <a:rPr lang="en-US" b="1" dirty="0" smtClean="0"/>
              <a:t>Network notations are:</a:t>
            </a:r>
          </a:p>
          <a:p>
            <a:pPr marL="365760" indent="-256032" eaLnBrk="1" fontAlgn="auto" hangingPunct="1">
              <a:lnSpc>
                <a:spcPct val="120000"/>
              </a:lnSpc>
              <a:spcAft>
                <a:spcPts val="0"/>
              </a:spcAft>
              <a:buFont typeface="Wingdings 3"/>
              <a:buChar char=""/>
              <a:defRPr/>
            </a:pPr>
            <a:r>
              <a:rPr lang="en-US" b="1" dirty="0" smtClean="0"/>
              <a:t>A:</a:t>
            </a:r>
            <a:r>
              <a:rPr lang="en-US" dirty="0" smtClean="0"/>
              <a:t> Activity identification , </a:t>
            </a:r>
            <a:r>
              <a:rPr lang="en-US" b="1" dirty="0" smtClean="0"/>
              <a:t>ES:</a:t>
            </a:r>
            <a:r>
              <a:rPr lang="en-US" dirty="0" smtClean="0"/>
              <a:t> Earliest starting time</a:t>
            </a:r>
          </a:p>
          <a:p>
            <a:pPr marL="365760" indent="-256032" eaLnBrk="1" fontAlgn="auto" hangingPunct="1">
              <a:lnSpc>
                <a:spcPct val="120000"/>
              </a:lnSpc>
              <a:spcAft>
                <a:spcPts val="0"/>
              </a:spcAft>
              <a:buFont typeface="Wingdings 3"/>
              <a:buChar char=""/>
              <a:defRPr/>
            </a:pPr>
            <a:r>
              <a:rPr lang="en-US" b="1" dirty="0" smtClean="0"/>
              <a:t>EC:</a:t>
            </a:r>
            <a:r>
              <a:rPr lang="en-US" dirty="0" smtClean="0"/>
              <a:t> Earliest completion time, </a:t>
            </a:r>
            <a:r>
              <a:rPr lang="en-US" b="1" dirty="0" smtClean="0"/>
              <a:t>LS:</a:t>
            </a:r>
            <a:r>
              <a:rPr lang="en-US" dirty="0" smtClean="0"/>
              <a:t> Latest starting time</a:t>
            </a:r>
          </a:p>
          <a:p>
            <a:pPr marL="365760" indent="-256032" eaLnBrk="1" fontAlgn="auto" hangingPunct="1">
              <a:lnSpc>
                <a:spcPct val="120000"/>
              </a:lnSpc>
              <a:spcAft>
                <a:spcPts val="0"/>
              </a:spcAft>
              <a:buFont typeface="Wingdings 3"/>
              <a:buChar char=""/>
              <a:defRPr/>
            </a:pPr>
            <a:r>
              <a:rPr lang="en-US" b="1" dirty="0" smtClean="0"/>
              <a:t>LC:</a:t>
            </a:r>
            <a:r>
              <a:rPr lang="en-US" dirty="0" smtClean="0"/>
              <a:t> Latest completion time, </a:t>
            </a:r>
            <a:r>
              <a:rPr lang="en-US" b="1" dirty="0" smtClean="0"/>
              <a:t>t:</a:t>
            </a:r>
            <a:r>
              <a:rPr lang="en-US" dirty="0" smtClean="0"/>
              <a:t> Activity duration</a:t>
            </a:r>
            <a:endParaRPr lang="en-US" dirty="0"/>
          </a:p>
        </p:txBody>
      </p:sp>
      <p:sp>
        <p:nvSpPr>
          <p:cNvPr id="35843"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latin typeface="Arial" charset="0"/>
                <a:cs typeface="Arial" charset="0"/>
              </a:rPr>
              <a:t>Engineering Management 5</a:t>
            </a:r>
          </a:p>
        </p:txBody>
      </p:sp>
      <p:sp>
        <p:nvSpPr>
          <p:cNvPr id="35844" name="Slide Number Placeholder 4"/>
          <p:cNvSpPr>
            <a:spLocks noGrp="1"/>
          </p:cNvSpPr>
          <p:nvPr>
            <p:ph type="sldNum" sz="quarter" idx="12"/>
          </p:nvPr>
        </p:nvSpPr>
        <p:spPr bwMode="auto">
          <a:noFill/>
          <a:ln>
            <a:miter lim="800000"/>
            <a:headEnd/>
            <a:tailEnd/>
          </a:ln>
        </p:spPr>
        <p:txBody>
          <a:bodyPr/>
          <a:lstStyle/>
          <a:p>
            <a:fld id="{E92B52FF-16E0-48A4-9E4B-4A23222ACEA3}" type="slidenum">
              <a:rPr lang="ar-SA" smtClean="0"/>
              <a:pPr/>
              <a:t>11</a:t>
            </a:fld>
            <a:endParaRPr lang="en-US" smtClean="0"/>
          </a:p>
        </p:txBody>
      </p:sp>
      <p:sp>
        <p:nvSpPr>
          <p:cNvPr id="6" name="Title 5"/>
          <p:cNvSpPr>
            <a:spLocks noGrp="1"/>
          </p:cNvSpPr>
          <p:nvPr>
            <p:ph type="title"/>
          </p:nvPr>
        </p:nvSpPr>
        <p:spPr>
          <a:xfrm>
            <a:off x="457200" y="274638"/>
            <a:ext cx="8229600" cy="725470"/>
          </a:xfrm>
        </p:spPr>
        <p:txBody>
          <a:bodyPr/>
          <a:lstStyle/>
          <a:p>
            <a:pPr eaLnBrk="1" fontAlgn="auto" hangingPunct="1">
              <a:spcAft>
                <a:spcPts val="0"/>
              </a:spcAft>
              <a:defRPr/>
            </a:pPr>
            <a:r>
              <a:rPr lang="en-US" u="sng" dirty="0" smtClean="0">
                <a:solidFill>
                  <a:srgbClr val="7030A0"/>
                </a:solidFill>
              </a:rPr>
              <a:t>CPM</a:t>
            </a:r>
            <a:endParaRPr lang="en-US" u="sng" dirty="0">
              <a:solidFill>
                <a:srgbClr val="7030A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Date Placeholder 1"/>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ar-YE"/>
              <a:t>Dr Mahdi</a:t>
            </a:r>
            <a:endParaRPr lang="en-US">
              <a:cs typeface="Arial" charset="0"/>
            </a:endParaRPr>
          </a:p>
        </p:txBody>
      </p:sp>
      <p:sp>
        <p:nvSpPr>
          <p:cNvPr id="37890" name="Footer Placeholder 2"/>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cs typeface="Arial" charset="0"/>
              </a:rPr>
              <a:t>Engineering Management 5</a:t>
            </a:r>
          </a:p>
        </p:txBody>
      </p:sp>
      <p:sp>
        <p:nvSpPr>
          <p:cNvPr id="37891" name="Slide Number Placeholder 3"/>
          <p:cNvSpPr>
            <a:spLocks noGrp="1"/>
          </p:cNvSpPr>
          <p:nvPr>
            <p:ph type="sldNum" sz="quarter" idx="12"/>
          </p:nvPr>
        </p:nvSpPr>
        <p:spPr bwMode="auto">
          <a:noFill/>
          <a:ln>
            <a:miter lim="800000"/>
            <a:headEnd/>
            <a:tailEnd/>
          </a:ln>
        </p:spPr>
        <p:txBody>
          <a:bodyPr/>
          <a:lstStyle/>
          <a:p>
            <a:fld id="{A40A3B44-5C91-4BC0-BE97-11949327681E}" type="slidenum">
              <a:rPr lang="ar-SA" smtClean="0"/>
              <a:pPr/>
              <a:t>12</a:t>
            </a:fld>
            <a:endParaRPr lang="en-US" smtClean="0"/>
          </a:p>
        </p:txBody>
      </p:sp>
      <p:sp>
        <p:nvSpPr>
          <p:cNvPr id="37892" name="TextBox 4"/>
          <p:cNvSpPr txBox="1">
            <a:spLocks noChangeArrowheads="1"/>
          </p:cNvSpPr>
          <p:nvPr/>
        </p:nvSpPr>
        <p:spPr bwMode="auto">
          <a:xfrm>
            <a:off x="209550" y="142875"/>
            <a:ext cx="1647825" cy="1200150"/>
          </a:xfrm>
          <a:prstGeom prst="rect">
            <a:avLst/>
          </a:prstGeom>
          <a:noFill/>
          <a:ln w="9525">
            <a:solidFill>
              <a:schemeClr val="accent1"/>
            </a:solidFill>
            <a:miter lim="800000"/>
            <a:headEnd/>
            <a:tailEnd/>
          </a:ln>
        </p:spPr>
        <p:txBody>
          <a:bodyPr>
            <a:spAutoFit/>
          </a:bodyPr>
          <a:lstStyle/>
          <a:p>
            <a:pPr algn="ctr" rtl="0"/>
            <a:r>
              <a:rPr lang="en-US" b="1">
                <a:solidFill>
                  <a:srgbClr val="C00000"/>
                </a:solidFill>
                <a:latin typeface="Lucida Sans Unicode" pitchFamily="34" charset="0"/>
              </a:rPr>
              <a:t>Steps of </a:t>
            </a:r>
          </a:p>
          <a:p>
            <a:pPr algn="ctr" rtl="0"/>
            <a:r>
              <a:rPr lang="en-US" b="1">
                <a:solidFill>
                  <a:srgbClr val="C00000"/>
                </a:solidFill>
                <a:latin typeface="Lucida Sans Unicode" pitchFamily="34" charset="0"/>
              </a:rPr>
              <a:t>CPM</a:t>
            </a:r>
          </a:p>
          <a:p>
            <a:pPr algn="ctr" rtl="0"/>
            <a:r>
              <a:rPr lang="en-US" b="1">
                <a:solidFill>
                  <a:srgbClr val="C00000"/>
                </a:solidFill>
                <a:latin typeface="Lucida Sans Unicode" pitchFamily="34" charset="0"/>
              </a:rPr>
              <a:t>Network </a:t>
            </a:r>
          </a:p>
          <a:p>
            <a:pPr algn="ctr" rtl="0"/>
            <a:r>
              <a:rPr lang="en-US" b="1">
                <a:solidFill>
                  <a:srgbClr val="C00000"/>
                </a:solidFill>
                <a:latin typeface="Lucida Sans Unicode" pitchFamily="34" charset="0"/>
              </a:rPr>
              <a:t>Analysis</a:t>
            </a:r>
          </a:p>
        </p:txBody>
      </p:sp>
      <p:pic>
        <p:nvPicPr>
          <p:cNvPr id="37893" name="Picture 4"/>
          <p:cNvPicPr>
            <a:picLocks noChangeAspect="1" noChangeArrowheads="1"/>
          </p:cNvPicPr>
          <p:nvPr/>
        </p:nvPicPr>
        <p:blipFill>
          <a:blip r:embed="rId3"/>
          <a:srcRect/>
          <a:stretch>
            <a:fillRect/>
          </a:stretch>
        </p:blipFill>
        <p:spPr bwMode="auto">
          <a:xfrm>
            <a:off x="2043113" y="-1588"/>
            <a:ext cx="7029450" cy="6502401"/>
          </a:xfrm>
          <a:prstGeom prst="rect">
            <a:avLst/>
          </a:prstGeom>
          <a:noFill/>
          <a:ln w="9525">
            <a:solidFill>
              <a:schemeClr val="accent1"/>
            </a:solid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Date Placeholder 1"/>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ar-YE"/>
              <a:t>Dr Mahdi</a:t>
            </a:r>
            <a:endParaRPr lang="en-US">
              <a:cs typeface="Arial" charset="0"/>
            </a:endParaRPr>
          </a:p>
        </p:txBody>
      </p:sp>
      <p:sp>
        <p:nvSpPr>
          <p:cNvPr id="39938" name="Footer Placeholder 2"/>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cs typeface="Arial" charset="0"/>
              </a:rPr>
              <a:t>Engineering Management 5</a:t>
            </a:r>
          </a:p>
        </p:txBody>
      </p:sp>
      <p:sp>
        <p:nvSpPr>
          <p:cNvPr id="39939" name="Slide Number Placeholder 3"/>
          <p:cNvSpPr>
            <a:spLocks noGrp="1"/>
          </p:cNvSpPr>
          <p:nvPr>
            <p:ph type="sldNum" sz="quarter" idx="12"/>
          </p:nvPr>
        </p:nvSpPr>
        <p:spPr bwMode="auto">
          <a:noFill/>
          <a:ln>
            <a:miter lim="800000"/>
            <a:headEnd/>
            <a:tailEnd/>
          </a:ln>
        </p:spPr>
        <p:txBody>
          <a:bodyPr/>
          <a:lstStyle/>
          <a:p>
            <a:fld id="{C7A47B83-9B4A-44F5-B726-D878A89A0501}" type="slidenum">
              <a:rPr lang="ar-SA" smtClean="0"/>
              <a:pPr/>
              <a:t>13</a:t>
            </a:fld>
            <a:endParaRPr lang="en-US" smtClean="0"/>
          </a:p>
        </p:txBody>
      </p:sp>
      <p:sp>
        <p:nvSpPr>
          <p:cNvPr id="39940" name="TextBox 7"/>
          <p:cNvSpPr txBox="1">
            <a:spLocks noChangeArrowheads="1"/>
          </p:cNvSpPr>
          <p:nvPr/>
        </p:nvSpPr>
        <p:spPr bwMode="auto">
          <a:xfrm>
            <a:off x="71438" y="142875"/>
            <a:ext cx="1428750" cy="1200150"/>
          </a:xfrm>
          <a:prstGeom prst="rect">
            <a:avLst/>
          </a:prstGeom>
          <a:noFill/>
          <a:ln w="9525">
            <a:solidFill>
              <a:schemeClr val="accent1"/>
            </a:solidFill>
            <a:miter lim="800000"/>
            <a:headEnd/>
            <a:tailEnd/>
          </a:ln>
        </p:spPr>
        <p:txBody>
          <a:bodyPr>
            <a:spAutoFit/>
          </a:bodyPr>
          <a:lstStyle/>
          <a:p>
            <a:pPr algn="ctr" rtl="0"/>
            <a:r>
              <a:rPr lang="en-US" b="1">
                <a:solidFill>
                  <a:srgbClr val="C00000"/>
                </a:solidFill>
                <a:latin typeface="Lucida Sans Unicode" pitchFamily="34" charset="0"/>
              </a:rPr>
              <a:t>Steps of </a:t>
            </a:r>
          </a:p>
          <a:p>
            <a:pPr algn="ctr" rtl="0"/>
            <a:r>
              <a:rPr lang="en-US" b="1">
                <a:solidFill>
                  <a:srgbClr val="C00000"/>
                </a:solidFill>
                <a:latin typeface="Lucida Sans Unicode" pitchFamily="34" charset="0"/>
              </a:rPr>
              <a:t>CPM</a:t>
            </a:r>
          </a:p>
          <a:p>
            <a:pPr algn="ctr" rtl="0"/>
            <a:r>
              <a:rPr lang="en-US" b="1">
                <a:solidFill>
                  <a:srgbClr val="C00000"/>
                </a:solidFill>
                <a:latin typeface="Lucida Sans Unicode" pitchFamily="34" charset="0"/>
              </a:rPr>
              <a:t>Network </a:t>
            </a:r>
          </a:p>
          <a:p>
            <a:pPr algn="ctr" rtl="0"/>
            <a:r>
              <a:rPr lang="en-US" b="1">
                <a:solidFill>
                  <a:srgbClr val="C00000"/>
                </a:solidFill>
                <a:latin typeface="Lucida Sans Unicode" pitchFamily="34" charset="0"/>
              </a:rPr>
              <a:t>Analysis</a:t>
            </a:r>
          </a:p>
        </p:txBody>
      </p:sp>
      <p:grpSp>
        <p:nvGrpSpPr>
          <p:cNvPr id="39941" name="Group 9"/>
          <p:cNvGrpSpPr>
            <a:grpSpLocks/>
          </p:cNvGrpSpPr>
          <p:nvPr/>
        </p:nvGrpSpPr>
        <p:grpSpPr bwMode="auto">
          <a:xfrm>
            <a:off x="1585913" y="142875"/>
            <a:ext cx="7235825" cy="6105525"/>
            <a:chOff x="1585937" y="142852"/>
            <a:chExt cx="7236163" cy="6105559"/>
          </a:xfrm>
        </p:grpSpPr>
        <p:grpSp>
          <p:nvGrpSpPr>
            <p:cNvPr id="39942" name="Group 6"/>
            <p:cNvGrpSpPr>
              <a:grpSpLocks/>
            </p:cNvGrpSpPr>
            <p:nvPr/>
          </p:nvGrpSpPr>
          <p:grpSpPr bwMode="auto">
            <a:xfrm>
              <a:off x="1585937" y="142852"/>
              <a:ext cx="7236163" cy="6105559"/>
              <a:chOff x="1585937" y="142852"/>
              <a:chExt cx="7236163" cy="6105559"/>
            </a:xfrm>
          </p:grpSpPr>
          <p:pic>
            <p:nvPicPr>
              <p:cNvPr id="39944" name="Picture 2"/>
              <p:cNvPicPr>
                <a:picLocks noChangeAspect="1" noChangeArrowheads="1"/>
              </p:cNvPicPr>
              <p:nvPr/>
            </p:nvPicPr>
            <p:blipFill>
              <a:blip r:embed="rId3"/>
              <a:srcRect/>
              <a:stretch>
                <a:fillRect/>
              </a:stretch>
            </p:blipFill>
            <p:spPr bwMode="auto">
              <a:xfrm>
                <a:off x="1585937" y="142852"/>
                <a:ext cx="7236163" cy="4643470"/>
              </a:xfrm>
              <a:prstGeom prst="rect">
                <a:avLst/>
              </a:prstGeom>
              <a:noFill/>
              <a:ln w="9525">
                <a:solidFill>
                  <a:schemeClr val="accent1"/>
                </a:solidFill>
                <a:miter lim="800000"/>
                <a:headEnd/>
                <a:tailEnd/>
              </a:ln>
            </p:spPr>
          </p:pic>
          <p:pic>
            <p:nvPicPr>
              <p:cNvPr id="39945" name="Picture 3"/>
              <p:cNvPicPr>
                <a:picLocks noChangeAspect="1" noChangeArrowheads="1"/>
              </p:cNvPicPr>
              <p:nvPr/>
            </p:nvPicPr>
            <p:blipFill>
              <a:blip r:embed="rId4"/>
              <a:srcRect/>
              <a:stretch>
                <a:fillRect/>
              </a:stretch>
            </p:blipFill>
            <p:spPr bwMode="auto">
              <a:xfrm>
                <a:off x="1600043" y="4857760"/>
                <a:ext cx="7186799" cy="1390651"/>
              </a:xfrm>
              <a:prstGeom prst="rect">
                <a:avLst/>
              </a:prstGeom>
              <a:noFill/>
              <a:ln w="9525">
                <a:solidFill>
                  <a:schemeClr val="accent1"/>
                </a:solidFill>
                <a:miter lim="800000"/>
                <a:headEnd/>
                <a:tailEnd/>
              </a:ln>
            </p:spPr>
          </p:pic>
        </p:grpSp>
        <p:pic>
          <p:nvPicPr>
            <p:cNvPr id="39943" name="Picture 4"/>
            <p:cNvPicPr>
              <a:picLocks noChangeAspect="1" noChangeArrowheads="1"/>
            </p:cNvPicPr>
            <p:nvPr/>
          </p:nvPicPr>
          <p:blipFill>
            <a:blip r:embed="rId5"/>
            <a:srcRect/>
            <a:stretch>
              <a:fillRect/>
            </a:stretch>
          </p:blipFill>
          <p:spPr bwMode="auto">
            <a:xfrm>
              <a:off x="5643570" y="4185565"/>
              <a:ext cx="504825" cy="200025"/>
            </a:xfrm>
            <a:prstGeom prst="rect">
              <a:avLst/>
            </a:prstGeom>
            <a:noFill/>
            <a:ln w="9525">
              <a:noFill/>
              <a:miter lim="800000"/>
              <a:headEnd/>
              <a:tailEnd/>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latin typeface="Arial" charset="0"/>
                <a:cs typeface="Arial" charset="0"/>
              </a:rPr>
              <a:t>Engineering Management 5</a:t>
            </a:r>
          </a:p>
        </p:txBody>
      </p:sp>
      <p:sp>
        <p:nvSpPr>
          <p:cNvPr id="41987" name="Slide Number Placeholder 4"/>
          <p:cNvSpPr>
            <a:spLocks noGrp="1"/>
          </p:cNvSpPr>
          <p:nvPr>
            <p:ph type="sldNum" sz="quarter" idx="12"/>
          </p:nvPr>
        </p:nvSpPr>
        <p:spPr bwMode="auto">
          <a:noFill/>
          <a:ln>
            <a:miter lim="800000"/>
            <a:headEnd/>
            <a:tailEnd/>
          </a:ln>
        </p:spPr>
        <p:txBody>
          <a:bodyPr/>
          <a:lstStyle/>
          <a:p>
            <a:fld id="{BCCD511A-0263-4086-B674-08623C4029FB}" type="slidenum">
              <a:rPr lang="ar-SA" smtClean="0"/>
              <a:pPr/>
              <a:t>14</a:t>
            </a:fld>
            <a:endParaRPr lang="en-US" smtClean="0"/>
          </a:p>
        </p:txBody>
      </p:sp>
      <p:pic>
        <p:nvPicPr>
          <p:cNvPr id="41988" name="Picture 2"/>
          <p:cNvPicPr>
            <a:picLocks noChangeAspect="1" noChangeArrowheads="1"/>
          </p:cNvPicPr>
          <p:nvPr/>
        </p:nvPicPr>
        <p:blipFill>
          <a:blip r:embed="rId3"/>
          <a:srcRect/>
          <a:stretch>
            <a:fillRect/>
          </a:stretch>
        </p:blipFill>
        <p:spPr bwMode="auto">
          <a:xfrm>
            <a:off x="1500188" y="38100"/>
            <a:ext cx="7000875" cy="6319838"/>
          </a:xfrm>
          <a:prstGeom prst="rect">
            <a:avLst/>
          </a:prstGeom>
          <a:noFill/>
          <a:ln w="9525">
            <a:noFill/>
            <a:miter lim="800000"/>
            <a:headEnd/>
            <a:tailEnd/>
          </a:ln>
        </p:spPr>
      </p:pic>
      <p:sp>
        <p:nvSpPr>
          <p:cNvPr id="41989" name="TextBox 7"/>
          <p:cNvSpPr txBox="1">
            <a:spLocks noChangeArrowheads="1"/>
          </p:cNvSpPr>
          <p:nvPr/>
        </p:nvSpPr>
        <p:spPr bwMode="auto">
          <a:xfrm>
            <a:off x="142875" y="434975"/>
            <a:ext cx="2143125" cy="1016000"/>
          </a:xfrm>
          <a:prstGeom prst="rect">
            <a:avLst/>
          </a:prstGeom>
          <a:noFill/>
          <a:ln w="9525">
            <a:noFill/>
            <a:miter lim="800000"/>
            <a:headEnd/>
            <a:tailEnd/>
          </a:ln>
        </p:spPr>
        <p:txBody>
          <a:bodyPr>
            <a:spAutoFit/>
          </a:bodyPr>
          <a:lstStyle/>
          <a:p>
            <a:pPr algn="l" rtl="0"/>
            <a:r>
              <a:rPr lang="en-US" sz="2000" b="1">
                <a:latin typeface="Lucida Sans Unicode" pitchFamily="34" charset="0"/>
              </a:rPr>
              <a:t>Example of activity network: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latin typeface="Arial" charset="0"/>
                <a:cs typeface="Arial" charset="0"/>
              </a:rPr>
              <a:t>Engineering Management 5</a:t>
            </a:r>
          </a:p>
        </p:txBody>
      </p:sp>
      <p:sp>
        <p:nvSpPr>
          <p:cNvPr id="44035" name="Slide Number Placeholder 4"/>
          <p:cNvSpPr>
            <a:spLocks noGrp="1"/>
          </p:cNvSpPr>
          <p:nvPr>
            <p:ph type="sldNum" sz="quarter" idx="12"/>
          </p:nvPr>
        </p:nvSpPr>
        <p:spPr bwMode="auto">
          <a:noFill/>
          <a:ln>
            <a:miter lim="800000"/>
            <a:headEnd/>
            <a:tailEnd/>
          </a:ln>
        </p:spPr>
        <p:txBody>
          <a:bodyPr/>
          <a:lstStyle/>
          <a:p>
            <a:fld id="{7270E23E-CAAC-4A25-8279-C6523613323D}" type="slidenum">
              <a:rPr lang="ar-SA" smtClean="0"/>
              <a:pPr/>
              <a:t>15</a:t>
            </a:fld>
            <a:endParaRPr lang="en-US" smtClean="0"/>
          </a:p>
        </p:txBody>
      </p:sp>
      <p:sp>
        <p:nvSpPr>
          <p:cNvPr id="6" name="Title 5"/>
          <p:cNvSpPr>
            <a:spLocks noGrp="1"/>
          </p:cNvSpPr>
          <p:nvPr>
            <p:ph type="title"/>
          </p:nvPr>
        </p:nvSpPr>
        <p:spPr>
          <a:xfrm>
            <a:off x="428596" y="142852"/>
            <a:ext cx="8229600" cy="511156"/>
          </a:xfrm>
        </p:spPr>
        <p:txBody>
          <a:bodyPr>
            <a:normAutofit fontScale="90000"/>
          </a:bodyPr>
          <a:lstStyle/>
          <a:p>
            <a:pPr eaLnBrk="1" fontAlgn="auto" hangingPunct="1">
              <a:spcAft>
                <a:spcPts val="0"/>
              </a:spcAft>
              <a:defRPr/>
            </a:pPr>
            <a:r>
              <a:rPr lang="en-US" u="sng" dirty="0" smtClean="0">
                <a:solidFill>
                  <a:srgbClr val="7030A0"/>
                </a:solidFill>
              </a:rPr>
              <a:t>Forward Pass Analysis </a:t>
            </a:r>
            <a:endParaRPr lang="en-US" u="sng" dirty="0">
              <a:solidFill>
                <a:srgbClr val="7030A0"/>
              </a:solidFill>
            </a:endParaRPr>
          </a:p>
        </p:txBody>
      </p:sp>
      <p:pic>
        <p:nvPicPr>
          <p:cNvPr id="44037" name="Picture 2"/>
          <p:cNvPicPr>
            <a:picLocks noGrp="1" noChangeAspect="1" noChangeArrowheads="1"/>
          </p:cNvPicPr>
          <p:nvPr>
            <p:ph idx="1"/>
          </p:nvPr>
        </p:nvPicPr>
        <p:blipFill>
          <a:blip r:embed="rId3"/>
          <a:srcRect/>
          <a:stretch>
            <a:fillRect/>
          </a:stretch>
        </p:blipFill>
        <p:spPr>
          <a:xfrm>
            <a:off x="1366838" y="714375"/>
            <a:ext cx="6348412" cy="2852738"/>
          </a:xfrm>
        </p:spPr>
      </p:pic>
      <p:sp>
        <p:nvSpPr>
          <p:cNvPr id="44038" name="Rectangle 7"/>
          <p:cNvSpPr>
            <a:spLocks noChangeArrowheads="1"/>
          </p:cNvSpPr>
          <p:nvPr/>
        </p:nvSpPr>
        <p:spPr bwMode="auto">
          <a:xfrm>
            <a:off x="500063" y="3643313"/>
            <a:ext cx="8429625" cy="2540000"/>
          </a:xfrm>
          <a:prstGeom prst="rect">
            <a:avLst/>
          </a:prstGeom>
          <a:noFill/>
          <a:ln w="9525">
            <a:solidFill>
              <a:schemeClr val="accent1"/>
            </a:solidFill>
            <a:miter lim="800000"/>
            <a:headEnd/>
            <a:tailEnd/>
          </a:ln>
        </p:spPr>
        <p:txBody>
          <a:bodyPr>
            <a:spAutoFit/>
          </a:bodyPr>
          <a:lstStyle/>
          <a:p>
            <a:pPr algn="just" rtl="0"/>
            <a:r>
              <a:rPr lang="en-US" sz="2000">
                <a:latin typeface="Lucida Sans Unicode" pitchFamily="34" charset="0"/>
              </a:rPr>
              <a:t>Zero is entered as the ES for the initial node. As the initial node for the example is a dummy node, its duration is 0. Each node is treated as the “start” node for its successor or successors. However, if an activity has more than one predecessor, the maximum of the ECT of the preceding activities is used as the activity’s starting time. E.g. activity G’s  ES is determined as Max {6, 5, 9} = 9. The earliest project completion time is the maximum of preceding earliest completion times: Max {6, 11} = 11.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latin typeface="Arial" charset="0"/>
                <a:cs typeface="Arial" charset="0"/>
              </a:rPr>
              <a:t>Engineering Management 5</a:t>
            </a:r>
          </a:p>
        </p:txBody>
      </p:sp>
      <p:sp>
        <p:nvSpPr>
          <p:cNvPr id="46083" name="Slide Number Placeholder 4"/>
          <p:cNvSpPr>
            <a:spLocks noGrp="1"/>
          </p:cNvSpPr>
          <p:nvPr>
            <p:ph type="sldNum" sz="quarter" idx="12"/>
          </p:nvPr>
        </p:nvSpPr>
        <p:spPr bwMode="auto">
          <a:noFill/>
          <a:ln>
            <a:miter lim="800000"/>
            <a:headEnd/>
            <a:tailEnd/>
          </a:ln>
        </p:spPr>
        <p:txBody>
          <a:bodyPr/>
          <a:lstStyle/>
          <a:p>
            <a:fld id="{F4767F23-5230-4148-9421-9D09347DDB56}" type="slidenum">
              <a:rPr lang="ar-SA" smtClean="0"/>
              <a:pPr/>
              <a:t>16</a:t>
            </a:fld>
            <a:endParaRPr lang="en-US" smtClean="0"/>
          </a:p>
        </p:txBody>
      </p:sp>
      <p:sp>
        <p:nvSpPr>
          <p:cNvPr id="6" name="Title 5"/>
          <p:cNvSpPr>
            <a:spLocks noGrp="1"/>
          </p:cNvSpPr>
          <p:nvPr>
            <p:ph type="title"/>
          </p:nvPr>
        </p:nvSpPr>
        <p:spPr>
          <a:xfrm>
            <a:off x="428596" y="71414"/>
            <a:ext cx="8229600" cy="654032"/>
          </a:xfrm>
        </p:spPr>
        <p:txBody>
          <a:bodyPr>
            <a:normAutofit fontScale="90000"/>
          </a:bodyPr>
          <a:lstStyle/>
          <a:p>
            <a:pPr eaLnBrk="1" fontAlgn="auto" hangingPunct="1">
              <a:spcAft>
                <a:spcPts val="0"/>
              </a:spcAft>
              <a:defRPr/>
            </a:pPr>
            <a:r>
              <a:rPr lang="en-US" u="sng" dirty="0" smtClean="0">
                <a:solidFill>
                  <a:srgbClr val="7030A0"/>
                </a:solidFill>
              </a:rPr>
              <a:t>Backward Pass Analysis</a:t>
            </a:r>
            <a:endParaRPr lang="en-US" u="sng" dirty="0">
              <a:solidFill>
                <a:srgbClr val="7030A0"/>
              </a:solidFill>
            </a:endParaRPr>
          </a:p>
        </p:txBody>
      </p:sp>
      <p:pic>
        <p:nvPicPr>
          <p:cNvPr id="46085" name="Picture 2"/>
          <p:cNvPicPr>
            <a:picLocks noGrp="1" noChangeAspect="1" noChangeArrowheads="1"/>
          </p:cNvPicPr>
          <p:nvPr>
            <p:ph idx="1"/>
          </p:nvPr>
        </p:nvPicPr>
        <p:blipFill>
          <a:blip r:embed="rId3"/>
          <a:srcRect/>
          <a:stretch>
            <a:fillRect/>
          </a:stretch>
        </p:blipFill>
        <p:spPr>
          <a:xfrm>
            <a:off x="1000125" y="695325"/>
            <a:ext cx="7177088" cy="3448050"/>
          </a:xfrm>
        </p:spPr>
      </p:pic>
      <p:sp>
        <p:nvSpPr>
          <p:cNvPr id="46086" name="Rectangle 7"/>
          <p:cNvSpPr>
            <a:spLocks noChangeArrowheads="1"/>
          </p:cNvSpPr>
          <p:nvPr/>
        </p:nvSpPr>
        <p:spPr bwMode="auto">
          <a:xfrm>
            <a:off x="395288" y="4149725"/>
            <a:ext cx="8358187" cy="2235200"/>
          </a:xfrm>
          <a:prstGeom prst="rect">
            <a:avLst/>
          </a:prstGeom>
          <a:noFill/>
          <a:ln w="9525">
            <a:solidFill>
              <a:schemeClr val="accent1"/>
            </a:solidFill>
            <a:miter lim="800000"/>
            <a:headEnd/>
            <a:tailEnd/>
          </a:ln>
        </p:spPr>
        <p:txBody>
          <a:bodyPr>
            <a:spAutoFit/>
          </a:bodyPr>
          <a:lstStyle/>
          <a:p>
            <a:pPr algn="just" rtl="0"/>
            <a:r>
              <a:rPr lang="en-US" sz="2000">
                <a:latin typeface="Lucida Sans Unicode" pitchFamily="34" charset="0"/>
              </a:rPr>
              <a:t>By backtracking and using the network analysis rules, the LC and LS times are determined for each node. In the case of activity A with two immediate successors, the latest completion time is determined as the minimum of the immediately succeeding latest start times. That is, Min {6, 7} = 6. A similar situation occurs for the dummy starting node. In that case, the latest completion time of the dummy start node is Min {0, 3, 4} = 0.</a:t>
            </a:r>
          </a:p>
        </p:txBody>
      </p:sp>
      <p:sp>
        <p:nvSpPr>
          <p:cNvPr id="7" name="TextBox 6"/>
          <p:cNvSpPr txBox="1"/>
          <p:nvPr/>
        </p:nvSpPr>
        <p:spPr>
          <a:xfrm>
            <a:off x="4786314" y="3429000"/>
            <a:ext cx="428628" cy="369332"/>
          </a:xfrm>
          <a:prstGeom prst="rect">
            <a:avLst/>
          </a:prstGeom>
          <a:noFill/>
        </p:spPr>
        <p:txBody>
          <a:bodyPr wrap="square" rtlCol="0">
            <a:spAutoFit/>
          </a:bodyPr>
          <a:lstStyle/>
          <a:p>
            <a:r>
              <a:rPr lang="en-US" dirty="0" smtClean="0"/>
              <a:t>9</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1"/>
          <p:cNvSpPr>
            <a:spLocks noGrp="1"/>
          </p:cNvSpPr>
          <p:nvPr>
            <p:ph idx="1"/>
          </p:nvPr>
        </p:nvSpPr>
        <p:spPr>
          <a:xfrm>
            <a:off x="457200" y="928688"/>
            <a:ext cx="8229600" cy="5078412"/>
          </a:xfrm>
          <a:ln>
            <a:solidFill>
              <a:schemeClr val="accent1"/>
            </a:solidFill>
          </a:ln>
        </p:spPr>
        <p:txBody>
          <a:bodyPr/>
          <a:lstStyle/>
          <a:p>
            <a:pPr eaLnBrk="1" hangingPunct="1">
              <a:lnSpc>
                <a:spcPct val="110000"/>
              </a:lnSpc>
            </a:pPr>
            <a:r>
              <a:rPr lang="en-US" sz="2500" smtClean="0">
                <a:cs typeface="Arial" charset="0"/>
              </a:rPr>
              <a:t>The critical path is defined as the path with the </a:t>
            </a:r>
            <a:r>
              <a:rPr lang="en-US" sz="2500" b="1" smtClean="0">
                <a:cs typeface="Arial" charset="0"/>
              </a:rPr>
              <a:t>least slack</a:t>
            </a:r>
            <a:r>
              <a:rPr lang="en-US" sz="2500" smtClean="0">
                <a:cs typeface="Arial" charset="0"/>
              </a:rPr>
              <a:t> in the network. The critical path is also the </a:t>
            </a:r>
            <a:r>
              <a:rPr lang="en-US" sz="2500" b="1" smtClean="0">
                <a:cs typeface="Arial" charset="0"/>
              </a:rPr>
              <a:t>longest path</a:t>
            </a:r>
            <a:r>
              <a:rPr lang="en-US" sz="2500" smtClean="0">
                <a:cs typeface="Arial" charset="0"/>
              </a:rPr>
              <a:t> in the network diagram. In large networks, it is possible to have multiple critical paths. In this case, it may be difficult to visually identify all the critical paths.</a:t>
            </a:r>
          </a:p>
          <a:p>
            <a:pPr eaLnBrk="1" hangingPunct="1">
              <a:lnSpc>
                <a:spcPct val="110000"/>
              </a:lnSpc>
            </a:pPr>
            <a:r>
              <a:rPr lang="en-US" sz="2500" i="1" smtClean="0">
                <a:cs typeface="Arial" charset="0"/>
              </a:rPr>
              <a:t>Total Slack (TS) is defined as the amount of time an activity may be delayed </a:t>
            </a:r>
            <a:r>
              <a:rPr lang="en-US" sz="2500" smtClean="0">
                <a:cs typeface="Arial" charset="0"/>
              </a:rPr>
              <a:t>from its earliest starting time without delaying the latest completion time of the project.</a:t>
            </a:r>
          </a:p>
          <a:p>
            <a:pPr eaLnBrk="1" hangingPunct="1">
              <a:lnSpc>
                <a:spcPct val="110000"/>
              </a:lnSpc>
            </a:pPr>
            <a:r>
              <a:rPr lang="en-US" sz="2500" smtClean="0">
                <a:cs typeface="Arial" charset="0"/>
              </a:rPr>
              <a:t>TS( </a:t>
            </a:r>
            <a:r>
              <a:rPr lang="en-US" sz="2500" i="1" smtClean="0">
                <a:cs typeface="Arial" charset="0"/>
              </a:rPr>
              <a:t>j) = LC( j) − EC( j) or TS( j) = LS( j) − ES( j).</a:t>
            </a:r>
            <a:endParaRPr lang="en-US" sz="2500" smtClean="0">
              <a:cs typeface="Arial" charset="0"/>
            </a:endParaRPr>
          </a:p>
        </p:txBody>
      </p:sp>
      <p:sp>
        <p:nvSpPr>
          <p:cNvPr id="48131"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latin typeface="Arial" charset="0"/>
                <a:cs typeface="Arial" charset="0"/>
              </a:rPr>
              <a:t>Engineering Management 5</a:t>
            </a:r>
          </a:p>
        </p:txBody>
      </p:sp>
      <p:sp>
        <p:nvSpPr>
          <p:cNvPr id="48132" name="Slide Number Placeholder 4"/>
          <p:cNvSpPr>
            <a:spLocks noGrp="1"/>
          </p:cNvSpPr>
          <p:nvPr>
            <p:ph type="sldNum" sz="quarter" idx="12"/>
          </p:nvPr>
        </p:nvSpPr>
        <p:spPr bwMode="auto">
          <a:noFill/>
          <a:ln>
            <a:miter lim="800000"/>
            <a:headEnd/>
            <a:tailEnd/>
          </a:ln>
        </p:spPr>
        <p:txBody>
          <a:bodyPr/>
          <a:lstStyle/>
          <a:p>
            <a:fld id="{C4068C73-E8EE-4298-A1DB-BFFA430E7203}" type="slidenum">
              <a:rPr lang="ar-SA" smtClean="0"/>
              <a:pPr/>
              <a:t>17</a:t>
            </a:fld>
            <a:endParaRPr lang="en-US" smtClean="0"/>
          </a:p>
        </p:txBody>
      </p:sp>
      <p:sp>
        <p:nvSpPr>
          <p:cNvPr id="6" name="Title 5"/>
          <p:cNvSpPr>
            <a:spLocks noGrp="1"/>
          </p:cNvSpPr>
          <p:nvPr>
            <p:ph type="title"/>
          </p:nvPr>
        </p:nvSpPr>
        <p:spPr>
          <a:xfrm>
            <a:off x="285720" y="142852"/>
            <a:ext cx="8401080" cy="654032"/>
          </a:xfrm>
        </p:spPr>
        <p:txBody>
          <a:bodyPr>
            <a:noAutofit/>
          </a:bodyPr>
          <a:lstStyle/>
          <a:p>
            <a:pPr eaLnBrk="1" fontAlgn="auto" hangingPunct="1">
              <a:spcAft>
                <a:spcPts val="0"/>
              </a:spcAft>
              <a:defRPr/>
            </a:pPr>
            <a:r>
              <a:rPr lang="en-US" sz="3200" u="sng" dirty="0" smtClean="0">
                <a:solidFill>
                  <a:srgbClr val="7030A0"/>
                </a:solidFill>
              </a:rPr>
              <a:t>DETERMINATION OF CRITICAL ACTIVITIES</a:t>
            </a:r>
            <a:endParaRPr lang="en-US" sz="3200" u="sng" dirty="0">
              <a:solidFill>
                <a:srgbClr val="7030A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ontent Placeholder 1"/>
          <p:cNvSpPr>
            <a:spLocks noGrp="1"/>
          </p:cNvSpPr>
          <p:nvPr>
            <p:ph idx="1"/>
          </p:nvPr>
        </p:nvSpPr>
        <p:spPr>
          <a:xfrm>
            <a:off x="457200" y="642938"/>
            <a:ext cx="8229600" cy="5857875"/>
          </a:xfrm>
          <a:ln>
            <a:solidFill>
              <a:schemeClr val="accent1"/>
            </a:solidFill>
          </a:ln>
        </p:spPr>
        <p:txBody>
          <a:bodyPr/>
          <a:lstStyle/>
          <a:p>
            <a:pPr eaLnBrk="1" hangingPunct="1"/>
            <a:r>
              <a:rPr lang="en-US" sz="2400" b="1" i="1" smtClean="0">
                <a:cs typeface="Arial" charset="0"/>
              </a:rPr>
              <a:t>Free Slack </a:t>
            </a:r>
            <a:r>
              <a:rPr lang="en-US" sz="2400" i="1" smtClean="0">
                <a:cs typeface="Arial" charset="0"/>
              </a:rPr>
              <a:t>(FS) is the amount of time an activity may be delayed from its </a:t>
            </a:r>
            <a:r>
              <a:rPr lang="en-US" sz="2400" smtClean="0">
                <a:cs typeface="Arial" charset="0"/>
              </a:rPr>
              <a:t>earliest starting time without delaying the starting time of any of its immediate successors. An activity’s free slack is calculated as the difference between the minimum earliest starting time of the activity’s successors and the earliest completion time of the activity.</a:t>
            </a:r>
          </a:p>
        </p:txBody>
      </p:sp>
      <p:sp>
        <p:nvSpPr>
          <p:cNvPr id="50179"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latin typeface="Arial" charset="0"/>
                <a:cs typeface="Arial" charset="0"/>
              </a:rPr>
              <a:t>Engineering Management 5</a:t>
            </a:r>
          </a:p>
        </p:txBody>
      </p:sp>
      <p:sp>
        <p:nvSpPr>
          <p:cNvPr id="50180" name="Slide Number Placeholder 4"/>
          <p:cNvSpPr>
            <a:spLocks noGrp="1"/>
          </p:cNvSpPr>
          <p:nvPr>
            <p:ph type="sldNum" sz="quarter" idx="12"/>
          </p:nvPr>
        </p:nvSpPr>
        <p:spPr bwMode="auto">
          <a:noFill/>
          <a:ln>
            <a:miter lim="800000"/>
            <a:headEnd/>
            <a:tailEnd/>
          </a:ln>
        </p:spPr>
        <p:txBody>
          <a:bodyPr/>
          <a:lstStyle/>
          <a:p>
            <a:fld id="{A296B49D-3D02-48E5-A27F-5BEE43EFC2BB}" type="slidenum">
              <a:rPr lang="ar-SA" smtClean="0"/>
              <a:pPr/>
              <a:t>18</a:t>
            </a:fld>
            <a:endParaRPr lang="en-US" smtClean="0"/>
          </a:p>
        </p:txBody>
      </p:sp>
      <p:sp>
        <p:nvSpPr>
          <p:cNvPr id="6" name="Title 5"/>
          <p:cNvSpPr>
            <a:spLocks noGrp="1"/>
          </p:cNvSpPr>
          <p:nvPr>
            <p:ph type="title"/>
          </p:nvPr>
        </p:nvSpPr>
        <p:spPr>
          <a:xfrm>
            <a:off x="285720" y="-24"/>
            <a:ext cx="8501122" cy="654032"/>
          </a:xfrm>
        </p:spPr>
        <p:txBody>
          <a:bodyPr/>
          <a:lstStyle/>
          <a:p>
            <a:pPr eaLnBrk="1" fontAlgn="auto" hangingPunct="1">
              <a:spcAft>
                <a:spcPts val="0"/>
              </a:spcAft>
              <a:defRPr/>
            </a:pPr>
            <a:r>
              <a:rPr lang="en-US" sz="2800" u="sng" dirty="0" smtClean="0">
                <a:solidFill>
                  <a:srgbClr val="7030A0"/>
                </a:solidFill>
              </a:rPr>
              <a:t>DETERMINATION OF CRITICAL ACTIVITIES</a:t>
            </a:r>
            <a:endParaRPr lang="en-US" sz="4000" dirty="0"/>
          </a:p>
        </p:txBody>
      </p:sp>
      <p:pic>
        <p:nvPicPr>
          <p:cNvPr id="50182" name="Picture 3"/>
          <p:cNvPicPr>
            <a:picLocks noChangeAspect="1" noChangeArrowheads="1"/>
          </p:cNvPicPr>
          <p:nvPr/>
        </p:nvPicPr>
        <p:blipFill>
          <a:blip r:embed="rId3"/>
          <a:srcRect/>
          <a:stretch>
            <a:fillRect/>
          </a:stretch>
        </p:blipFill>
        <p:spPr bwMode="auto">
          <a:xfrm>
            <a:off x="2500313" y="3286125"/>
            <a:ext cx="3559175" cy="885825"/>
          </a:xfrm>
          <a:prstGeom prst="rect">
            <a:avLst/>
          </a:prstGeom>
          <a:noFill/>
          <a:ln w="9525">
            <a:noFill/>
            <a:miter lim="800000"/>
            <a:headEnd/>
            <a:tailEnd/>
          </a:ln>
        </p:spPr>
      </p:pic>
      <p:pic>
        <p:nvPicPr>
          <p:cNvPr id="50183" name="Picture 5"/>
          <p:cNvPicPr>
            <a:picLocks noChangeAspect="1" noChangeArrowheads="1"/>
          </p:cNvPicPr>
          <p:nvPr/>
        </p:nvPicPr>
        <p:blipFill>
          <a:blip r:embed="rId4"/>
          <a:srcRect/>
          <a:stretch>
            <a:fillRect/>
          </a:stretch>
        </p:blipFill>
        <p:spPr bwMode="auto">
          <a:xfrm>
            <a:off x="1071563" y="4000500"/>
            <a:ext cx="7286625" cy="24288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1"/>
          <p:cNvSpPr>
            <a:spLocks noGrp="1"/>
          </p:cNvSpPr>
          <p:nvPr>
            <p:ph idx="1"/>
          </p:nvPr>
        </p:nvSpPr>
        <p:spPr>
          <a:xfrm>
            <a:off x="428625" y="857250"/>
            <a:ext cx="8501063" cy="5357813"/>
          </a:xfrm>
          <a:ln>
            <a:solidFill>
              <a:schemeClr val="accent1"/>
            </a:solidFill>
          </a:ln>
        </p:spPr>
        <p:txBody>
          <a:bodyPr/>
          <a:lstStyle/>
          <a:p>
            <a:r>
              <a:rPr lang="en-US" sz="2800" smtClean="0">
                <a:cs typeface="Arial" charset="0"/>
              </a:rPr>
              <a:t>A risk is a known unknown. This means that it is something that we can predict might happen, but we are not sure whether or not it really will happen. </a:t>
            </a:r>
          </a:p>
          <a:p>
            <a:r>
              <a:rPr lang="en-US" sz="2800" b="1" smtClean="0">
                <a:latin typeface="Andalus" pitchFamily="2" charset="-78"/>
                <a:cs typeface="Andalus" pitchFamily="2" charset="-78"/>
              </a:rPr>
              <a:t>Why</a:t>
            </a:r>
            <a:r>
              <a:rPr lang="en-US" sz="2800" smtClean="0">
                <a:latin typeface="Andalus" pitchFamily="2" charset="-78"/>
                <a:cs typeface="Andalus" pitchFamily="2" charset="-78"/>
              </a:rPr>
              <a:t>? </a:t>
            </a:r>
            <a:r>
              <a:rPr lang="en-US" sz="2800" smtClean="0">
                <a:cs typeface="Arial" charset="0"/>
              </a:rPr>
              <a:t>In order to avoid future difficulty.</a:t>
            </a:r>
          </a:p>
          <a:p>
            <a:r>
              <a:rPr lang="en-US" sz="2800" smtClean="0">
                <a:cs typeface="Arial" charset="0"/>
              </a:rPr>
              <a:t>In general, it can be said that there are four kinds of risk:</a:t>
            </a:r>
          </a:p>
          <a:p>
            <a:pPr lvl="2">
              <a:buFont typeface="Wingdings 2" pitchFamily="18" charset="2"/>
              <a:buNone/>
            </a:pPr>
            <a:r>
              <a:rPr lang="en-US" sz="2400" smtClean="0">
                <a:cs typeface="Arial" charset="0"/>
              </a:rPr>
              <a:t>1. </a:t>
            </a:r>
            <a:r>
              <a:rPr lang="en-US" sz="2400" b="1" smtClean="0">
                <a:cs typeface="Arial" charset="0"/>
              </a:rPr>
              <a:t>Technical performance risk</a:t>
            </a:r>
            <a:r>
              <a:rPr lang="en-US" sz="2400" smtClean="0">
                <a:cs typeface="Arial" charset="0"/>
              </a:rPr>
              <a:t>: items of design, development, and construction of the system</a:t>
            </a:r>
            <a:endParaRPr lang="en-US" sz="6600" smtClean="0">
              <a:cs typeface="Arial" charset="0"/>
            </a:endParaRPr>
          </a:p>
          <a:p>
            <a:pPr lvl="2">
              <a:buFont typeface="Wingdings 2" pitchFamily="18" charset="2"/>
              <a:buNone/>
            </a:pPr>
            <a:r>
              <a:rPr lang="en-US" sz="2400" smtClean="0">
                <a:cs typeface="Arial" charset="0"/>
              </a:rPr>
              <a:t>2. </a:t>
            </a:r>
            <a:r>
              <a:rPr lang="en-US" sz="2400" b="1" smtClean="0">
                <a:cs typeface="Arial" charset="0"/>
              </a:rPr>
              <a:t>Schedule risk</a:t>
            </a:r>
            <a:r>
              <a:rPr lang="en-US" sz="2400" smtClean="0">
                <a:cs typeface="Arial" charset="0"/>
              </a:rPr>
              <a:t>: not meeting project milestones</a:t>
            </a:r>
          </a:p>
          <a:p>
            <a:pPr lvl="2">
              <a:buFont typeface="Wingdings 2" pitchFamily="18" charset="2"/>
              <a:buNone/>
            </a:pPr>
            <a:r>
              <a:rPr lang="en-US" sz="2400" smtClean="0">
                <a:cs typeface="Arial" charset="0"/>
              </a:rPr>
              <a:t>3. Cost risk</a:t>
            </a:r>
          </a:p>
          <a:p>
            <a:pPr lvl="2">
              <a:buFont typeface="Wingdings 2" pitchFamily="18" charset="2"/>
              <a:buNone/>
            </a:pPr>
            <a:r>
              <a:rPr lang="en-US" sz="2400" smtClean="0">
                <a:cs typeface="Arial" charset="0"/>
              </a:rPr>
              <a:t>4. Administrative risk</a:t>
            </a:r>
            <a:endParaRPr lang="en-US" sz="2400" smtClean="0">
              <a:latin typeface="Andalus" pitchFamily="2" charset="-78"/>
              <a:cs typeface="Andalus" pitchFamily="2" charset="-78"/>
            </a:endParaRPr>
          </a:p>
        </p:txBody>
      </p:sp>
      <p:sp>
        <p:nvSpPr>
          <p:cNvPr id="17411"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
        <p:nvSpPr>
          <p:cNvPr id="17412" name="Slide Number Placeholder 4"/>
          <p:cNvSpPr>
            <a:spLocks noGrp="1"/>
          </p:cNvSpPr>
          <p:nvPr>
            <p:ph type="sldNum" sz="quarter" idx="12"/>
          </p:nvPr>
        </p:nvSpPr>
        <p:spPr bwMode="auto">
          <a:noFill/>
          <a:ln>
            <a:miter lim="800000"/>
            <a:headEnd/>
            <a:tailEnd/>
          </a:ln>
        </p:spPr>
        <p:txBody>
          <a:bodyPr/>
          <a:lstStyle/>
          <a:p>
            <a:fld id="{73784E17-80D0-456D-911E-4C773A22417D}" type="slidenum">
              <a:rPr lang="ar-SA"/>
              <a:pPr/>
              <a:t>19</a:t>
            </a:fld>
            <a:endParaRPr lang="en-US"/>
          </a:p>
        </p:txBody>
      </p:sp>
      <p:sp>
        <p:nvSpPr>
          <p:cNvPr id="6" name="Title 5"/>
          <p:cNvSpPr>
            <a:spLocks noGrp="1"/>
          </p:cNvSpPr>
          <p:nvPr>
            <p:ph type="title"/>
          </p:nvPr>
        </p:nvSpPr>
        <p:spPr>
          <a:xfrm>
            <a:off x="428596" y="-24"/>
            <a:ext cx="8229600" cy="785818"/>
          </a:xfrm>
        </p:spPr>
        <p:txBody>
          <a:bodyPr/>
          <a:lstStyle/>
          <a:p>
            <a:pPr algn="ctr" fontAlgn="auto">
              <a:spcAft>
                <a:spcPts val="0"/>
              </a:spcAft>
              <a:defRPr/>
            </a:pPr>
            <a:r>
              <a:rPr lang="en-US" sz="4000" u="sng" smtClean="0">
                <a:solidFill>
                  <a:srgbClr val="C00000"/>
                </a:solidFill>
              </a:rPr>
              <a:t>Risk Planning</a:t>
            </a:r>
            <a:endParaRPr lang="en-US" sz="4000" u="sng" dirty="0">
              <a:solidFill>
                <a:srgbClr val="C00000"/>
              </a:solidFill>
            </a:endParaRPr>
          </a:p>
        </p:txBody>
      </p:sp>
    </p:spTree>
    <p:extLst>
      <p:ext uri="{BB962C8B-B14F-4D97-AF65-F5344CB8AC3E}">
        <p14:creationId xmlns:p14="http://schemas.microsoft.com/office/powerpoint/2010/main" val="141400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88"/>
            <a:ext cx="8229600" cy="5078412"/>
          </a:xfrm>
          <a:ln>
            <a:solidFill>
              <a:schemeClr val="accent1"/>
            </a:solidFill>
          </a:ln>
        </p:spPr>
        <p:txBody>
          <a:bodyPr>
            <a:normAutofit/>
          </a:bodyPr>
          <a:lstStyle/>
          <a:p>
            <a:pPr marL="365760" indent="-256032" eaLnBrk="1" fontAlgn="auto" hangingPunct="1">
              <a:spcBef>
                <a:spcPts val="0"/>
              </a:spcBef>
              <a:spcAft>
                <a:spcPts val="600"/>
              </a:spcAft>
              <a:buFont typeface="Wingdings 3"/>
              <a:buNone/>
              <a:defRPr/>
            </a:pPr>
            <a:r>
              <a:rPr lang="en-US" dirty="0" smtClean="0"/>
              <a:t>The project plan has seven essential elements:</a:t>
            </a:r>
          </a:p>
          <a:p>
            <a:pPr marL="365760" indent="-256032" eaLnBrk="1" fontAlgn="auto" hangingPunct="1">
              <a:spcAft>
                <a:spcPts val="0"/>
              </a:spcAft>
              <a:buFont typeface="Wingdings 3"/>
              <a:buNone/>
              <a:defRPr/>
            </a:pPr>
            <a:r>
              <a:rPr lang="en-US" dirty="0" smtClean="0"/>
              <a:t>1. Needs, goals, objectives, and requirements</a:t>
            </a:r>
          </a:p>
          <a:p>
            <a:pPr marL="536575" indent="-427038" eaLnBrk="1" fontAlgn="auto" hangingPunct="1">
              <a:spcAft>
                <a:spcPts val="0"/>
              </a:spcAft>
              <a:buFont typeface="Wingdings 3"/>
              <a:buNone/>
              <a:defRPr/>
            </a:pPr>
            <a:r>
              <a:rPr lang="en-US" dirty="0" smtClean="0"/>
              <a:t>2. Task statements, statement of work, and   work breakdown structure</a:t>
            </a:r>
          </a:p>
          <a:p>
            <a:pPr marL="365760" indent="-256032" eaLnBrk="1" fontAlgn="auto" hangingPunct="1">
              <a:spcAft>
                <a:spcPts val="0"/>
              </a:spcAft>
              <a:buFont typeface="Wingdings 3"/>
              <a:buNone/>
              <a:defRPr/>
            </a:pPr>
            <a:r>
              <a:rPr lang="en-US" dirty="0" smtClean="0"/>
              <a:t>3. Technical approach</a:t>
            </a:r>
          </a:p>
          <a:p>
            <a:pPr marL="365760" indent="-256032" eaLnBrk="1" fontAlgn="auto" hangingPunct="1">
              <a:spcAft>
                <a:spcPts val="0"/>
              </a:spcAft>
              <a:buFont typeface="Wingdings 3"/>
              <a:buNone/>
              <a:defRPr/>
            </a:pPr>
            <a:r>
              <a:rPr lang="en-US" dirty="0" smtClean="0"/>
              <a:t>4. Schedule</a:t>
            </a:r>
          </a:p>
          <a:p>
            <a:pPr marL="536575" indent="-427038" eaLnBrk="1" fontAlgn="auto" hangingPunct="1">
              <a:spcAft>
                <a:spcPts val="0"/>
              </a:spcAft>
              <a:buFont typeface="Wingdings 3"/>
              <a:buNone/>
              <a:defRPr/>
            </a:pPr>
            <a:r>
              <a:rPr lang="en-US" dirty="0" smtClean="0"/>
              <a:t>5. Organization, staffing, and task responsibility matrix</a:t>
            </a:r>
          </a:p>
          <a:p>
            <a:pPr marL="365760" indent="-256032" eaLnBrk="1" fontAlgn="auto" hangingPunct="1">
              <a:spcAft>
                <a:spcPts val="0"/>
              </a:spcAft>
              <a:buFont typeface="Wingdings 3"/>
              <a:buNone/>
              <a:defRPr/>
            </a:pPr>
            <a:r>
              <a:rPr lang="en-US" dirty="0" smtClean="0"/>
              <a:t>6. Budget</a:t>
            </a:r>
          </a:p>
          <a:p>
            <a:pPr marL="365760" indent="-256032" eaLnBrk="1" fontAlgn="auto" hangingPunct="1">
              <a:spcAft>
                <a:spcPts val="0"/>
              </a:spcAft>
              <a:buFont typeface="Wingdings 3"/>
              <a:buNone/>
              <a:defRPr/>
            </a:pPr>
            <a:r>
              <a:rPr lang="en-US" dirty="0" smtClean="0"/>
              <a:t>7. Risk analysis</a:t>
            </a:r>
            <a:endParaRPr lang="en-US" dirty="0"/>
          </a:p>
        </p:txBody>
      </p:sp>
      <p:sp>
        <p:nvSpPr>
          <p:cNvPr id="17411"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latin typeface="Arial" charset="0"/>
                <a:cs typeface="Arial" charset="0"/>
              </a:rPr>
              <a:t>Engineering Management 5</a:t>
            </a:r>
          </a:p>
        </p:txBody>
      </p:sp>
      <p:sp>
        <p:nvSpPr>
          <p:cNvPr id="17412" name="Slide Number Placeholder 4"/>
          <p:cNvSpPr>
            <a:spLocks noGrp="1"/>
          </p:cNvSpPr>
          <p:nvPr>
            <p:ph type="sldNum" sz="quarter" idx="12"/>
          </p:nvPr>
        </p:nvSpPr>
        <p:spPr bwMode="auto">
          <a:noFill/>
          <a:ln>
            <a:miter lim="800000"/>
            <a:headEnd/>
            <a:tailEnd/>
          </a:ln>
        </p:spPr>
        <p:txBody>
          <a:bodyPr/>
          <a:lstStyle/>
          <a:p>
            <a:fld id="{DAB8EDDE-3B0A-4953-BC0B-33E69852A87F}" type="slidenum">
              <a:rPr lang="ar-SA" smtClean="0"/>
              <a:pPr/>
              <a:t>2</a:t>
            </a:fld>
            <a:endParaRPr lang="en-US" smtClean="0"/>
          </a:p>
        </p:txBody>
      </p:sp>
      <p:sp>
        <p:nvSpPr>
          <p:cNvPr id="6" name="Title 5"/>
          <p:cNvSpPr>
            <a:spLocks noGrp="1"/>
          </p:cNvSpPr>
          <p:nvPr>
            <p:ph type="title"/>
          </p:nvPr>
        </p:nvSpPr>
        <p:spPr>
          <a:xfrm>
            <a:off x="457200" y="142852"/>
            <a:ext cx="8229600" cy="774720"/>
          </a:xfrm>
        </p:spPr>
        <p:txBody>
          <a:bodyPr>
            <a:normAutofit fontScale="90000"/>
          </a:bodyPr>
          <a:lstStyle/>
          <a:p>
            <a:pPr eaLnBrk="1" fontAlgn="auto" hangingPunct="1">
              <a:spcAft>
                <a:spcPts val="0"/>
              </a:spcAft>
              <a:defRPr/>
            </a:pPr>
            <a:r>
              <a:rPr lang="en-US" u="sng" dirty="0" smtClean="0">
                <a:solidFill>
                  <a:srgbClr val="C00000"/>
                </a:solidFill>
              </a:rPr>
              <a:t>Project Planning Elements Review..</a:t>
            </a:r>
            <a:endParaRPr lang="en-US" u="sng" dirty="0">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63" y="928688"/>
            <a:ext cx="8186737" cy="5214937"/>
          </a:xfrm>
          <a:ln>
            <a:solidFill>
              <a:schemeClr val="accent1"/>
            </a:solidFill>
          </a:ln>
        </p:spPr>
        <p:txBody>
          <a:bodyPr>
            <a:normAutofit/>
          </a:bodyPr>
          <a:lstStyle/>
          <a:p>
            <a:pPr marL="365760" indent="-256032" fontAlgn="auto">
              <a:spcAft>
                <a:spcPts val="0"/>
              </a:spcAft>
              <a:buFont typeface="Wingdings 3"/>
              <a:buChar char=""/>
              <a:defRPr/>
            </a:pPr>
            <a:r>
              <a:rPr lang="en-US" dirty="0" smtClean="0"/>
              <a:t>The risk management process steps are : </a:t>
            </a:r>
          </a:p>
          <a:p>
            <a:pPr marL="850392" lvl="1" indent="-457200" fontAlgn="auto">
              <a:spcBef>
                <a:spcPts val="324"/>
              </a:spcBef>
              <a:spcAft>
                <a:spcPts val="0"/>
              </a:spcAft>
              <a:buFont typeface="Verdana"/>
              <a:buAutoNum type="arabicPeriod"/>
              <a:defRPr/>
            </a:pPr>
            <a:r>
              <a:rPr lang="en-US" sz="2400" b="1" dirty="0" smtClean="0"/>
              <a:t>Risk identification</a:t>
            </a:r>
            <a:r>
              <a:rPr lang="en-US" sz="2400" dirty="0" smtClean="0"/>
              <a:t>, work collectively as a team to list potential problems (Brainstorming).</a:t>
            </a:r>
          </a:p>
          <a:p>
            <a:pPr marL="621792" lvl="1" fontAlgn="auto">
              <a:spcBef>
                <a:spcPts val="324"/>
              </a:spcBef>
              <a:spcAft>
                <a:spcPts val="0"/>
              </a:spcAft>
              <a:buFont typeface="Verdana"/>
              <a:buNone/>
              <a:defRPr/>
            </a:pPr>
            <a:r>
              <a:rPr lang="en-US" sz="2400" dirty="0" smtClean="0"/>
              <a:t>2. </a:t>
            </a:r>
            <a:r>
              <a:rPr lang="en-US" sz="2400" b="1" dirty="0" smtClean="0"/>
              <a:t>Establishing risk management strategy: </a:t>
            </a:r>
            <a:r>
              <a:rPr lang="en-US" sz="2400" dirty="0" smtClean="0"/>
              <a:t>define how risks will be handled in each category</a:t>
            </a:r>
          </a:p>
          <a:p>
            <a:pPr marL="621792" lvl="1" fontAlgn="auto">
              <a:spcBef>
                <a:spcPts val="324"/>
              </a:spcBef>
              <a:spcAft>
                <a:spcPts val="0"/>
              </a:spcAft>
              <a:buFont typeface="Verdana"/>
              <a:buNone/>
              <a:defRPr/>
            </a:pPr>
            <a:r>
              <a:rPr lang="en-US" sz="2400" dirty="0" smtClean="0"/>
              <a:t>3. </a:t>
            </a:r>
            <a:r>
              <a:rPr lang="en-US" sz="2400" b="1" dirty="0" smtClean="0"/>
              <a:t>Assessing risk attitude </a:t>
            </a:r>
            <a:r>
              <a:rPr lang="en-US" sz="2400" dirty="0" smtClean="0"/>
              <a:t>(of stakeholders)</a:t>
            </a:r>
          </a:p>
          <a:p>
            <a:pPr marL="621792" lvl="1" fontAlgn="auto">
              <a:spcBef>
                <a:spcPts val="324"/>
              </a:spcBef>
              <a:spcAft>
                <a:spcPts val="0"/>
              </a:spcAft>
              <a:buFont typeface="Verdana"/>
              <a:buNone/>
              <a:defRPr/>
            </a:pPr>
            <a:r>
              <a:rPr lang="en-US" sz="2400" dirty="0" smtClean="0"/>
              <a:t>4. </a:t>
            </a:r>
            <a:r>
              <a:rPr lang="en-US" sz="2400" b="1" dirty="0" smtClean="0"/>
              <a:t>Risk quantification and assessment</a:t>
            </a:r>
          </a:p>
          <a:p>
            <a:pPr marL="621792" lvl="1" fontAlgn="auto">
              <a:spcBef>
                <a:spcPts val="324"/>
              </a:spcBef>
              <a:spcAft>
                <a:spcPts val="0"/>
              </a:spcAft>
              <a:buFont typeface="Verdana"/>
              <a:buNone/>
              <a:defRPr/>
            </a:pPr>
            <a:r>
              <a:rPr lang="en-US" sz="2400" dirty="0" smtClean="0"/>
              <a:t>5. </a:t>
            </a:r>
            <a:r>
              <a:rPr lang="en-US" sz="2400" b="1" dirty="0" smtClean="0"/>
              <a:t>Risk Response </a:t>
            </a:r>
            <a:r>
              <a:rPr lang="en-US" sz="2400" dirty="0" smtClean="0"/>
              <a:t>: Avoidance, Mitigation, Transfer,     Acceptance</a:t>
            </a:r>
            <a:endParaRPr lang="en-US" sz="5400" dirty="0" smtClean="0"/>
          </a:p>
          <a:p>
            <a:pPr marL="621792" lvl="1" fontAlgn="auto">
              <a:spcBef>
                <a:spcPts val="324"/>
              </a:spcBef>
              <a:spcAft>
                <a:spcPts val="0"/>
              </a:spcAft>
              <a:buFont typeface="Verdana"/>
              <a:buNone/>
              <a:defRPr/>
            </a:pPr>
            <a:r>
              <a:rPr lang="en-US" sz="2400" dirty="0" smtClean="0"/>
              <a:t>6. </a:t>
            </a:r>
            <a:r>
              <a:rPr lang="en-US" sz="2400" b="1" dirty="0" smtClean="0"/>
              <a:t>Inclusion </a:t>
            </a:r>
            <a:r>
              <a:rPr lang="en-US" b="1" dirty="0" smtClean="0"/>
              <a:t>of contingency: </a:t>
            </a:r>
            <a:r>
              <a:rPr lang="en-US" dirty="0" smtClean="0"/>
              <a:t>the amount of money, or the amount of time, that the PM includes in the project budget, or the project schedule, to cover for the known unknowns, or risks</a:t>
            </a:r>
            <a:endParaRPr lang="en-US" dirty="0"/>
          </a:p>
        </p:txBody>
      </p:sp>
      <p:sp>
        <p:nvSpPr>
          <p:cNvPr id="19459"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
        <p:nvSpPr>
          <p:cNvPr id="19460" name="Slide Number Placeholder 4"/>
          <p:cNvSpPr>
            <a:spLocks noGrp="1"/>
          </p:cNvSpPr>
          <p:nvPr>
            <p:ph type="sldNum" sz="quarter" idx="12"/>
          </p:nvPr>
        </p:nvSpPr>
        <p:spPr bwMode="auto">
          <a:noFill/>
          <a:ln>
            <a:miter lim="800000"/>
            <a:headEnd/>
            <a:tailEnd/>
          </a:ln>
        </p:spPr>
        <p:txBody>
          <a:bodyPr/>
          <a:lstStyle/>
          <a:p>
            <a:fld id="{DB76AC64-0E17-4E68-9302-DC4255E04389}" type="slidenum">
              <a:rPr lang="ar-SA"/>
              <a:pPr/>
              <a:t>20</a:t>
            </a:fld>
            <a:endParaRPr lang="en-US"/>
          </a:p>
        </p:txBody>
      </p:sp>
      <p:sp>
        <p:nvSpPr>
          <p:cNvPr id="6" name="Title 5"/>
          <p:cNvSpPr>
            <a:spLocks noGrp="1"/>
          </p:cNvSpPr>
          <p:nvPr>
            <p:ph type="title"/>
          </p:nvPr>
        </p:nvSpPr>
        <p:spPr>
          <a:xfrm>
            <a:off x="357158" y="131762"/>
            <a:ext cx="8229600" cy="725470"/>
          </a:xfrm>
        </p:spPr>
        <p:txBody>
          <a:bodyPr/>
          <a:lstStyle/>
          <a:p>
            <a:pPr fontAlgn="auto">
              <a:spcAft>
                <a:spcPts val="0"/>
              </a:spcAft>
              <a:defRPr/>
            </a:pPr>
            <a:r>
              <a:rPr lang="en-US" u="sng" dirty="0" smtClean="0">
                <a:solidFill>
                  <a:srgbClr val="C00000"/>
                </a:solidFill>
              </a:rPr>
              <a:t>Risk Management Steps</a:t>
            </a:r>
            <a:endParaRPr lang="en-US" u="sng" dirty="0">
              <a:solidFill>
                <a:srgbClr val="C00000"/>
              </a:solidFill>
            </a:endParaRPr>
          </a:p>
        </p:txBody>
      </p:sp>
    </p:spTree>
    <p:extLst>
      <p:ext uri="{BB962C8B-B14F-4D97-AF65-F5344CB8AC3E}">
        <p14:creationId xmlns:p14="http://schemas.microsoft.com/office/powerpoint/2010/main" val="406048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63"/>
            <a:ext cx="8329613" cy="5143500"/>
          </a:xfrm>
          <a:ln>
            <a:solidFill>
              <a:schemeClr val="accent1"/>
            </a:solidFill>
          </a:ln>
        </p:spPr>
        <p:txBody>
          <a:bodyPr>
            <a:normAutofit lnSpcReduction="10000"/>
          </a:bodyPr>
          <a:lstStyle/>
          <a:p>
            <a:pPr marL="365760" indent="-256032" fontAlgn="auto">
              <a:spcAft>
                <a:spcPts val="0"/>
              </a:spcAft>
              <a:buFont typeface="Wingdings 3"/>
              <a:buChar char=""/>
              <a:defRPr/>
            </a:pPr>
            <a:r>
              <a:rPr lang="en-US" dirty="0" smtClean="0"/>
              <a:t>We may quantify risks in levels of likelihood: very low – low- medium-high-very high, </a:t>
            </a:r>
          </a:p>
          <a:p>
            <a:pPr marL="365760" indent="-256032" fontAlgn="auto">
              <a:spcAft>
                <a:spcPts val="0"/>
              </a:spcAft>
              <a:buFont typeface="Wingdings 3"/>
              <a:buChar char=""/>
              <a:defRPr/>
            </a:pPr>
            <a:r>
              <a:rPr lang="en-US" dirty="0" smtClean="0"/>
              <a:t>Then we can estimate the impact of these risks </a:t>
            </a:r>
          </a:p>
          <a:p>
            <a:pPr marL="365760" indent="-256032" fontAlgn="auto">
              <a:spcAft>
                <a:spcPts val="0"/>
              </a:spcAft>
              <a:buFont typeface="Wingdings 3"/>
              <a:buChar char=""/>
              <a:defRPr/>
            </a:pPr>
            <a:r>
              <a:rPr lang="en-US" dirty="0" smtClean="0"/>
              <a:t>and calculate the priority as the average of likelihood and impact:</a:t>
            </a:r>
          </a:p>
          <a:p>
            <a:pPr marL="365760" indent="-256032" algn="ctr" fontAlgn="auto">
              <a:lnSpc>
                <a:spcPct val="110000"/>
              </a:lnSpc>
              <a:spcAft>
                <a:spcPts val="0"/>
              </a:spcAft>
              <a:buFont typeface="Wingdings 3"/>
              <a:buNone/>
              <a:defRPr/>
            </a:pPr>
            <a:r>
              <a:rPr lang="en-US" b="1" dirty="0" smtClean="0"/>
              <a:t>Priority = (likelihood + impact)/2 </a:t>
            </a:r>
          </a:p>
          <a:p>
            <a:pPr marL="365760" indent="-256032" fontAlgn="auto">
              <a:lnSpc>
                <a:spcPct val="110000"/>
              </a:lnSpc>
              <a:spcAft>
                <a:spcPts val="0"/>
              </a:spcAft>
              <a:buFont typeface="Wingdings 3"/>
              <a:buChar char=""/>
              <a:defRPr/>
            </a:pPr>
            <a:r>
              <a:rPr lang="en-US" dirty="0" smtClean="0"/>
              <a:t>For each risk identified, list the preventive actions required to reduce the likelihood of the risk occurring, as well as the contingent actions needed to reduce the impact to the project should the risk occur.</a:t>
            </a:r>
            <a:endParaRPr lang="en-US" dirty="0"/>
          </a:p>
        </p:txBody>
      </p:sp>
      <p:sp>
        <p:nvSpPr>
          <p:cNvPr id="21507"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
        <p:nvSpPr>
          <p:cNvPr id="21508" name="Slide Number Placeholder 4"/>
          <p:cNvSpPr>
            <a:spLocks noGrp="1"/>
          </p:cNvSpPr>
          <p:nvPr>
            <p:ph type="sldNum" sz="quarter" idx="12"/>
          </p:nvPr>
        </p:nvSpPr>
        <p:spPr bwMode="auto">
          <a:xfrm>
            <a:off x="8388350" y="6308725"/>
            <a:ext cx="360363" cy="365125"/>
          </a:xfrm>
          <a:noFill/>
          <a:ln>
            <a:miter lim="800000"/>
            <a:headEnd/>
            <a:tailEnd/>
          </a:ln>
        </p:spPr>
        <p:txBody>
          <a:bodyPr/>
          <a:lstStyle/>
          <a:p>
            <a:fld id="{84BD64D5-0094-4554-A6CA-DF5A59431E73}" type="slidenum">
              <a:rPr lang="ar-SA"/>
              <a:pPr/>
              <a:t>21</a:t>
            </a:fld>
            <a:endParaRPr lang="en-US"/>
          </a:p>
        </p:txBody>
      </p:sp>
      <p:sp>
        <p:nvSpPr>
          <p:cNvPr id="6" name="Title 5"/>
          <p:cNvSpPr>
            <a:spLocks noGrp="1"/>
          </p:cNvSpPr>
          <p:nvPr>
            <p:ph type="title"/>
          </p:nvPr>
        </p:nvSpPr>
        <p:spPr>
          <a:xfrm>
            <a:off x="457200" y="71414"/>
            <a:ext cx="8229600" cy="714380"/>
          </a:xfrm>
        </p:spPr>
        <p:txBody>
          <a:bodyPr>
            <a:noAutofit/>
          </a:bodyPr>
          <a:lstStyle/>
          <a:p>
            <a:pPr fontAlgn="auto">
              <a:spcAft>
                <a:spcPts val="0"/>
              </a:spcAft>
              <a:defRPr/>
            </a:pPr>
            <a:r>
              <a:rPr lang="en-US" sz="3600" u="sng" dirty="0" smtClean="0">
                <a:solidFill>
                  <a:srgbClr val="C00000"/>
                </a:solidFill>
              </a:rPr>
              <a:t/>
            </a:r>
            <a:br>
              <a:rPr lang="en-US" sz="3600" u="sng" dirty="0" smtClean="0">
                <a:solidFill>
                  <a:srgbClr val="C00000"/>
                </a:solidFill>
              </a:rPr>
            </a:br>
            <a:r>
              <a:rPr lang="en-US" sz="3600" u="sng" dirty="0" smtClean="0">
                <a:solidFill>
                  <a:srgbClr val="C00000"/>
                </a:solidFill>
              </a:rPr>
              <a:t>Risk Classification and Prioritization</a:t>
            </a:r>
            <a:endParaRPr lang="en-US" sz="3600" u="sng" dirty="0">
              <a:solidFill>
                <a:srgbClr val="C00000"/>
              </a:solidFill>
            </a:endParaRPr>
          </a:p>
        </p:txBody>
      </p:sp>
    </p:spTree>
    <p:extLst>
      <p:ext uri="{BB962C8B-B14F-4D97-AF65-F5344CB8AC3E}">
        <p14:creationId xmlns:p14="http://schemas.microsoft.com/office/powerpoint/2010/main" val="3863884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329613" cy="5000625"/>
          </a:xfrm>
          <a:ln>
            <a:solidFill>
              <a:schemeClr val="accent1"/>
            </a:solidFill>
          </a:ln>
        </p:spPr>
        <p:txBody>
          <a:bodyPr>
            <a:normAutofit fontScale="92500" lnSpcReduction="10000"/>
          </a:bodyPr>
          <a:lstStyle/>
          <a:p>
            <a:pPr marL="365760" indent="-256032" fontAlgn="auto">
              <a:lnSpc>
                <a:spcPct val="150000"/>
              </a:lnSpc>
              <a:spcAft>
                <a:spcPts val="0"/>
              </a:spcAft>
              <a:buFont typeface="Wingdings 3"/>
              <a:buChar char=""/>
              <a:defRPr/>
            </a:pPr>
            <a:r>
              <a:rPr lang="en-US" dirty="0" smtClean="0"/>
              <a:t>The Work Breakdown Structure is a methodology for determining project activities by systematically breaking the project into deliverable-oriented packages.</a:t>
            </a:r>
          </a:p>
          <a:p>
            <a:pPr marL="365760" indent="-256032" fontAlgn="auto">
              <a:lnSpc>
                <a:spcPct val="150000"/>
              </a:lnSpc>
              <a:spcAft>
                <a:spcPts val="0"/>
              </a:spcAft>
              <a:buFont typeface="Wingdings 3"/>
              <a:buChar char=""/>
              <a:defRPr/>
            </a:pPr>
            <a:r>
              <a:rPr lang="en-US" dirty="0" smtClean="0"/>
              <a:t>If any activity is not in the Work Breakdown Structure, it is not in the project.</a:t>
            </a:r>
          </a:p>
          <a:p>
            <a:pPr marL="365760" indent="-256032" fontAlgn="auto">
              <a:lnSpc>
                <a:spcPct val="150000"/>
              </a:lnSpc>
              <a:spcAft>
                <a:spcPts val="0"/>
              </a:spcAft>
              <a:buFont typeface="Wingdings 3"/>
              <a:buChar char=""/>
              <a:defRPr/>
            </a:pPr>
            <a:r>
              <a:rPr lang="en-US" dirty="0" smtClean="0"/>
              <a:t>WBS is to assess WHAT is to be done (Activity Definition), and WHAT is to be produced, but not considering </a:t>
            </a:r>
            <a:r>
              <a:rPr lang="en-US" b="1" dirty="0" smtClean="0"/>
              <a:t>time </a:t>
            </a:r>
            <a:r>
              <a:rPr lang="en-US" dirty="0" smtClean="0"/>
              <a:t>(at this stage).</a:t>
            </a:r>
            <a:endParaRPr lang="en-US" dirty="0"/>
          </a:p>
        </p:txBody>
      </p:sp>
      <p:sp>
        <p:nvSpPr>
          <p:cNvPr id="23555"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
        <p:nvSpPr>
          <p:cNvPr id="23556" name="Slide Number Placeholder 4"/>
          <p:cNvSpPr>
            <a:spLocks noGrp="1"/>
          </p:cNvSpPr>
          <p:nvPr>
            <p:ph type="sldNum" sz="quarter" idx="12"/>
          </p:nvPr>
        </p:nvSpPr>
        <p:spPr bwMode="auto">
          <a:noFill/>
          <a:ln>
            <a:miter lim="800000"/>
            <a:headEnd/>
            <a:tailEnd/>
          </a:ln>
        </p:spPr>
        <p:txBody>
          <a:bodyPr/>
          <a:lstStyle/>
          <a:p>
            <a:fld id="{871B5339-7579-4049-A0BB-6E68223BED81}" type="slidenum">
              <a:rPr lang="ar-SA"/>
              <a:pPr/>
              <a:t>22</a:t>
            </a:fld>
            <a:endParaRPr lang="en-US"/>
          </a:p>
        </p:txBody>
      </p:sp>
      <p:sp>
        <p:nvSpPr>
          <p:cNvPr id="6" name="Title 5"/>
          <p:cNvSpPr>
            <a:spLocks noGrp="1"/>
          </p:cNvSpPr>
          <p:nvPr>
            <p:ph type="title"/>
          </p:nvPr>
        </p:nvSpPr>
        <p:spPr>
          <a:xfrm>
            <a:off x="457200" y="274638"/>
            <a:ext cx="8229600" cy="939784"/>
          </a:xfrm>
        </p:spPr>
        <p:txBody>
          <a:bodyPr>
            <a:normAutofit fontScale="90000"/>
          </a:bodyPr>
          <a:lstStyle/>
          <a:p>
            <a:pPr fontAlgn="auto">
              <a:spcAft>
                <a:spcPts val="0"/>
              </a:spcAft>
              <a:defRPr/>
            </a:pPr>
            <a:r>
              <a:rPr lang="en-US" u="sng" dirty="0" smtClean="0">
                <a:solidFill>
                  <a:srgbClr val="C00000"/>
                </a:solidFill>
              </a:rPr>
              <a:t>WORK BREAKDOWN STRUCTURE</a:t>
            </a:r>
            <a:endParaRPr lang="en-US" u="sng" dirty="0">
              <a:solidFill>
                <a:srgbClr val="C00000"/>
              </a:solidFill>
            </a:endParaRPr>
          </a:p>
        </p:txBody>
      </p:sp>
    </p:spTree>
    <p:extLst>
      <p:ext uri="{BB962C8B-B14F-4D97-AF65-F5344CB8AC3E}">
        <p14:creationId xmlns:p14="http://schemas.microsoft.com/office/powerpoint/2010/main" val="3003048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63"/>
            <a:ext cx="8229600" cy="5143500"/>
          </a:xfrm>
          <a:ln>
            <a:solidFill>
              <a:schemeClr val="accent1"/>
            </a:solidFill>
          </a:ln>
        </p:spPr>
        <p:txBody>
          <a:bodyPr>
            <a:normAutofit fontScale="92500"/>
          </a:bodyPr>
          <a:lstStyle/>
          <a:p>
            <a:pPr marL="365760" indent="-256032" fontAlgn="auto">
              <a:lnSpc>
                <a:spcPct val="110000"/>
              </a:lnSpc>
              <a:spcAft>
                <a:spcPts val="0"/>
              </a:spcAft>
              <a:buFont typeface="Wingdings 3"/>
              <a:buChar char=""/>
              <a:defRPr/>
            </a:pPr>
            <a:r>
              <a:rPr lang="en-US" dirty="0" smtClean="0"/>
              <a:t>The WBS in totality identifies all project components and deliverables.</a:t>
            </a:r>
          </a:p>
          <a:p>
            <a:pPr marL="365760" indent="-256032" fontAlgn="auto">
              <a:lnSpc>
                <a:spcPct val="110000"/>
              </a:lnSpc>
              <a:spcAft>
                <a:spcPts val="0"/>
              </a:spcAft>
              <a:buFont typeface="Wingdings 3"/>
              <a:buChar char=""/>
              <a:defRPr/>
            </a:pPr>
            <a:r>
              <a:rPr lang="en-US" dirty="0" smtClean="0"/>
              <a:t>The WBS ensures there are no gaps or overlaps.</a:t>
            </a:r>
          </a:p>
          <a:p>
            <a:pPr marL="365760" indent="-256032" fontAlgn="auto">
              <a:lnSpc>
                <a:spcPct val="110000"/>
              </a:lnSpc>
              <a:spcAft>
                <a:spcPts val="0"/>
              </a:spcAft>
              <a:buFont typeface="Wingdings 3"/>
              <a:buChar char=""/>
              <a:defRPr/>
            </a:pPr>
            <a:r>
              <a:rPr lang="en-US" dirty="0" smtClean="0"/>
              <a:t>The top levels must be deliverable-oriented</a:t>
            </a:r>
          </a:p>
          <a:p>
            <a:pPr marL="365760" indent="-256032" fontAlgn="auto">
              <a:lnSpc>
                <a:spcPct val="110000"/>
              </a:lnSpc>
              <a:spcAft>
                <a:spcPts val="0"/>
              </a:spcAft>
              <a:buFont typeface="Wingdings 3"/>
              <a:buChar char=""/>
              <a:defRPr/>
            </a:pPr>
            <a:r>
              <a:rPr lang="en-US" dirty="0" smtClean="0"/>
              <a:t>Elements must integrate to project whole</a:t>
            </a:r>
          </a:p>
          <a:p>
            <a:pPr marL="365760" indent="-256032" fontAlgn="auto">
              <a:lnSpc>
                <a:spcPct val="110000"/>
              </a:lnSpc>
              <a:spcAft>
                <a:spcPts val="0"/>
              </a:spcAft>
              <a:buFont typeface="Wingdings 3"/>
              <a:buChar char=""/>
              <a:defRPr/>
            </a:pPr>
            <a:r>
              <a:rPr lang="en-US" dirty="0" smtClean="0"/>
              <a:t>There should be no ‘single children’</a:t>
            </a:r>
          </a:p>
          <a:p>
            <a:pPr marL="365760" indent="-256032" fontAlgn="auto">
              <a:lnSpc>
                <a:spcPct val="110000"/>
              </a:lnSpc>
              <a:spcAft>
                <a:spcPts val="0"/>
              </a:spcAft>
              <a:buFont typeface="Wingdings 3"/>
              <a:buChar char=""/>
              <a:defRPr/>
            </a:pPr>
            <a:r>
              <a:rPr lang="en-US" dirty="0" smtClean="0"/>
              <a:t>The bottom level of the WBS shows activities, which are assignable.</a:t>
            </a:r>
          </a:p>
          <a:p>
            <a:pPr marL="365760" indent="-256032" fontAlgn="auto">
              <a:lnSpc>
                <a:spcPct val="110000"/>
              </a:lnSpc>
              <a:spcAft>
                <a:spcPts val="0"/>
              </a:spcAft>
              <a:buFont typeface="Wingdings 3"/>
              <a:buChar char=""/>
              <a:defRPr/>
            </a:pPr>
            <a:r>
              <a:rPr lang="en-US" dirty="0" smtClean="0"/>
              <a:t>All boxes are numbered in defined patterns</a:t>
            </a:r>
          </a:p>
          <a:p>
            <a:pPr marL="365760" indent="-256032" fontAlgn="auto">
              <a:lnSpc>
                <a:spcPct val="110000"/>
              </a:lnSpc>
              <a:spcAft>
                <a:spcPts val="0"/>
              </a:spcAft>
              <a:buFont typeface="Wingdings 3"/>
              <a:buChar char=""/>
              <a:defRPr/>
            </a:pPr>
            <a:r>
              <a:rPr lang="en-US" dirty="0" smtClean="0"/>
              <a:t>If it’s not in the work breakdown structure, it’s not in the project.</a:t>
            </a:r>
            <a:endParaRPr lang="en-US" dirty="0"/>
          </a:p>
        </p:txBody>
      </p:sp>
      <p:sp>
        <p:nvSpPr>
          <p:cNvPr id="25603"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
        <p:nvSpPr>
          <p:cNvPr id="25604" name="Slide Number Placeholder 4"/>
          <p:cNvSpPr>
            <a:spLocks noGrp="1"/>
          </p:cNvSpPr>
          <p:nvPr>
            <p:ph type="sldNum" sz="quarter" idx="12"/>
          </p:nvPr>
        </p:nvSpPr>
        <p:spPr bwMode="auto">
          <a:noFill/>
          <a:ln>
            <a:miter lim="800000"/>
            <a:headEnd/>
            <a:tailEnd/>
          </a:ln>
        </p:spPr>
        <p:txBody>
          <a:bodyPr/>
          <a:lstStyle/>
          <a:p>
            <a:fld id="{4E26459A-E490-45FF-A95A-EAAEFD0B60AB}" type="slidenum">
              <a:rPr lang="ar-SA"/>
              <a:pPr/>
              <a:t>23</a:t>
            </a:fld>
            <a:endParaRPr lang="en-US"/>
          </a:p>
        </p:txBody>
      </p:sp>
      <p:sp>
        <p:nvSpPr>
          <p:cNvPr id="6" name="Title 5"/>
          <p:cNvSpPr>
            <a:spLocks noGrp="1"/>
          </p:cNvSpPr>
          <p:nvPr>
            <p:ph type="title"/>
          </p:nvPr>
        </p:nvSpPr>
        <p:spPr>
          <a:xfrm>
            <a:off x="457200" y="274638"/>
            <a:ext cx="8229600" cy="796908"/>
          </a:xfrm>
        </p:spPr>
        <p:txBody>
          <a:bodyPr>
            <a:noAutofit/>
          </a:bodyPr>
          <a:lstStyle/>
          <a:p>
            <a:pPr fontAlgn="auto">
              <a:spcAft>
                <a:spcPts val="0"/>
              </a:spcAft>
              <a:defRPr/>
            </a:pPr>
            <a:r>
              <a:rPr lang="en-US" sz="3600" u="sng" dirty="0" smtClean="0">
                <a:solidFill>
                  <a:srgbClr val="C00000"/>
                </a:solidFill>
              </a:rPr>
              <a:t>Rules of creating the breakdown:</a:t>
            </a:r>
            <a:endParaRPr lang="en-US" sz="3600" u="sng" dirty="0">
              <a:solidFill>
                <a:srgbClr val="C00000"/>
              </a:solidFill>
            </a:endParaRPr>
          </a:p>
        </p:txBody>
      </p:sp>
    </p:spTree>
    <p:extLst>
      <p:ext uri="{BB962C8B-B14F-4D97-AF65-F5344CB8AC3E}">
        <p14:creationId xmlns:p14="http://schemas.microsoft.com/office/powerpoint/2010/main" val="2165188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Content Placeholder 1"/>
          <p:cNvSpPr>
            <a:spLocks noGrp="1"/>
          </p:cNvSpPr>
          <p:nvPr>
            <p:ph idx="1"/>
          </p:nvPr>
        </p:nvSpPr>
        <p:spPr>
          <a:xfrm>
            <a:off x="457200" y="928688"/>
            <a:ext cx="8329613" cy="5214937"/>
          </a:xfrm>
          <a:ln>
            <a:solidFill>
              <a:schemeClr val="accent1"/>
            </a:solidFill>
          </a:ln>
        </p:spPr>
        <p:txBody>
          <a:bodyPr/>
          <a:lstStyle/>
          <a:p>
            <a:r>
              <a:rPr lang="en-US" smtClean="0">
                <a:cs typeface="Arial" charset="0"/>
              </a:rPr>
              <a:t>Assignable, independent,</a:t>
            </a:r>
          </a:p>
          <a:p>
            <a:pPr>
              <a:buFont typeface="Wingdings 3" pitchFamily="18" charset="2"/>
              <a:buNone/>
            </a:pPr>
            <a:r>
              <a:rPr lang="en-US" smtClean="0">
                <a:cs typeface="Arial" charset="0"/>
              </a:rPr>
              <a:t>	measurable, Schedulable, </a:t>
            </a:r>
          </a:p>
          <a:p>
            <a:pPr>
              <a:buFont typeface="Wingdings 3" pitchFamily="18" charset="2"/>
              <a:buNone/>
            </a:pPr>
            <a:r>
              <a:rPr lang="en-US" smtClean="0">
                <a:cs typeface="Arial" charset="0"/>
              </a:rPr>
              <a:t>	budgetable, suitable size </a:t>
            </a:r>
          </a:p>
          <a:p>
            <a:r>
              <a:rPr lang="en-US" smtClean="0">
                <a:cs typeface="Arial" charset="0"/>
              </a:rPr>
              <a:t>When the WBS is complete, we will then move to the next steps, which are to: </a:t>
            </a:r>
          </a:p>
          <a:p>
            <a:r>
              <a:rPr lang="en-US" smtClean="0">
                <a:cs typeface="Arial" charset="0"/>
              </a:rPr>
              <a:t>Add </a:t>
            </a:r>
            <a:r>
              <a:rPr lang="en-US" b="1" smtClean="0">
                <a:cs typeface="Arial" charset="0"/>
              </a:rPr>
              <a:t>duration and dependencies </a:t>
            </a:r>
            <a:r>
              <a:rPr lang="en-US" smtClean="0">
                <a:cs typeface="Arial" charset="0"/>
              </a:rPr>
              <a:t>so we can build the logic network</a:t>
            </a:r>
          </a:p>
          <a:p>
            <a:r>
              <a:rPr lang="en-US" smtClean="0">
                <a:cs typeface="Arial" charset="0"/>
              </a:rPr>
              <a:t>Add the </a:t>
            </a:r>
            <a:r>
              <a:rPr lang="en-US" b="1" smtClean="0">
                <a:cs typeface="Arial" charset="0"/>
              </a:rPr>
              <a:t>calendar</a:t>
            </a:r>
            <a:r>
              <a:rPr lang="en-US" smtClean="0">
                <a:cs typeface="Arial" charset="0"/>
              </a:rPr>
              <a:t> to the logic network to give the </a:t>
            </a:r>
            <a:r>
              <a:rPr lang="en-US" b="1" smtClean="0">
                <a:cs typeface="Arial" charset="0"/>
              </a:rPr>
              <a:t>schedule</a:t>
            </a:r>
          </a:p>
          <a:p>
            <a:r>
              <a:rPr lang="en-US" smtClean="0">
                <a:cs typeface="Arial" charset="0"/>
              </a:rPr>
              <a:t>Add </a:t>
            </a:r>
            <a:r>
              <a:rPr lang="en-US" b="1" smtClean="0">
                <a:cs typeface="Arial" charset="0"/>
              </a:rPr>
              <a:t>resource</a:t>
            </a:r>
            <a:r>
              <a:rPr lang="en-US" smtClean="0">
                <a:cs typeface="Arial" charset="0"/>
              </a:rPr>
              <a:t> names to each activity</a:t>
            </a:r>
          </a:p>
          <a:p>
            <a:r>
              <a:rPr lang="en-US" smtClean="0">
                <a:cs typeface="Arial" charset="0"/>
              </a:rPr>
              <a:t>Add </a:t>
            </a:r>
            <a:r>
              <a:rPr lang="en-US" b="1" smtClean="0">
                <a:cs typeface="Arial" charset="0"/>
              </a:rPr>
              <a:t>dollars</a:t>
            </a:r>
            <a:r>
              <a:rPr lang="en-US" smtClean="0">
                <a:cs typeface="Arial" charset="0"/>
              </a:rPr>
              <a:t> to each activity</a:t>
            </a:r>
          </a:p>
        </p:txBody>
      </p:sp>
      <p:sp>
        <p:nvSpPr>
          <p:cNvPr id="27651"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
        <p:nvSpPr>
          <p:cNvPr id="27652" name="Slide Number Placeholder 4"/>
          <p:cNvSpPr>
            <a:spLocks noGrp="1"/>
          </p:cNvSpPr>
          <p:nvPr>
            <p:ph type="sldNum" sz="quarter" idx="12"/>
          </p:nvPr>
        </p:nvSpPr>
        <p:spPr bwMode="auto">
          <a:noFill/>
          <a:ln>
            <a:miter lim="800000"/>
            <a:headEnd/>
            <a:tailEnd/>
          </a:ln>
        </p:spPr>
        <p:txBody>
          <a:bodyPr/>
          <a:lstStyle/>
          <a:p>
            <a:fld id="{C1D4B48F-0B07-47EB-96F5-783CE0D9EE75}" type="slidenum">
              <a:rPr lang="ar-SA"/>
              <a:pPr/>
              <a:t>24</a:t>
            </a:fld>
            <a:endParaRPr lang="en-US"/>
          </a:p>
        </p:txBody>
      </p:sp>
      <p:sp>
        <p:nvSpPr>
          <p:cNvPr id="6" name="Title 5"/>
          <p:cNvSpPr>
            <a:spLocks noGrp="1"/>
          </p:cNvSpPr>
          <p:nvPr>
            <p:ph type="title"/>
          </p:nvPr>
        </p:nvSpPr>
        <p:spPr>
          <a:xfrm>
            <a:off x="457200" y="142852"/>
            <a:ext cx="8229600" cy="725470"/>
          </a:xfrm>
        </p:spPr>
        <p:txBody>
          <a:bodyPr/>
          <a:lstStyle/>
          <a:p>
            <a:pPr fontAlgn="auto">
              <a:spcAft>
                <a:spcPts val="0"/>
              </a:spcAft>
              <a:defRPr/>
            </a:pPr>
            <a:r>
              <a:rPr lang="en-US" u="sng" dirty="0" smtClean="0">
                <a:solidFill>
                  <a:srgbClr val="C00000"/>
                </a:solidFill>
              </a:rPr>
              <a:t>Activities criteria</a:t>
            </a:r>
            <a:endParaRPr lang="en-US" u="sng" dirty="0">
              <a:solidFill>
                <a:srgbClr val="C00000"/>
              </a:solidFill>
            </a:endParaRPr>
          </a:p>
        </p:txBody>
      </p:sp>
    </p:spTree>
    <p:extLst>
      <p:ext uri="{BB962C8B-B14F-4D97-AF65-F5344CB8AC3E}">
        <p14:creationId xmlns:p14="http://schemas.microsoft.com/office/powerpoint/2010/main" val="256853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1"/>
          <p:cNvSpPr>
            <a:spLocks noGrp="1"/>
          </p:cNvSpPr>
          <p:nvPr>
            <p:ph idx="1"/>
          </p:nvPr>
        </p:nvSpPr>
        <p:spPr/>
        <p:txBody>
          <a:bodyPr/>
          <a:lstStyle/>
          <a:p>
            <a:pPr eaLnBrk="1" hangingPunct="1"/>
            <a:endParaRPr lang="en-US" smtClean="0">
              <a:cs typeface="Arial" charset="0"/>
            </a:endParaRPr>
          </a:p>
        </p:txBody>
      </p:sp>
      <p:sp>
        <p:nvSpPr>
          <p:cNvPr id="19459"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latin typeface="Arial" charset="0"/>
                <a:cs typeface="Arial" charset="0"/>
              </a:rPr>
              <a:t>Engineering Management 5</a:t>
            </a:r>
          </a:p>
        </p:txBody>
      </p:sp>
      <p:sp>
        <p:nvSpPr>
          <p:cNvPr id="19460" name="Slide Number Placeholder 4"/>
          <p:cNvSpPr>
            <a:spLocks noGrp="1"/>
          </p:cNvSpPr>
          <p:nvPr>
            <p:ph type="sldNum" sz="quarter" idx="12"/>
          </p:nvPr>
        </p:nvSpPr>
        <p:spPr bwMode="auto">
          <a:noFill/>
          <a:ln>
            <a:miter lim="800000"/>
            <a:headEnd/>
            <a:tailEnd/>
          </a:ln>
        </p:spPr>
        <p:txBody>
          <a:bodyPr/>
          <a:lstStyle/>
          <a:p>
            <a:fld id="{6956EFBB-51E4-4379-8BD3-0EE580CC0A8A}" type="slidenum">
              <a:rPr lang="ar-SA" smtClean="0"/>
              <a:pPr/>
              <a:t>3</a:t>
            </a:fld>
            <a:endParaRPr lang="en-US" smtClean="0"/>
          </a:p>
        </p:txBody>
      </p:sp>
      <p:sp>
        <p:nvSpPr>
          <p:cNvPr id="6" name="Title 5"/>
          <p:cNvSpPr>
            <a:spLocks noGrp="1"/>
          </p:cNvSpPr>
          <p:nvPr>
            <p:ph type="title"/>
          </p:nvPr>
        </p:nvSpPr>
        <p:spPr/>
        <p:txBody>
          <a:bodyPr/>
          <a:lstStyle/>
          <a:p>
            <a:pPr eaLnBrk="1" fontAlgn="auto" hangingPunct="1">
              <a:spcAft>
                <a:spcPts val="0"/>
              </a:spcAft>
              <a:defRPr/>
            </a:pPr>
            <a:endParaRPr lang="en-US"/>
          </a:p>
        </p:txBody>
      </p:sp>
      <p:pic>
        <p:nvPicPr>
          <p:cNvPr id="19462" name="Picture 2"/>
          <p:cNvPicPr>
            <a:picLocks noChangeAspect="1" noChangeArrowheads="1"/>
          </p:cNvPicPr>
          <p:nvPr/>
        </p:nvPicPr>
        <p:blipFill>
          <a:blip r:embed="rId3"/>
          <a:srcRect/>
          <a:stretch>
            <a:fillRect/>
          </a:stretch>
        </p:blipFill>
        <p:spPr bwMode="auto">
          <a:xfrm>
            <a:off x="20638" y="0"/>
            <a:ext cx="9123362" cy="64293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85813"/>
            <a:ext cx="8329613" cy="5500687"/>
          </a:xfrm>
          <a:ln>
            <a:solidFill>
              <a:schemeClr val="accent1"/>
            </a:solidFill>
          </a:ln>
        </p:spPr>
        <p:txBody>
          <a:bodyPr>
            <a:normAutofit fontScale="92500"/>
          </a:bodyPr>
          <a:lstStyle/>
          <a:p>
            <a:pPr marL="365760" indent="-256032" eaLnBrk="1" fontAlgn="auto" hangingPunct="1">
              <a:spcAft>
                <a:spcPts val="0"/>
              </a:spcAft>
              <a:buFont typeface="Wingdings 3"/>
              <a:buChar char=""/>
              <a:defRPr/>
            </a:pPr>
            <a:r>
              <a:rPr lang="en-US" dirty="0" smtClean="0"/>
              <a:t>The technical approach is a task-by-task description of how the project team intends to execute the tasks and subtasks in the project charter, from a technical perspective.</a:t>
            </a:r>
          </a:p>
          <a:p>
            <a:pPr marL="365760" indent="-256032" eaLnBrk="1" fontAlgn="auto" hangingPunct="1">
              <a:spcAft>
                <a:spcPts val="0"/>
              </a:spcAft>
              <a:buFont typeface="Wingdings 3"/>
              <a:buChar char=""/>
              <a:defRPr/>
            </a:pPr>
            <a:r>
              <a:rPr lang="en-US" b="1" dirty="0" smtClean="0"/>
              <a:t>Selected Questions for Technical Approach</a:t>
            </a:r>
          </a:p>
          <a:p>
            <a:pPr marL="365760" indent="-256032" eaLnBrk="1" fontAlgn="auto" hangingPunct="1">
              <a:spcAft>
                <a:spcPts val="0"/>
              </a:spcAft>
              <a:buFont typeface="Wingdings 3"/>
              <a:buNone/>
              <a:defRPr/>
            </a:pPr>
            <a:r>
              <a:rPr lang="en-US" dirty="0" smtClean="0"/>
              <a:t>1. How do we plan to execute this task/subtask?</a:t>
            </a:r>
          </a:p>
          <a:p>
            <a:pPr marL="365760" indent="-256032" eaLnBrk="1" fontAlgn="auto" hangingPunct="1">
              <a:spcAft>
                <a:spcPts val="0"/>
              </a:spcAft>
              <a:buFont typeface="Wingdings 3"/>
              <a:buNone/>
              <a:defRPr/>
            </a:pPr>
            <a:r>
              <a:rPr lang="en-US" dirty="0" smtClean="0"/>
              <a:t>2. What is special or unique about our approach?</a:t>
            </a:r>
          </a:p>
          <a:p>
            <a:pPr marL="623888" indent="-514350" eaLnBrk="1" fontAlgn="auto" hangingPunct="1">
              <a:spcAft>
                <a:spcPts val="0"/>
              </a:spcAft>
              <a:buFont typeface="Wingdings 3"/>
              <a:buNone/>
              <a:defRPr/>
            </a:pPr>
            <a:r>
              <a:rPr lang="en-US" dirty="0" smtClean="0"/>
              <a:t>3. What technology do we plan to utilize or transition?</a:t>
            </a:r>
          </a:p>
          <a:p>
            <a:pPr marL="365760" indent="-256032" eaLnBrk="1" fontAlgn="auto" hangingPunct="1">
              <a:spcAft>
                <a:spcPts val="0"/>
              </a:spcAft>
              <a:buFont typeface="Wingdings 3"/>
              <a:buNone/>
              <a:defRPr/>
            </a:pPr>
            <a:r>
              <a:rPr lang="en-US" dirty="0" smtClean="0"/>
              <a:t>4. How can we be most productive and efficient?</a:t>
            </a:r>
          </a:p>
          <a:p>
            <a:pPr marL="365760" indent="-256032" eaLnBrk="1" fontAlgn="auto" hangingPunct="1">
              <a:spcAft>
                <a:spcPts val="0"/>
              </a:spcAft>
              <a:buFont typeface="Wingdings 3"/>
              <a:buNone/>
              <a:defRPr/>
            </a:pPr>
            <a:r>
              <a:rPr lang="en-US" dirty="0" smtClean="0"/>
              <a:t>5. What computer tools will we be using?</a:t>
            </a:r>
          </a:p>
          <a:p>
            <a:pPr marL="536575" indent="-427038" eaLnBrk="1" fontAlgn="auto" hangingPunct="1">
              <a:spcAft>
                <a:spcPts val="0"/>
              </a:spcAft>
              <a:buFont typeface="Wingdings 3"/>
              <a:buNone/>
              <a:defRPr/>
            </a:pPr>
            <a:r>
              <a:rPr lang="en-US" dirty="0" smtClean="0"/>
              <a:t>6. How can we demonstrate that we will, as a minimum, satisfy all customer requirements?</a:t>
            </a:r>
          </a:p>
          <a:p>
            <a:pPr marL="365760" indent="-256032" eaLnBrk="1" fontAlgn="auto" hangingPunct="1">
              <a:spcAft>
                <a:spcPts val="0"/>
              </a:spcAft>
              <a:buFont typeface="Wingdings 3"/>
              <a:buChar char=""/>
              <a:defRPr/>
            </a:pPr>
            <a:endParaRPr lang="en-US" dirty="0" smtClean="0"/>
          </a:p>
        </p:txBody>
      </p:sp>
      <p:sp>
        <p:nvSpPr>
          <p:cNvPr id="21507"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latin typeface="Arial" charset="0"/>
                <a:cs typeface="Arial" charset="0"/>
              </a:rPr>
              <a:t>Engineering Management 5</a:t>
            </a:r>
          </a:p>
        </p:txBody>
      </p:sp>
      <p:sp>
        <p:nvSpPr>
          <p:cNvPr id="21508" name="Slide Number Placeholder 4"/>
          <p:cNvSpPr>
            <a:spLocks noGrp="1"/>
          </p:cNvSpPr>
          <p:nvPr>
            <p:ph type="sldNum" sz="quarter" idx="12"/>
          </p:nvPr>
        </p:nvSpPr>
        <p:spPr bwMode="auto">
          <a:noFill/>
          <a:ln>
            <a:miter lim="800000"/>
            <a:headEnd/>
            <a:tailEnd/>
          </a:ln>
        </p:spPr>
        <p:txBody>
          <a:bodyPr/>
          <a:lstStyle/>
          <a:p>
            <a:fld id="{B88A153E-23F5-4438-83A7-FD57A974837C}" type="slidenum">
              <a:rPr lang="ar-SA" smtClean="0"/>
              <a:pPr/>
              <a:t>4</a:t>
            </a:fld>
            <a:endParaRPr lang="en-US" smtClean="0"/>
          </a:p>
        </p:txBody>
      </p:sp>
      <p:sp>
        <p:nvSpPr>
          <p:cNvPr id="6" name="Title 5"/>
          <p:cNvSpPr>
            <a:spLocks noGrp="1"/>
          </p:cNvSpPr>
          <p:nvPr>
            <p:ph type="title"/>
          </p:nvPr>
        </p:nvSpPr>
        <p:spPr>
          <a:xfrm>
            <a:off x="457200" y="142852"/>
            <a:ext cx="8229600" cy="796908"/>
          </a:xfrm>
        </p:spPr>
        <p:txBody>
          <a:bodyPr/>
          <a:lstStyle/>
          <a:p>
            <a:pPr eaLnBrk="1" fontAlgn="auto" hangingPunct="1">
              <a:spcAft>
                <a:spcPts val="0"/>
              </a:spcAft>
              <a:defRPr/>
            </a:pPr>
            <a:r>
              <a:rPr lang="en-US" sz="3600" u="sng" dirty="0" smtClean="0">
                <a:solidFill>
                  <a:srgbClr val="C00000"/>
                </a:solidFill>
              </a:rPr>
              <a:t>Technical Approach</a:t>
            </a:r>
            <a:endParaRPr lang="en-US" sz="3600" u="sng" dirty="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85813"/>
            <a:ext cx="8329613" cy="5500687"/>
          </a:xfrm>
          <a:ln>
            <a:solidFill>
              <a:schemeClr val="accent1"/>
            </a:solidFill>
          </a:ln>
        </p:spPr>
        <p:txBody>
          <a:bodyPr>
            <a:normAutofit/>
          </a:bodyPr>
          <a:lstStyle/>
          <a:p>
            <a:pPr marL="536575" indent="-427038" eaLnBrk="1" fontAlgn="auto" hangingPunct="1">
              <a:spcAft>
                <a:spcPts val="0"/>
              </a:spcAft>
              <a:buFont typeface="Wingdings 3"/>
              <a:buNone/>
              <a:defRPr/>
            </a:pPr>
            <a:r>
              <a:rPr lang="en-US" dirty="0" smtClean="0"/>
              <a:t>7. Are certain requirements vague, incorrect, or inconsistent?</a:t>
            </a:r>
          </a:p>
          <a:p>
            <a:pPr marL="365760" indent="-256032" eaLnBrk="1" fontAlgn="auto" hangingPunct="1">
              <a:spcAft>
                <a:spcPts val="0"/>
              </a:spcAft>
              <a:buFont typeface="Wingdings 3"/>
              <a:buNone/>
              <a:defRPr/>
            </a:pPr>
            <a:r>
              <a:rPr lang="en-US" dirty="0" smtClean="0"/>
              <a:t>8. What special facilities will we need?</a:t>
            </a:r>
          </a:p>
          <a:p>
            <a:pPr marL="536575" indent="-427038" eaLnBrk="1" fontAlgn="auto" hangingPunct="1">
              <a:spcAft>
                <a:spcPts val="0"/>
              </a:spcAft>
              <a:buFont typeface="Wingdings 3"/>
              <a:buNone/>
              <a:defRPr/>
            </a:pPr>
            <a:r>
              <a:rPr lang="en-US" dirty="0" smtClean="0"/>
              <a:t>9. What is our approach to system and subsystem testing?</a:t>
            </a:r>
          </a:p>
          <a:p>
            <a:pPr marL="536575" indent="-427038" eaLnBrk="1" fontAlgn="auto" hangingPunct="1">
              <a:spcAft>
                <a:spcPts val="0"/>
              </a:spcAft>
              <a:buFont typeface="Wingdings 3"/>
              <a:buNone/>
              <a:defRPr/>
            </a:pPr>
            <a:r>
              <a:rPr lang="en-US" dirty="0" smtClean="0"/>
              <a:t>10. What specialty engineering capabilities will  we be using?</a:t>
            </a:r>
          </a:p>
          <a:p>
            <a:pPr marL="536575" indent="-427038" eaLnBrk="1" fontAlgn="auto" hangingPunct="1">
              <a:spcAft>
                <a:spcPts val="0"/>
              </a:spcAft>
              <a:buFont typeface="Wingdings 3"/>
              <a:buNone/>
              <a:defRPr/>
            </a:pPr>
            <a:r>
              <a:rPr lang="en-US" dirty="0" smtClean="0"/>
              <a:t>11. What types of technical support will be needed from the rest of the company?</a:t>
            </a:r>
          </a:p>
          <a:p>
            <a:pPr marL="536575" indent="-427038" eaLnBrk="1" fontAlgn="auto" hangingPunct="1">
              <a:spcAft>
                <a:spcPts val="0"/>
              </a:spcAft>
              <a:buFont typeface="Wingdings 3"/>
              <a:buNone/>
              <a:defRPr/>
            </a:pPr>
            <a:r>
              <a:rPr lang="en-US" dirty="0" smtClean="0"/>
              <a:t>12. How will we find the most cost-effective solution?</a:t>
            </a:r>
          </a:p>
        </p:txBody>
      </p:sp>
      <p:sp>
        <p:nvSpPr>
          <p:cNvPr id="23555"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latin typeface="Arial" charset="0"/>
                <a:cs typeface="Arial" charset="0"/>
              </a:rPr>
              <a:t>Engineering Management 5</a:t>
            </a:r>
          </a:p>
        </p:txBody>
      </p:sp>
      <p:sp>
        <p:nvSpPr>
          <p:cNvPr id="23556" name="Slide Number Placeholder 4"/>
          <p:cNvSpPr>
            <a:spLocks noGrp="1"/>
          </p:cNvSpPr>
          <p:nvPr>
            <p:ph type="sldNum" sz="quarter" idx="12"/>
          </p:nvPr>
        </p:nvSpPr>
        <p:spPr bwMode="auto">
          <a:noFill/>
          <a:ln>
            <a:miter lim="800000"/>
            <a:headEnd/>
            <a:tailEnd/>
          </a:ln>
        </p:spPr>
        <p:txBody>
          <a:bodyPr/>
          <a:lstStyle/>
          <a:p>
            <a:fld id="{7310E542-D2C0-491A-8A39-E59C5B5F9B11}" type="slidenum">
              <a:rPr lang="ar-SA" smtClean="0"/>
              <a:pPr/>
              <a:t>5</a:t>
            </a:fld>
            <a:endParaRPr lang="en-US" smtClean="0"/>
          </a:p>
        </p:txBody>
      </p:sp>
      <p:sp>
        <p:nvSpPr>
          <p:cNvPr id="6" name="Title 5"/>
          <p:cNvSpPr>
            <a:spLocks noGrp="1"/>
          </p:cNvSpPr>
          <p:nvPr>
            <p:ph type="title"/>
          </p:nvPr>
        </p:nvSpPr>
        <p:spPr>
          <a:xfrm>
            <a:off x="457200" y="142852"/>
            <a:ext cx="8229600" cy="796908"/>
          </a:xfrm>
        </p:spPr>
        <p:txBody>
          <a:bodyPr/>
          <a:lstStyle/>
          <a:p>
            <a:pPr eaLnBrk="1" fontAlgn="auto" hangingPunct="1">
              <a:spcAft>
                <a:spcPts val="0"/>
              </a:spcAft>
              <a:defRPr/>
            </a:pPr>
            <a:r>
              <a:rPr lang="en-US" sz="3600" u="sng" dirty="0" smtClean="0">
                <a:solidFill>
                  <a:srgbClr val="C00000"/>
                </a:solidFill>
              </a:rPr>
              <a:t>Technical Approach</a:t>
            </a:r>
            <a:endParaRPr lang="en-US" sz="3600" u="sng"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Content Placeholder 1"/>
          <p:cNvSpPr>
            <a:spLocks noGrp="1"/>
          </p:cNvSpPr>
          <p:nvPr>
            <p:ph idx="1"/>
          </p:nvPr>
        </p:nvSpPr>
        <p:spPr>
          <a:xfrm>
            <a:off x="457200" y="928688"/>
            <a:ext cx="8329613" cy="5286375"/>
          </a:xfrm>
          <a:ln>
            <a:solidFill>
              <a:schemeClr val="accent1"/>
            </a:solidFill>
          </a:ln>
        </p:spPr>
        <p:txBody>
          <a:bodyPr/>
          <a:lstStyle/>
          <a:p>
            <a:pPr eaLnBrk="1" hangingPunct="1"/>
            <a:r>
              <a:rPr lang="en-US" smtClean="0">
                <a:cs typeface="Arial" charset="0"/>
              </a:rPr>
              <a:t>Before the project schedule can be created, the team must identify the activities, and determine all of the interdependencies.</a:t>
            </a:r>
          </a:p>
          <a:p>
            <a:pPr eaLnBrk="1" hangingPunct="1"/>
            <a:r>
              <a:rPr lang="en-US" smtClean="0">
                <a:cs typeface="Arial" charset="0"/>
              </a:rPr>
              <a:t>Two main methods of describing a schedule are in use today, namely, (1) </a:t>
            </a:r>
            <a:r>
              <a:rPr lang="en-US" b="1" smtClean="0">
                <a:cs typeface="Arial" charset="0"/>
              </a:rPr>
              <a:t>a Gantt Chart </a:t>
            </a:r>
            <a:r>
              <a:rPr lang="en-US" smtClean="0">
                <a:cs typeface="Arial" charset="0"/>
              </a:rPr>
              <a:t>and (2) a program evaluation and review technique (</a:t>
            </a:r>
            <a:r>
              <a:rPr lang="en-US" b="1" smtClean="0">
                <a:cs typeface="Arial" charset="0"/>
              </a:rPr>
              <a:t>PERT) Chart</a:t>
            </a:r>
            <a:r>
              <a:rPr lang="en-US" smtClean="0">
                <a:cs typeface="Arial" charset="0"/>
              </a:rPr>
              <a:t>.</a:t>
            </a:r>
          </a:p>
          <a:p>
            <a:pPr eaLnBrk="1" hangingPunct="1">
              <a:spcBef>
                <a:spcPts val="600"/>
              </a:spcBef>
              <a:spcAft>
                <a:spcPts val="600"/>
              </a:spcAft>
              <a:buFont typeface="Wingdings 3" pitchFamily="18" charset="2"/>
              <a:buNone/>
            </a:pPr>
            <a:r>
              <a:rPr lang="en-US" b="1" u="sng" smtClean="0">
                <a:solidFill>
                  <a:srgbClr val="C00000"/>
                </a:solidFill>
                <a:cs typeface="Arial" charset="0"/>
              </a:rPr>
              <a:t>The Five Time-Management processes:</a:t>
            </a:r>
          </a:p>
          <a:p>
            <a:pPr eaLnBrk="1" hangingPunct="1">
              <a:buFont typeface="Wingdings 3" pitchFamily="18" charset="2"/>
              <a:buNone/>
            </a:pPr>
            <a:r>
              <a:rPr lang="en-US" b="1" smtClean="0">
                <a:cs typeface="Arial" charset="0"/>
              </a:rPr>
              <a:t>1. Activity definition, </a:t>
            </a:r>
          </a:p>
          <a:p>
            <a:pPr eaLnBrk="1" hangingPunct="1">
              <a:buFont typeface="Wingdings 3" pitchFamily="18" charset="2"/>
              <a:buNone/>
            </a:pPr>
            <a:r>
              <a:rPr lang="en-US" b="1" smtClean="0">
                <a:cs typeface="Arial" charset="0"/>
              </a:rPr>
              <a:t>2. Activity sequencing, </a:t>
            </a:r>
          </a:p>
          <a:p>
            <a:pPr eaLnBrk="1" hangingPunct="1">
              <a:buFont typeface="Wingdings 3" pitchFamily="18" charset="2"/>
              <a:buNone/>
            </a:pPr>
            <a:r>
              <a:rPr lang="en-US" b="1" smtClean="0">
                <a:cs typeface="Arial" charset="0"/>
              </a:rPr>
              <a:t>3. Activity duration estimation, </a:t>
            </a:r>
          </a:p>
        </p:txBody>
      </p:sp>
      <p:sp>
        <p:nvSpPr>
          <p:cNvPr id="25603"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latin typeface="Arial" charset="0"/>
                <a:cs typeface="Arial" charset="0"/>
              </a:rPr>
              <a:t>Engineering Management 5</a:t>
            </a:r>
          </a:p>
        </p:txBody>
      </p:sp>
      <p:sp>
        <p:nvSpPr>
          <p:cNvPr id="25604" name="Slide Number Placeholder 4"/>
          <p:cNvSpPr>
            <a:spLocks noGrp="1"/>
          </p:cNvSpPr>
          <p:nvPr>
            <p:ph type="sldNum" sz="quarter" idx="12"/>
          </p:nvPr>
        </p:nvSpPr>
        <p:spPr bwMode="auto">
          <a:noFill/>
          <a:ln>
            <a:miter lim="800000"/>
            <a:headEnd/>
            <a:tailEnd/>
          </a:ln>
        </p:spPr>
        <p:txBody>
          <a:bodyPr/>
          <a:lstStyle/>
          <a:p>
            <a:fld id="{E8C95F8C-7C64-4124-9425-5277E171C04C}" type="slidenum">
              <a:rPr lang="ar-SA" smtClean="0"/>
              <a:pPr/>
              <a:t>6</a:t>
            </a:fld>
            <a:endParaRPr lang="en-US" smtClean="0"/>
          </a:p>
        </p:txBody>
      </p:sp>
      <p:sp>
        <p:nvSpPr>
          <p:cNvPr id="6" name="Title 5"/>
          <p:cNvSpPr>
            <a:spLocks noGrp="1"/>
          </p:cNvSpPr>
          <p:nvPr>
            <p:ph type="title"/>
          </p:nvPr>
        </p:nvSpPr>
        <p:spPr>
          <a:xfrm>
            <a:off x="457200" y="142852"/>
            <a:ext cx="8229600" cy="725470"/>
          </a:xfrm>
        </p:spPr>
        <p:txBody>
          <a:bodyPr>
            <a:normAutofit fontScale="90000"/>
          </a:bodyPr>
          <a:lstStyle/>
          <a:p>
            <a:pPr eaLnBrk="1" fontAlgn="auto" hangingPunct="1">
              <a:spcAft>
                <a:spcPts val="0"/>
              </a:spcAft>
              <a:defRPr/>
            </a:pPr>
            <a:r>
              <a:rPr lang="en-US" u="sng" dirty="0" smtClean="0">
                <a:solidFill>
                  <a:srgbClr val="C00000"/>
                </a:solidFill>
              </a:rPr>
              <a:t>Schedule :</a:t>
            </a:r>
            <a:r>
              <a:rPr lang="en-US" dirty="0" smtClean="0"/>
              <a:t> </a:t>
            </a:r>
            <a:r>
              <a:rPr lang="en-US" sz="3600" dirty="0" smtClean="0">
                <a:solidFill>
                  <a:srgbClr val="C00000"/>
                </a:solidFill>
              </a:rPr>
              <a:t>project time management</a:t>
            </a:r>
            <a:endParaRPr lang="en-US" u="sng" dirty="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Content Placeholder 1"/>
          <p:cNvSpPr>
            <a:spLocks noGrp="1"/>
          </p:cNvSpPr>
          <p:nvPr>
            <p:ph idx="1"/>
          </p:nvPr>
        </p:nvSpPr>
        <p:spPr>
          <a:xfrm>
            <a:off x="457200" y="1214438"/>
            <a:ext cx="8229600" cy="4792662"/>
          </a:xfrm>
          <a:ln>
            <a:solidFill>
              <a:schemeClr val="accent1"/>
            </a:solidFill>
          </a:ln>
        </p:spPr>
        <p:txBody>
          <a:bodyPr/>
          <a:lstStyle/>
          <a:p>
            <a:pPr eaLnBrk="1" hangingPunct="1">
              <a:buFont typeface="Wingdings 3" pitchFamily="18" charset="2"/>
              <a:buNone/>
            </a:pPr>
            <a:r>
              <a:rPr lang="en-US" b="1" smtClean="0">
                <a:cs typeface="Arial" charset="0"/>
              </a:rPr>
              <a:t>4. Schedule development, </a:t>
            </a:r>
            <a:r>
              <a:rPr lang="en-US" smtClean="0">
                <a:cs typeface="Arial" charset="0"/>
              </a:rPr>
              <a:t>building a logic diagram to illustrate the activity flow, and then overlaying the diagram onto a calendar, once the start date is known.</a:t>
            </a:r>
          </a:p>
          <a:p>
            <a:pPr eaLnBrk="1" hangingPunct="1">
              <a:buFont typeface="Wingdings 3" pitchFamily="18" charset="2"/>
              <a:buNone/>
            </a:pPr>
            <a:r>
              <a:rPr lang="en-US" b="1" smtClean="0">
                <a:cs typeface="Arial" charset="0"/>
              </a:rPr>
              <a:t>5. Schedule control, </a:t>
            </a:r>
            <a:r>
              <a:rPr lang="en-US" smtClean="0">
                <a:cs typeface="Arial" charset="0"/>
              </a:rPr>
              <a:t>Once the schedule has been developed and approved, the work can begin. In order to ensure that all critical dates are met, it is necessary that someone monitor the activity completions, and take any required action to get things back on track if problems occur.</a:t>
            </a:r>
          </a:p>
        </p:txBody>
      </p:sp>
      <p:sp>
        <p:nvSpPr>
          <p:cNvPr id="27651"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latin typeface="Arial" charset="0"/>
                <a:cs typeface="Arial" charset="0"/>
              </a:rPr>
              <a:t>Engineering Management 5</a:t>
            </a:r>
          </a:p>
        </p:txBody>
      </p:sp>
      <p:sp>
        <p:nvSpPr>
          <p:cNvPr id="27652" name="Slide Number Placeholder 4"/>
          <p:cNvSpPr>
            <a:spLocks noGrp="1"/>
          </p:cNvSpPr>
          <p:nvPr>
            <p:ph type="sldNum" sz="quarter" idx="12"/>
          </p:nvPr>
        </p:nvSpPr>
        <p:spPr bwMode="auto">
          <a:noFill/>
          <a:ln>
            <a:miter lim="800000"/>
            <a:headEnd/>
            <a:tailEnd/>
          </a:ln>
        </p:spPr>
        <p:txBody>
          <a:bodyPr/>
          <a:lstStyle/>
          <a:p>
            <a:fld id="{45D5ACC8-6FE1-404D-BC8F-6A8BC301170B}" type="slidenum">
              <a:rPr lang="ar-SA" smtClean="0"/>
              <a:pPr/>
              <a:t>7</a:t>
            </a:fld>
            <a:endParaRPr lang="en-US" smtClean="0"/>
          </a:p>
        </p:txBody>
      </p:sp>
      <p:sp>
        <p:nvSpPr>
          <p:cNvPr id="6" name="Title 5"/>
          <p:cNvSpPr>
            <a:spLocks noGrp="1"/>
          </p:cNvSpPr>
          <p:nvPr>
            <p:ph type="title"/>
          </p:nvPr>
        </p:nvSpPr>
        <p:spPr>
          <a:xfrm>
            <a:off x="457200" y="274638"/>
            <a:ext cx="8229600" cy="725470"/>
          </a:xfrm>
        </p:spPr>
        <p:txBody>
          <a:bodyPr>
            <a:noAutofit/>
          </a:bodyPr>
          <a:lstStyle/>
          <a:p>
            <a:pPr eaLnBrk="1" fontAlgn="auto" hangingPunct="1">
              <a:spcAft>
                <a:spcPts val="0"/>
              </a:spcAft>
              <a:defRPr/>
            </a:pPr>
            <a:r>
              <a:rPr lang="en-US" sz="3200" u="sng" dirty="0" smtClean="0">
                <a:solidFill>
                  <a:srgbClr val="C00000"/>
                </a:solidFill>
              </a:rPr>
              <a:t>The Five Time-Management processes:</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latin typeface="Arial" charset="0"/>
                <a:cs typeface="Arial" charset="0"/>
              </a:rPr>
              <a:t>Engineering Management 5</a:t>
            </a:r>
          </a:p>
        </p:txBody>
      </p:sp>
      <p:sp>
        <p:nvSpPr>
          <p:cNvPr id="29699" name="Slide Number Placeholder 4"/>
          <p:cNvSpPr>
            <a:spLocks noGrp="1"/>
          </p:cNvSpPr>
          <p:nvPr>
            <p:ph type="sldNum" sz="quarter" idx="12"/>
          </p:nvPr>
        </p:nvSpPr>
        <p:spPr bwMode="auto">
          <a:noFill/>
          <a:ln>
            <a:miter lim="800000"/>
            <a:headEnd/>
            <a:tailEnd/>
          </a:ln>
        </p:spPr>
        <p:txBody>
          <a:bodyPr/>
          <a:lstStyle/>
          <a:p>
            <a:fld id="{80CAD28E-0A0C-4720-87E0-59BC566DE738}" type="slidenum">
              <a:rPr lang="ar-SA" smtClean="0"/>
              <a:pPr/>
              <a:t>8</a:t>
            </a:fld>
            <a:endParaRPr lang="en-US" smtClean="0"/>
          </a:p>
        </p:txBody>
      </p:sp>
      <p:pic>
        <p:nvPicPr>
          <p:cNvPr id="29700" name="Picture 2"/>
          <p:cNvPicPr>
            <a:picLocks noChangeAspect="1" noChangeArrowheads="1"/>
          </p:cNvPicPr>
          <p:nvPr/>
        </p:nvPicPr>
        <p:blipFill>
          <a:blip r:embed="rId3"/>
          <a:srcRect/>
          <a:stretch>
            <a:fillRect/>
          </a:stretch>
        </p:blipFill>
        <p:spPr bwMode="auto">
          <a:xfrm>
            <a:off x="785813" y="0"/>
            <a:ext cx="8001000" cy="6858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88"/>
            <a:ext cx="8401050" cy="5429250"/>
          </a:xfrm>
          <a:ln>
            <a:solidFill>
              <a:schemeClr val="accent1"/>
            </a:solidFill>
          </a:ln>
        </p:spPr>
        <p:txBody>
          <a:bodyPr>
            <a:normAutofit fontScale="92500" lnSpcReduction="10000"/>
          </a:bodyPr>
          <a:lstStyle/>
          <a:p>
            <a:pPr marL="365760" indent="-256032" eaLnBrk="1" fontAlgn="auto" hangingPunct="1">
              <a:lnSpc>
                <a:spcPct val="110000"/>
              </a:lnSpc>
              <a:spcAft>
                <a:spcPts val="0"/>
              </a:spcAft>
              <a:buFont typeface="Wingdings 3"/>
              <a:buChar char=""/>
              <a:defRPr/>
            </a:pPr>
            <a:r>
              <a:rPr lang="en-US" dirty="0" smtClean="0"/>
              <a:t>Project scheduling is often the most visible step in the sequence of steps of project management. The two most common techniques of basic project scheduling are the critical path method (CPM) and program evaluation and review technique (PERT).</a:t>
            </a:r>
          </a:p>
          <a:p>
            <a:pPr marL="365760" indent="-256032" eaLnBrk="1" fontAlgn="auto" hangingPunct="1">
              <a:lnSpc>
                <a:spcPct val="110000"/>
              </a:lnSpc>
              <a:spcAft>
                <a:spcPts val="0"/>
              </a:spcAft>
              <a:buFont typeface="Wingdings 3"/>
              <a:buChar char=""/>
              <a:defRPr/>
            </a:pPr>
            <a:r>
              <a:rPr lang="en-US" dirty="0" smtClean="0"/>
              <a:t>CPM network analysis procedures originated from the traditional Gantt chart, or bar chart.</a:t>
            </a:r>
          </a:p>
          <a:p>
            <a:pPr marL="365760" indent="-256032" eaLnBrk="1" fontAlgn="auto" hangingPunct="1">
              <a:lnSpc>
                <a:spcPct val="110000"/>
              </a:lnSpc>
              <a:spcAft>
                <a:spcPts val="0"/>
              </a:spcAft>
              <a:buFont typeface="Wingdings 3"/>
              <a:buChar char=""/>
              <a:defRPr/>
            </a:pPr>
            <a:r>
              <a:rPr lang="en-US" dirty="0" smtClean="0"/>
              <a:t>CPM network analysis is implemented in three phases:</a:t>
            </a:r>
          </a:p>
          <a:p>
            <a:pPr marL="621792" lvl="1" eaLnBrk="1" fontAlgn="auto" hangingPunct="1">
              <a:spcBef>
                <a:spcPts val="324"/>
              </a:spcBef>
              <a:spcAft>
                <a:spcPts val="0"/>
              </a:spcAft>
              <a:buFont typeface="Verdana"/>
              <a:buChar char="◦"/>
              <a:defRPr/>
            </a:pPr>
            <a:r>
              <a:rPr lang="en-US" b="1" dirty="0" smtClean="0"/>
              <a:t>Planning phase</a:t>
            </a:r>
            <a:r>
              <a:rPr lang="en-US" dirty="0" smtClean="0"/>
              <a:t>, </a:t>
            </a:r>
            <a:r>
              <a:rPr lang="en-US" sz="2400" dirty="0" smtClean="0"/>
              <a:t>the required activities and their precedence relationships are determined.</a:t>
            </a:r>
            <a:endParaRPr lang="en-US" dirty="0" smtClean="0"/>
          </a:p>
          <a:p>
            <a:pPr marL="621792" lvl="1" eaLnBrk="1" fontAlgn="auto" hangingPunct="1">
              <a:lnSpc>
                <a:spcPct val="110000"/>
              </a:lnSpc>
              <a:spcBef>
                <a:spcPts val="324"/>
              </a:spcBef>
              <a:spcAft>
                <a:spcPts val="0"/>
              </a:spcAft>
              <a:buFont typeface="Verdana"/>
              <a:buChar char="◦"/>
              <a:defRPr/>
            </a:pPr>
            <a:r>
              <a:rPr lang="en-US" b="1" dirty="0" smtClean="0"/>
              <a:t>Scheduling phase, </a:t>
            </a:r>
            <a:r>
              <a:rPr lang="en-US" dirty="0" smtClean="0"/>
              <a:t>forward-pass and backward-pass computations.</a:t>
            </a:r>
            <a:endParaRPr lang="en-US" b="1" dirty="0" smtClean="0"/>
          </a:p>
          <a:p>
            <a:pPr marL="621792" lvl="1" eaLnBrk="1" fontAlgn="auto" hangingPunct="1">
              <a:lnSpc>
                <a:spcPct val="110000"/>
              </a:lnSpc>
              <a:spcBef>
                <a:spcPts val="324"/>
              </a:spcBef>
              <a:spcAft>
                <a:spcPts val="0"/>
              </a:spcAft>
              <a:buFont typeface="Verdana"/>
              <a:buChar char="◦"/>
              <a:defRPr/>
            </a:pPr>
            <a:r>
              <a:rPr lang="en-US" b="1" dirty="0" smtClean="0"/>
              <a:t>Control phase, </a:t>
            </a:r>
            <a:r>
              <a:rPr lang="en-US" dirty="0" smtClean="0"/>
              <a:t>tracking the progress of a project.</a:t>
            </a:r>
            <a:endParaRPr lang="en-US" b="1" dirty="0"/>
          </a:p>
        </p:txBody>
      </p:sp>
      <p:sp>
        <p:nvSpPr>
          <p:cNvPr id="31747" name="Footer Placeholder 3"/>
          <p:cNvSpPr>
            <a:spLocks noGrp="1"/>
          </p:cNvSpPr>
          <p:nvPr>
            <p:ph type="ftr" sz="quarter" idx="11"/>
          </p:nvPr>
        </p:nvSpPr>
        <p:spPr bwMode="auto">
          <a:xfrm>
            <a:off x="3929063" y="6421438"/>
            <a:ext cx="2351087" cy="365125"/>
          </a:xfrm>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solidFill>
                  <a:srgbClr val="7030A0"/>
                </a:solidFill>
                <a:latin typeface="Arial" charset="0"/>
                <a:cs typeface="Arial" charset="0"/>
              </a:rPr>
              <a:t>Engineering Management 5</a:t>
            </a:r>
          </a:p>
        </p:txBody>
      </p:sp>
      <p:sp>
        <p:nvSpPr>
          <p:cNvPr id="31748" name="Slide Number Placeholder 4"/>
          <p:cNvSpPr>
            <a:spLocks noGrp="1"/>
          </p:cNvSpPr>
          <p:nvPr>
            <p:ph type="sldNum" sz="quarter" idx="12"/>
          </p:nvPr>
        </p:nvSpPr>
        <p:spPr bwMode="auto">
          <a:noFill/>
          <a:ln>
            <a:miter lim="800000"/>
            <a:headEnd/>
            <a:tailEnd/>
          </a:ln>
        </p:spPr>
        <p:txBody>
          <a:bodyPr/>
          <a:lstStyle/>
          <a:p>
            <a:fld id="{B7732823-4584-4020-9B92-9C597C1FED9D}" type="slidenum">
              <a:rPr lang="ar-SA" smtClean="0"/>
              <a:pPr/>
              <a:t>9</a:t>
            </a:fld>
            <a:endParaRPr lang="en-US" smtClean="0"/>
          </a:p>
        </p:txBody>
      </p:sp>
      <p:sp>
        <p:nvSpPr>
          <p:cNvPr id="6" name="Title 5"/>
          <p:cNvSpPr>
            <a:spLocks noGrp="1"/>
          </p:cNvSpPr>
          <p:nvPr>
            <p:ph type="title"/>
          </p:nvPr>
        </p:nvSpPr>
        <p:spPr>
          <a:xfrm>
            <a:off x="457200" y="274638"/>
            <a:ext cx="8229600" cy="725470"/>
          </a:xfrm>
        </p:spPr>
        <p:txBody>
          <a:bodyPr/>
          <a:lstStyle/>
          <a:p>
            <a:pPr eaLnBrk="1" fontAlgn="auto" hangingPunct="1">
              <a:spcAft>
                <a:spcPts val="0"/>
              </a:spcAft>
              <a:defRPr/>
            </a:pPr>
            <a:r>
              <a:rPr lang="en-US" u="sng" dirty="0" smtClean="0">
                <a:solidFill>
                  <a:srgbClr val="C00000"/>
                </a:solidFill>
              </a:rPr>
              <a:t>CPM SCHEDULING</a:t>
            </a:r>
            <a:endParaRPr lang="en-US" u="sng" dirty="0">
              <a:solidFill>
                <a:srgbClr val="C0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2599</TotalTime>
  <Words>1693</Words>
  <Application>Microsoft Office PowerPoint</Application>
  <PresentationFormat>On-screen Show (4:3)</PresentationFormat>
  <Paragraphs>214</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إدارة المشروعات الهندسية Engineering Project Management الفصل الخامس: هات 213   Lecture3: Project Planning  Reference:  Industrial Project Management, Concepts, Tools and Techniques (2007)</vt:lpstr>
      <vt:lpstr>Project Planning Elements Review..</vt:lpstr>
      <vt:lpstr>PowerPoint Presentation</vt:lpstr>
      <vt:lpstr>Technical Approach</vt:lpstr>
      <vt:lpstr>Technical Approach</vt:lpstr>
      <vt:lpstr>Schedule : project time management</vt:lpstr>
      <vt:lpstr>The Five Time-Management processes:</vt:lpstr>
      <vt:lpstr>PowerPoint Presentation</vt:lpstr>
      <vt:lpstr>CPM SCHEDULING</vt:lpstr>
      <vt:lpstr>CPM</vt:lpstr>
      <vt:lpstr>CPM</vt:lpstr>
      <vt:lpstr>PowerPoint Presentation</vt:lpstr>
      <vt:lpstr>PowerPoint Presentation</vt:lpstr>
      <vt:lpstr>PowerPoint Presentation</vt:lpstr>
      <vt:lpstr>Forward Pass Analysis </vt:lpstr>
      <vt:lpstr>Backward Pass Analysis</vt:lpstr>
      <vt:lpstr>DETERMINATION OF CRITICAL ACTIVITIES</vt:lpstr>
      <vt:lpstr>DETERMINATION OF CRITICAL ACTIVITIES</vt:lpstr>
      <vt:lpstr>Risk Planning</vt:lpstr>
      <vt:lpstr>Risk Management Steps</vt:lpstr>
      <vt:lpstr> Risk Classification and Prioritization</vt:lpstr>
      <vt:lpstr>WORK BREAKDOWN STRUCTURE</vt:lpstr>
      <vt:lpstr>Rules of creating the breakdown:</vt:lpstr>
      <vt:lpstr>Activities criteria</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إدارة المشروعات الهندسية  الفصل الخامس: هات 213  Engineering Project Management   المحاضر: د. مهدي</dc:title>
  <dc:creator>pc</dc:creator>
  <cp:lastModifiedBy>USER</cp:lastModifiedBy>
  <cp:revision>45</cp:revision>
  <dcterms:created xsi:type="dcterms:W3CDTF">2010-10-11T20:03:06Z</dcterms:created>
  <dcterms:modified xsi:type="dcterms:W3CDTF">2019-09-23T12:05:30Z</dcterms:modified>
</cp:coreProperties>
</file>