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2" r:id="rId4"/>
    <p:sldId id="259" r:id="rId5"/>
    <p:sldId id="258" r:id="rId6"/>
    <p:sldId id="260" r:id="rId7"/>
    <p:sldId id="261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ar-Y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1" autoAdjust="0"/>
    <p:restoredTop sz="94718" autoAdjust="0"/>
  </p:normalViewPr>
  <p:slideViewPr>
    <p:cSldViewPr>
      <p:cViewPr varScale="1">
        <p:scale>
          <a:sx n="103" d="100"/>
          <a:sy n="103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0B60D9F-C094-4C49-8772-1A06E3DFAED2}" type="datetime8">
              <a:rPr lang="ar-YE" smtClean="0"/>
              <a:pPr/>
              <a:t>19 شباط،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smtClean="0"/>
              <a:t>Dr Mahdi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5F15D15-2EA0-4135-9271-42645FC48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A5276DC-4171-4A0B-B591-300993BDA917}" type="datetime8">
              <a:rPr lang="ar-YE" smtClean="0"/>
              <a:pPr/>
              <a:t>19 شباط، 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smtClean="0"/>
              <a:t>Dr Mahdi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2B2ABD2-54FC-4CC2-A409-63B2959FEE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 Mahdi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2ABD2-54FC-4CC2-A409-63B2959FEE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28596" y="6357958"/>
            <a:ext cx="192024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0034" y="6492240"/>
            <a:ext cx="1920240" cy="365760"/>
          </a:xfrm>
        </p:spPr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2528" y="6357958"/>
            <a:ext cx="365760" cy="365125"/>
          </a:xfrm>
        </p:spPr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596" y="6492240"/>
            <a:ext cx="1920240" cy="365760"/>
          </a:xfrm>
        </p:spPr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ar-YE" smtClean="0"/>
              <a:t>Dr Mahdi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D8CFB7-5CE3-405F-B141-09478CF36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4626"/>
          </a:xfrm>
        </p:spPr>
        <p:txBody>
          <a:bodyPr>
            <a:normAutofit fontScale="90000"/>
          </a:bodyPr>
          <a:lstStyle/>
          <a:p>
            <a:pPr algn="ctr"/>
            <a:r>
              <a:rPr lang="ar-YE" b="1" u="sng" dirty="0" smtClean="0"/>
              <a:t>إدارة المشروعات الهندسية</a:t>
            </a:r>
            <a:r>
              <a:rPr lang="ar-YE" dirty="0" smtClean="0"/>
              <a:t/>
            </a:r>
            <a:br>
              <a:rPr lang="ar-YE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YE" b="0" dirty="0" smtClean="0"/>
              <a:t>الفصل الخامس: </a:t>
            </a:r>
            <a:r>
              <a:rPr lang="ar-YE" sz="3200" b="0" u="sng" dirty="0" smtClean="0"/>
              <a:t>هات 213</a:t>
            </a:r>
            <a:r>
              <a:rPr lang="ar-YE" sz="3200" u="sng" dirty="0" smtClean="0"/>
              <a:t/>
            </a:r>
            <a:br>
              <a:rPr lang="ar-YE" sz="3200" u="sng" dirty="0" smtClean="0"/>
            </a:br>
            <a:r>
              <a:rPr lang="ar-YE" dirty="0" smtClean="0"/>
              <a:t/>
            </a:r>
            <a:br>
              <a:rPr lang="ar-YE" dirty="0" smtClean="0"/>
            </a:br>
            <a:r>
              <a:rPr lang="en-US" b="1" dirty="0" smtClean="0"/>
              <a:t>Engineering Project Management</a:t>
            </a:r>
            <a:r>
              <a:rPr lang="ar-YE" b="1" dirty="0" smtClean="0"/>
              <a:t/>
            </a:r>
            <a:br>
              <a:rPr lang="ar-YE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ar-YE" b="1" dirty="0" smtClean="0"/>
              <a:t/>
            </a:r>
            <a:br>
              <a:rPr lang="ar-YE" b="1" dirty="0" smtClean="0"/>
            </a:b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Management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052" y="214290"/>
            <a:ext cx="8229600" cy="939784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The Matrix structure:</a:t>
            </a: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500" y="1285860"/>
            <a:ext cx="8311342" cy="474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804" y="1000108"/>
            <a:ext cx="8229600" cy="521497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3000" dirty="0" smtClean="0">
                <a:latin typeface="Andalus" pitchFamily="2" charset="-78"/>
                <a:cs typeface="Andalus" pitchFamily="2" charset="-78"/>
              </a:rPr>
              <a:t>The Project Manager (PM) is shown at the top of the chart with two other key players, the Chief Systems Engineer (CSE) and the Project Controller (PC).</a:t>
            </a:r>
          </a:p>
          <a:p>
            <a:r>
              <a:rPr lang="en-US" sz="3000" dirty="0" smtClean="0">
                <a:latin typeface="Andalus" pitchFamily="2" charset="-78"/>
                <a:cs typeface="Andalus" pitchFamily="2" charset="-78"/>
              </a:rPr>
              <a:t>The below chart shows only the project and not the organization in which the project may be embedded.</a:t>
            </a:r>
          </a:p>
          <a:p>
            <a:r>
              <a:rPr lang="en-US" sz="3000" dirty="0" smtClean="0">
                <a:latin typeface="Andalus" pitchFamily="2" charset="-78"/>
                <a:cs typeface="Andalus" pitchFamily="2" charset="-78"/>
              </a:rPr>
              <a:t>Some project may have larger and include additional functions such as manufacturing, production engineering, installation, operations and maintenance, and others</a:t>
            </a:r>
            <a:endParaRPr lang="en-US" sz="3000" dirty="0"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The Project Organization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YE" smtClean="0"/>
              <a:t>Dr Mahdi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125396" y="-1125428"/>
            <a:ext cx="6858023" cy="91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57620" y="0"/>
            <a:ext cx="5286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 smtClean="0"/>
              <a:t>Illustrative project organization. RMA  reliability-maintainability-availability; ILS  integrated logistics support; MMI  man-machine interface.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785794"/>
            <a:ext cx="8715404" cy="5429288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i="1" dirty="0" smtClean="0">
                <a:latin typeface="Andalus" pitchFamily="2" charset="-78"/>
                <a:cs typeface="Andalus" pitchFamily="2" charset="-78"/>
              </a:rPr>
              <a:t>Cost/Budget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Confirming that the project can be completed within budget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Reviewing periodic (e.g., monthly) cost reports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Obtaining valid cost-to-complete estimates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Assessing and mitigating project cost risks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Assuring the validity of system life-cycle costs</a:t>
            </a:r>
          </a:p>
          <a:p>
            <a:pPr>
              <a:buNone/>
            </a:pPr>
            <a:r>
              <a:rPr lang="en-US" sz="2600" b="1" i="1" dirty="0" smtClean="0">
                <a:latin typeface="Andalus" pitchFamily="2" charset="-78"/>
                <a:cs typeface="Andalus" pitchFamily="2" charset="-78"/>
              </a:rPr>
              <a:t>Schedule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Establishing an up-to-date master schedule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Assuring that all interim milestones are met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Determining ways to make up time when slippage occurs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Obtaining valid time-to-complete estimates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Scheduling internal and customer status reviews</a:t>
            </a:r>
            <a:endParaRPr lang="en-US" sz="2600" dirty="0">
              <a:solidFill>
                <a:srgbClr val="000099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71414"/>
            <a:ext cx="8229600" cy="71438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C00000"/>
                </a:solidFill>
              </a:rPr>
              <a:t>Responsibilities of Project Manager?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7686" y="6350023"/>
            <a:ext cx="2350681" cy="365125"/>
          </a:xfrm>
        </p:spPr>
        <p:txBody>
          <a:bodyPr/>
          <a:lstStyle/>
          <a:p>
            <a:r>
              <a:rPr lang="en-US" dirty="0" smtClean="0"/>
              <a:t>Engineering Management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42852"/>
            <a:ext cx="8686832" cy="6143668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i="1" dirty="0" smtClean="0">
                <a:latin typeface="Andalus" pitchFamily="2" charset="-78"/>
                <a:cs typeface="Andalus" pitchFamily="2" charset="-78"/>
              </a:rPr>
              <a:t>Technical Performance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Assuring that the system satisfies all technical requirements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Confirming the validity of the technical approach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Continuous tracking of technical performance status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Installing systems and software engineering methods/practices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Obtaining computer tools for systems and software engineering</a:t>
            </a:r>
          </a:p>
          <a:p>
            <a:pPr>
              <a:buNone/>
            </a:pPr>
            <a:r>
              <a:rPr lang="en-US" sz="2600" b="1" i="1" dirty="0" smtClean="0">
                <a:latin typeface="Andalus" pitchFamily="2" charset="-78"/>
                <a:cs typeface="Andalus" pitchFamily="2" charset="-78"/>
              </a:rPr>
              <a:t>Administrative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Personnel interviewing, hiring, and evaluation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Interfacing with corporate management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Interfacing with internal project support groups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Coaching and team building</a:t>
            </a:r>
          </a:p>
          <a:p>
            <a:r>
              <a:rPr lang="en-US" sz="2600" dirty="0" smtClean="0">
                <a:latin typeface="Andalus" pitchFamily="2" charset="-78"/>
                <a:cs typeface="Andalus" pitchFamily="2" charset="-78"/>
              </a:rPr>
              <a:t>Assuring the availability of required facilities</a:t>
            </a:r>
            <a:endParaRPr lang="en-US" sz="2600" b="1" dirty="0" smtClean="0">
              <a:solidFill>
                <a:srgbClr val="3333CC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Management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535785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Establish the overall technical approach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Evaluate alternative architectural system designs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Develop the preferred system architecture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Implement a repeatable systems engineering process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Implement a repeatable software engineering process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Oversee use of computer tools and aids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Serve as technical coach and team builder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Hold technical review sessions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Attempt to minimize overall project time period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Develop cost-effective system that satisfies requirements</a:t>
            </a:r>
            <a:endParaRPr lang="en-US" sz="2800" dirty="0">
              <a:solidFill>
                <a:srgbClr val="000099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71414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rgbClr val="C00000"/>
                </a:solidFill>
              </a:rPr>
              <a:t>Responsibilities of Chief System Engineer?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7686" y="6350023"/>
            <a:ext cx="2350681" cy="365125"/>
          </a:xfrm>
        </p:spPr>
        <p:txBody>
          <a:bodyPr/>
          <a:lstStyle/>
          <a:p>
            <a:r>
              <a:rPr lang="en-US" dirty="0" smtClean="0"/>
              <a:t>Engineering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857232"/>
            <a:ext cx="8572560" cy="535785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Maintain overall project schedule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Assess project schedule risks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Assure validity and timeliness of project cost reports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Track special cost items (e.g., travel, subcontractors)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Develop project cost trends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Assess project cost risks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Maintain life-cycle cost model for system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Verify and maintain personnel assignments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Assure that necessary facilities are available</a:t>
            </a:r>
          </a:p>
          <a:p>
            <a:r>
              <a:rPr lang="en-US" sz="2800" dirty="0" smtClean="0">
                <a:latin typeface="Andalus" pitchFamily="2" charset="-78"/>
                <a:cs typeface="Andalus" pitchFamily="2" charset="-78"/>
              </a:rPr>
              <a:t>Maintain appropriate liaison with contracts department</a:t>
            </a:r>
            <a:endParaRPr lang="en-US" sz="2800" dirty="0">
              <a:solidFill>
                <a:srgbClr val="000099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71414"/>
            <a:ext cx="8643998" cy="71438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C00000"/>
                </a:solidFill>
              </a:rPr>
              <a:t>Responsibilities of Project Controller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7686" y="6350023"/>
            <a:ext cx="2350681" cy="365125"/>
          </a:xfrm>
        </p:spPr>
        <p:txBody>
          <a:bodyPr/>
          <a:lstStyle/>
          <a:p>
            <a:r>
              <a:rPr lang="en-US" dirty="0" smtClean="0"/>
              <a:t>Engineering Management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78621"/>
          </a:xfrm>
        </p:spPr>
        <p:txBody>
          <a:bodyPr/>
          <a:lstStyle/>
          <a:p>
            <a:r>
              <a:rPr lang="en-US" sz="2400" dirty="0" smtClean="0"/>
              <a:t>There are three generic types of corporate structures: </a:t>
            </a:r>
            <a:r>
              <a:rPr lang="en-US" sz="2400" i="1" dirty="0" smtClean="0"/>
              <a:t>the functional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4282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C00000"/>
                </a:solidFill>
                <a:effectLst/>
              </a:rPr>
              <a:t>Corporate Organizational Structures</a:t>
            </a:r>
            <a:endParaRPr lang="en-US" sz="3600" u="sng" dirty="0">
              <a:solidFill>
                <a:srgbClr val="C00000"/>
              </a:solidFill>
              <a:effectLst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00240"/>
            <a:ext cx="7812460" cy="406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FB7-5CE3-405F-B141-09478CF360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614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i="1" u="sng" dirty="0" smtClean="0">
                <a:solidFill>
                  <a:srgbClr val="C00000"/>
                </a:solidFill>
              </a:rPr>
              <a:t>The </a:t>
            </a:r>
            <a:r>
              <a:rPr lang="en-US" sz="3600" u="sng" dirty="0" smtClean="0">
                <a:solidFill>
                  <a:srgbClr val="C00000"/>
                </a:solidFill>
              </a:rPr>
              <a:t>project structure: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636" y="1714488"/>
            <a:ext cx="8216206" cy="391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</TotalTime>
  <Words>448</Words>
  <Application>Microsoft Office PowerPoint</Application>
  <PresentationFormat>On-screen Show (4:3)</PresentationFormat>
  <Paragraphs>98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إدارة المشروعات الهندسية  الفصل الخامس: هات 213  Engineering Project Management   </vt:lpstr>
      <vt:lpstr>The Project Organization</vt:lpstr>
      <vt:lpstr>Slide 3</vt:lpstr>
      <vt:lpstr>Responsibilities of Project Manager?</vt:lpstr>
      <vt:lpstr>Slide 5</vt:lpstr>
      <vt:lpstr>Responsibilities of Chief System Engineer?</vt:lpstr>
      <vt:lpstr>Responsibilities of Project Controller</vt:lpstr>
      <vt:lpstr>Corporate Organizational Structures</vt:lpstr>
      <vt:lpstr>The project structure:</vt:lpstr>
      <vt:lpstr>The Matrix structure: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إدارة المشروعات الهندسية  الفصل الخامس: هات 213  Engineering Project Management   المحاضر: د. مهدي</dc:title>
  <dc:creator>pc</dc:creator>
  <cp:lastModifiedBy>Omer Elsir Tayfour</cp:lastModifiedBy>
  <cp:revision>12</cp:revision>
  <dcterms:created xsi:type="dcterms:W3CDTF">2010-10-11T20:03:06Z</dcterms:created>
  <dcterms:modified xsi:type="dcterms:W3CDTF">2013-02-19T12:12:36Z</dcterms:modified>
</cp:coreProperties>
</file>