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2" r:id="rId1"/>
  </p:sldMasterIdLst>
  <p:notesMasterIdLst>
    <p:notesMasterId r:id="rId20"/>
  </p:notesMasterIdLst>
  <p:handoutMasterIdLst>
    <p:handoutMasterId r:id="rId21"/>
  </p:handoutMasterIdLst>
  <p:sldIdLst>
    <p:sldId id="256" r:id="rId2"/>
    <p:sldId id="278" r:id="rId3"/>
    <p:sldId id="289" r:id="rId4"/>
    <p:sldId id="290" r:id="rId5"/>
    <p:sldId id="291" r:id="rId6"/>
    <p:sldId id="292" r:id="rId7"/>
    <p:sldId id="293" r:id="rId8"/>
    <p:sldId id="294" r:id="rId9"/>
    <p:sldId id="295" r:id="rId10"/>
    <p:sldId id="296" r:id="rId11"/>
    <p:sldId id="298" r:id="rId12"/>
    <p:sldId id="297" r:id="rId13"/>
    <p:sldId id="299" r:id="rId14"/>
    <p:sldId id="300" r:id="rId15"/>
    <p:sldId id="301" r:id="rId16"/>
    <p:sldId id="302" r:id="rId17"/>
    <p:sldId id="303" r:id="rId18"/>
    <p:sldId id="304" r:id="rId19"/>
  </p:sldIdLst>
  <p:sldSz cx="9906000" cy="6858000" type="A4"/>
  <p:notesSz cx="6858000" cy="9144000"/>
  <p:defaultTextStyle>
    <a:defPPr>
      <a:defRPr lang="ar-YE"/>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1" autoAdjust="0"/>
    <p:restoredTop sz="93165" autoAdjust="0"/>
  </p:normalViewPr>
  <p:slideViewPr>
    <p:cSldViewPr>
      <p:cViewPr varScale="1">
        <p:scale>
          <a:sx n="80" d="100"/>
          <a:sy n="80" d="100"/>
        </p:scale>
        <p:origin x="111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4DF61905-3CB9-4E11-A47D-67EE947885B8}" type="datetime8">
              <a:rPr lang="ar-YE"/>
              <a:pPr>
                <a:defRPr/>
              </a:pPr>
              <a:t>17 أيلول، 18</a:t>
            </a:fld>
            <a:endParaRPr lang="en-US"/>
          </a:p>
        </p:txBody>
      </p:sp>
      <p:sp>
        <p:nvSpPr>
          <p:cNvPr id="4" name="Footer Placeholder 3"/>
          <p:cNvSpPr>
            <a:spLocks noGrp="1"/>
          </p:cNvSpPr>
          <p:nvPr>
            <p:ph type="ftr" sz="quarter" idx="2"/>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r>
              <a:rPr lang="en-US"/>
              <a:t>Dr Mahdi</a:t>
            </a: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fld id="{C7FF9C00-3498-46AE-AE85-28198D8FDBFA}" type="slidenum">
              <a:rPr lang="ar-SA"/>
              <a:pPr>
                <a:defRPr/>
              </a:pPr>
              <a:t>‹#›</a:t>
            </a:fld>
            <a:endParaRPr lang="en-US"/>
          </a:p>
        </p:txBody>
      </p:sp>
    </p:spTree>
    <p:extLst>
      <p:ext uri="{BB962C8B-B14F-4D97-AF65-F5344CB8AC3E}">
        <p14:creationId xmlns:p14="http://schemas.microsoft.com/office/powerpoint/2010/main" val="17442495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a:latin typeface="+mn-lt"/>
                <a:cs typeface="+mn-cs"/>
              </a:defRPr>
            </a:lvl1pPr>
          </a:lstStyle>
          <a:p>
            <a:pPr>
              <a:defRPr/>
            </a:pPr>
            <a:fld id="{D8D11442-84C5-437C-BE3B-140DCA222FD3}" type="datetime8">
              <a:rPr lang="ar-YE"/>
              <a:pPr>
                <a:defRPr/>
              </a:pPr>
              <a:t>17 أيلول، 18</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1"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r>
              <a:rPr lang="en-US"/>
              <a:t>Dr Mahdi</a:t>
            </a: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fld id="{BC664097-ACF0-4189-8F0A-744F6EA1C65B}" type="slidenum">
              <a:rPr lang="ar-SA"/>
              <a:pPr>
                <a:defRPr/>
              </a:pPr>
              <a:t>‹#›</a:t>
            </a:fld>
            <a:endParaRPr lang="en-US"/>
          </a:p>
        </p:txBody>
      </p:sp>
    </p:spTree>
    <p:extLst>
      <p:ext uri="{BB962C8B-B14F-4D97-AF65-F5344CB8AC3E}">
        <p14:creationId xmlns:p14="http://schemas.microsoft.com/office/powerpoint/2010/main" val="3803137597"/>
      </p:ext>
    </p:extLst>
  </p:cSld>
  <p:clrMap bg1="lt1" tx1="dk1" bg2="lt2" tx2="dk2" accent1="accent1" accent2="accent2" accent3="accent3" accent4="accent4" accent5="accent5" accent6="accent6" hlink="hlink" folHlink="folHlink"/>
  <p:hf hdr="0" dt="0"/>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5"/>
          <p:cNvSpPr>
            <a:spLocks noGrp="1"/>
          </p:cNvSpPr>
          <p:nvPr>
            <p:ph type="ftr" sz="quarter" idx="4"/>
          </p:nvPr>
        </p:nvSpPr>
        <p:spPr bwMode="auto">
          <a:noFill/>
          <a:ln>
            <a:miter lim="800000"/>
            <a:headEnd/>
            <a:tailEnd/>
          </a:ln>
        </p:spPr>
        <p:txBody>
          <a:bodyPr/>
          <a:lstStyle/>
          <a:p>
            <a:r>
              <a:rPr lang="en-US"/>
              <a:t>Dr Mahdi</a:t>
            </a:r>
          </a:p>
        </p:txBody>
      </p:sp>
      <p:sp>
        <p:nvSpPr>
          <p:cNvPr id="16386" name="Slide Image Placeholder 1"/>
          <p:cNvSpPr>
            <a:spLocks noGrp="1" noRot="1" noChangeAspec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cs typeface="Arial" charset="0"/>
            </a:endParaRPr>
          </a:p>
        </p:txBody>
      </p:sp>
      <p:sp>
        <p:nvSpPr>
          <p:cNvPr id="16388" name="Slide Number Placeholder 3"/>
          <p:cNvSpPr>
            <a:spLocks noGrp="1"/>
          </p:cNvSpPr>
          <p:nvPr>
            <p:ph type="sldNum" sz="quarter" idx="5"/>
          </p:nvPr>
        </p:nvSpPr>
        <p:spPr bwMode="auto">
          <a:noFill/>
          <a:ln>
            <a:miter lim="800000"/>
            <a:headEnd/>
            <a:tailEnd/>
          </a:ln>
        </p:spPr>
        <p:txBody>
          <a:bodyPr/>
          <a:lstStyle/>
          <a:p>
            <a:fld id="{D30D90F4-1025-4A66-BAAE-46F509B6953D}" type="slidenum">
              <a:rPr lang="ar-SA" smtClean="0"/>
              <a:pPr/>
              <a:t>1</a:t>
            </a:fld>
            <a:endParaRPr lang="en-US"/>
          </a:p>
        </p:txBody>
      </p:sp>
      <p:sp>
        <p:nvSpPr>
          <p:cNvPr id="2" name="Footer Placeholder 4"/>
          <p:cNvSpPr txBox="1">
            <a:spLocks noGrp="1"/>
          </p:cNvSpPr>
          <p:nvPr/>
        </p:nvSpPr>
        <p:spPr bwMode="auto">
          <a:xfrm>
            <a:off x="3886200" y="8685213"/>
            <a:ext cx="2971800" cy="457200"/>
          </a:xfrm>
          <a:prstGeom prst="rect">
            <a:avLst/>
          </a:prstGeom>
          <a:noFill/>
          <a:ln>
            <a:miter lim="800000"/>
            <a:headEnd/>
            <a:tailEnd/>
          </a:ln>
        </p:spPr>
        <p:txBody>
          <a:bodyPr rtlCol="1" anchor="b"/>
          <a:lstStyle/>
          <a:p>
            <a:pPr>
              <a:defRPr/>
            </a:pPr>
            <a:r>
              <a:rPr lang="en-US" sz="1200">
                <a:latin typeface="+mn-lt"/>
              </a:rPr>
              <a:t>Dr Mahdi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endParaRPr lang="en-US">
              <a:cs typeface="Arial" charset="0"/>
            </a:endParaRPr>
          </a:p>
        </p:txBody>
      </p:sp>
      <p:sp>
        <p:nvSpPr>
          <p:cNvPr id="34819" name="Footer Placeholder 3"/>
          <p:cNvSpPr>
            <a:spLocks noGrp="1"/>
          </p:cNvSpPr>
          <p:nvPr>
            <p:ph type="ftr" sz="quarter" idx="4"/>
          </p:nvPr>
        </p:nvSpPr>
        <p:spPr bwMode="auto">
          <a:noFill/>
          <a:ln>
            <a:miter lim="800000"/>
            <a:headEnd/>
            <a:tailEnd/>
          </a:ln>
        </p:spPr>
        <p:txBody>
          <a:bodyPr/>
          <a:lstStyle/>
          <a:p>
            <a:r>
              <a:rPr lang="en-US"/>
              <a:t>Dr Mahdi</a:t>
            </a:r>
          </a:p>
        </p:txBody>
      </p:sp>
      <p:sp>
        <p:nvSpPr>
          <p:cNvPr id="34820" name="Slide Number Placeholder 4"/>
          <p:cNvSpPr>
            <a:spLocks noGrp="1"/>
          </p:cNvSpPr>
          <p:nvPr>
            <p:ph type="sldNum" sz="quarter" idx="5"/>
          </p:nvPr>
        </p:nvSpPr>
        <p:spPr bwMode="auto">
          <a:noFill/>
          <a:ln>
            <a:miter lim="800000"/>
            <a:headEnd/>
            <a:tailEnd/>
          </a:ln>
        </p:spPr>
        <p:txBody>
          <a:bodyPr/>
          <a:lstStyle/>
          <a:p>
            <a:fld id="{A2B66F34-BAEC-4B83-B58D-492BBDDD7CF4}" type="slidenum">
              <a:rPr lang="ar-SA"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endParaRPr lang="en-US">
              <a:cs typeface="Arial" charset="0"/>
            </a:endParaRPr>
          </a:p>
        </p:txBody>
      </p:sp>
      <p:sp>
        <p:nvSpPr>
          <p:cNvPr id="36867" name="Footer Placeholder 3"/>
          <p:cNvSpPr>
            <a:spLocks noGrp="1"/>
          </p:cNvSpPr>
          <p:nvPr>
            <p:ph type="ftr" sz="quarter" idx="4"/>
          </p:nvPr>
        </p:nvSpPr>
        <p:spPr bwMode="auto">
          <a:noFill/>
          <a:ln>
            <a:miter lim="800000"/>
            <a:headEnd/>
            <a:tailEnd/>
          </a:ln>
        </p:spPr>
        <p:txBody>
          <a:bodyPr/>
          <a:lstStyle/>
          <a:p>
            <a:r>
              <a:rPr lang="en-US"/>
              <a:t>Dr Mahdi</a:t>
            </a:r>
          </a:p>
        </p:txBody>
      </p:sp>
      <p:sp>
        <p:nvSpPr>
          <p:cNvPr id="36868" name="Slide Number Placeholder 4"/>
          <p:cNvSpPr>
            <a:spLocks noGrp="1"/>
          </p:cNvSpPr>
          <p:nvPr>
            <p:ph type="sldNum" sz="quarter" idx="5"/>
          </p:nvPr>
        </p:nvSpPr>
        <p:spPr bwMode="auto">
          <a:noFill/>
          <a:ln>
            <a:miter lim="800000"/>
            <a:headEnd/>
            <a:tailEnd/>
          </a:ln>
        </p:spPr>
        <p:txBody>
          <a:bodyPr/>
          <a:lstStyle/>
          <a:p>
            <a:fld id="{45F3FCE0-3D8B-4B8F-80DD-644AC1E43319}" type="slidenum">
              <a:rPr lang="ar-SA"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38915" name="Footer Placeholder 3"/>
          <p:cNvSpPr>
            <a:spLocks noGrp="1"/>
          </p:cNvSpPr>
          <p:nvPr>
            <p:ph type="ftr" sz="quarter" idx="4"/>
          </p:nvPr>
        </p:nvSpPr>
        <p:spPr bwMode="auto">
          <a:noFill/>
          <a:ln>
            <a:miter lim="800000"/>
            <a:headEnd/>
            <a:tailEnd/>
          </a:ln>
        </p:spPr>
        <p:txBody>
          <a:bodyPr/>
          <a:lstStyle/>
          <a:p>
            <a:r>
              <a:rPr lang="en-US"/>
              <a:t>Dr Mahdi</a:t>
            </a:r>
          </a:p>
        </p:txBody>
      </p:sp>
      <p:sp>
        <p:nvSpPr>
          <p:cNvPr id="38916" name="Slide Number Placeholder 4"/>
          <p:cNvSpPr>
            <a:spLocks noGrp="1"/>
          </p:cNvSpPr>
          <p:nvPr>
            <p:ph type="sldNum" sz="quarter" idx="5"/>
          </p:nvPr>
        </p:nvSpPr>
        <p:spPr bwMode="auto">
          <a:noFill/>
          <a:ln>
            <a:miter lim="800000"/>
            <a:headEnd/>
            <a:tailEnd/>
          </a:ln>
        </p:spPr>
        <p:txBody>
          <a:bodyPr/>
          <a:lstStyle/>
          <a:p>
            <a:fld id="{ECD11619-08F1-4D21-A6AB-A2C9FC62E27F}" type="slidenum">
              <a:rPr lang="ar-SA"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40963" name="Footer Placeholder 3"/>
          <p:cNvSpPr>
            <a:spLocks noGrp="1"/>
          </p:cNvSpPr>
          <p:nvPr>
            <p:ph type="ftr" sz="quarter" idx="4"/>
          </p:nvPr>
        </p:nvSpPr>
        <p:spPr bwMode="auto">
          <a:noFill/>
          <a:ln>
            <a:miter lim="800000"/>
            <a:headEnd/>
            <a:tailEnd/>
          </a:ln>
        </p:spPr>
        <p:txBody>
          <a:bodyPr/>
          <a:lstStyle/>
          <a:p>
            <a:r>
              <a:rPr lang="en-US"/>
              <a:t>Dr Mahdi</a:t>
            </a:r>
          </a:p>
        </p:txBody>
      </p:sp>
      <p:sp>
        <p:nvSpPr>
          <p:cNvPr id="40964" name="Slide Number Placeholder 4"/>
          <p:cNvSpPr>
            <a:spLocks noGrp="1"/>
          </p:cNvSpPr>
          <p:nvPr>
            <p:ph type="sldNum" sz="quarter" idx="5"/>
          </p:nvPr>
        </p:nvSpPr>
        <p:spPr bwMode="auto">
          <a:noFill/>
          <a:ln>
            <a:miter lim="800000"/>
            <a:headEnd/>
            <a:tailEnd/>
          </a:ln>
        </p:spPr>
        <p:txBody>
          <a:bodyPr/>
          <a:lstStyle/>
          <a:p>
            <a:fld id="{A9D12AF2-3ACC-4A31-931C-C417A377011F}" type="slidenum">
              <a:rPr lang="ar-SA"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43011" name="Footer Placeholder 3"/>
          <p:cNvSpPr>
            <a:spLocks noGrp="1"/>
          </p:cNvSpPr>
          <p:nvPr>
            <p:ph type="ftr" sz="quarter" idx="4"/>
          </p:nvPr>
        </p:nvSpPr>
        <p:spPr bwMode="auto">
          <a:noFill/>
          <a:ln>
            <a:miter lim="800000"/>
            <a:headEnd/>
            <a:tailEnd/>
          </a:ln>
        </p:spPr>
        <p:txBody>
          <a:bodyPr/>
          <a:lstStyle/>
          <a:p>
            <a:r>
              <a:rPr lang="en-US"/>
              <a:t>Dr Mahdi</a:t>
            </a:r>
          </a:p>
        </p:txBody>
      </p:sp>
      <p:sp>
        <p:nvSpPr>
          <p:cNvPr id="43012" name="Slide Number Placeholder 4"/>
          <p:cNvSpPr>
            <a:spLocks noGrp="1"/>
          </p:cNvSpPr>
          <p:nvPr>
            <p:ph type="sldNum" sz="quarter" idx="5"/>
          </p:nvPr>
        </p:nvSpPr>
        <p:spPr bwMode="auto">
          <a:noFill/>
          <a:ln>
            <a:miter lim="800000"/>
            <a:headEnd/>
            <a:tailEnd/>
          </a:ln>
        </p:spPr>
        <p:txBody>
          <a:bodyPr/>
          <a:lstStyle/>
          <a:p>
            <a:fld id="{14ABB854-7B9B-4198-BF1E-19B61780FA04}" type="slidenum">
              <a:rPr lang="ar-SA"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45059" name="Footer Placeholder 3"/>
          <p:cNvSpPr>
            <a:spLocks noGrp="1"/>
          </p:cNvSpPr>
          <p:nvPr>
            <p:ph type="ftr" sz="quarter" idx="4"/>
          </p:nvPr>
        </p:nvSpPr>
        <p:spPr bwMode="auto">
          <a:noFill/>
          <a:ln>
            <a:miter lim="800000"/>
            <a:headEnd/>
            <a:tailEnd/>
          </a:ln>
        </p:spPr>
        <p:txBody>
          <a:bodyPr/>
          <a:lstStyle/>
          <a:p>
            <a:r>
              <a:rPr lang="en-US"/>
              <a:t>Dr Mahdi</a:t>
            </a:r>
          </a:p>
        </p:txBody>
      </p:sp>
      <p:sp>
        <p:nvSpPr>
          <p:cNvPr id="45060" name="Slide Number Placeholder 4"/>
          <p:cNvSpPr>
            <a:spLocks noGrp="1"/>
          </p:cNvSpPr>
          <p:nvPr>
            <p:ph type="sldNum" sz="quarter" idx="5"/>
          </p:nvPr>
        </p:nvSpPr>
        <p:spPr bwMode="auto">
          <a:noFill/>
          <a:ln>
            <a:miter lim="800000"/>
            <a:headEnd/>
            <a:tailEnd/>
          </a:ln>
        </p:spPr>
        <p:txBody>
          <a:bodyPr/>
          <a:lstStyle/>
          <a:p>
            <a:fld id="{4B328FAC-674E-4115-9D34-93091D1E05B2}" type="slidenum">
              <a:rPr lang="ar-SA"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r>
              <a:rPr lang="en-US">
                <a:cs typeface="Arial" charset="0"/>
              </a:rPr>
              <a:t>Example:</a:t>
            </a:r>
          </a:p>
          <a:p>
            <a:pPr algn="l" rtl="0"/>
            <a:r>
              <a:rPr lang="en-US">
                <a:cs typeface="Arial" charset="0"/>
              </a:rPr>
              <a:t>Assume that a motor’s mean time between failures and mean time to repair are</a:t>
            </a:r>
          </a:p>
          <a:p>
            <a:pPr algn="l" rtl="0"/>
            <a:r>
              <a:rPr lang="en-US">
                <a:cs typeface="Arial" charset="0"/>
              </a:rPr>
              <a:t>1,000 hours and 5 hours, respectively. The estimated annual operating hours</a:t>
            </a:r>
          </a:p>
          <a:p>
            <a:pPr algn="l" rtl="0"/>
            <a:r>
              <a:rPr lang="en-US">
                <a:cs typeface="Arial" charset="0"/>
              </a:rPr>
              <a:t>of the motor are 6,000 hours. Calculate the annual corrective maintenance</a:t>
            </a:r>
          </a:p>
          <a:p>
            <a:pPr algn="l" rtl="0"/>
            <a:r>
              <a:rPr lang="en-US">
                <a:cs typeface="Arial" charset="0"/>
              </a:rPr>
              <a:t>labor cost of the motor, if the hourly corrective maintenance labor rate is $30.</a:t>
            </a:r>
          </a:p>
          <a:p>
            <a:pPr algn="l" rtl="0"/>
            <a:r>
              <a:rPr lang="en-US">
                <a:cs typeface="Arial" charset="0"/>
              </a:rPr>
              <a:t>By substituting the given data into (5.5), we get</a:t>
            </a:r>
          </a:p>
          <a:p>
            <a:pPr algn="l" rtl="0"/>
            <a:r>
              <a:rPr lang="en-US" i="1">
                <a:cs typeface="Arial" charset="0"/>
              </a:rPr>
              <a:t>LCCM = </a:t>
            </a:r>
            <a:r>
              <a:rPr lang="en-US">
                <a:cs typeface="Arial" charset="0"/>
              </a:rPr>
              <a:t>30* 6000*(5/1000)= 900$</a:t>
            </a:r>
          </a:p>
          <a:p>
            <a:pPr algn="l" rtl="0"/>
            <a:r>
              <a:rPr lang="en-US">
                <a:cs typeface="Arial" charset="0"/>
              </a:rPr>
              <a:t>The annual corrective maintenance labor cost of the motor is $900.</a:t>
            </a:r>
          </a:p>
        </p:txBody>
      </p:sp>
      <p:sp>
        <p:nvSpPr>
          <p:cNvPr id="47107" name="Footer Placeholder 3"/>
          <p:cNvSpPr>
            <a:spLocks noGrp="1"/>
          </p:cNvSpPr>
          <p:nvPr>
            <p:ph type="ftr" sz="quarter" idx="4"/>
          </p:nvPr>
        </p:nvSpPr>
        <p:spPr bwMode="auto">
          <a:noFill/>
          <a:ln>
            <a:miter lim="800000"/>
            <a:headEnd/>
            <a:tailEnd/>
          </a:ln>
        </p:spPr>
        <p:txBody>
          <a:bodyPr/>
          <a:lstStyle/>
          <a:p>
            <a:r>
              <a:rPr lang="en-US"/>
              <a:t>Dr Mahdi</a:t>
            </a:r>
          </a:p>
        </p:txBody>
      </p:sp>
      <p:sp>
        <p:nvSpPr>
          <p:cNvPr id="47108" name="Slide Number Placeholder 4"/>
          <p:cNvSpPr>
            <a:spLocks noGrp="1"/>
          </p:cNvSpPr>
          <p:nvPr>
            <p:ph type="sldNum" sz="quarter" idx="5"/>
          </p:nvPr>
        </p:nvSpPr>
        <p:spPr bwMode="auto">
          <a:noFill/>
          <a:ln>
            <a:miter lim="800000"/>
            <a:headEnd/>
            <a:tailEnd/>
          </a:ln>
        </p:spPr>
        <p:txBody>
          <a:bodyPr/>
          <a:lstStyle/>
          <a:p>
            <a:fld id="{CEB351AE-AB12-4057-A691-C2A4FFBDCB44}" type="slidenum">
              <a:rPr lang="ar-SA"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r>
              <a:rPr lang="en-US">
                <a:cs typeface="Arial" charset="0"/>
              </a:rPr>
              <a:t>Example:</a:t>
            </a:r>
          </a:p>
          <a:p>
            <a:pPr algn="l" rtl="0"/>
            <a:r>
              <a:rPr lang="en-US">
                <a:cs typeface="Arial" charset="0"/>
              </a:rPr>
              <a:t>Assume that the annual maintenance cost of a 10-passenger vehicle is</a:t>
            </a:r>
          </a:p>
          <a:p>
            <a:pPr algn="l" rtl="0"/>
            <a:r>
              <a:rPr lang="en-US">
                <a:cs typeface="Arial" charset="0"/>
              </a:rPr>
              <a:t>$1,000. Estimate the annual maintenance cost of a similar 20-passenger vehicle</a:t>
            </a:r>
          </a:p>
          <a:p>
            <a:pPr algn="l" rtl="0"/>
            <a:r>
              <a:rPr lang="en-US">
                <a:cs typeface="Arial" charset="0"/>
              </a:rPr>
              <a:t>if the value of the cost capacity factor is 0.7.</a:t>
            </a:r>
          </a:p>
          <a:p>
            <a:pPr algn="l" rtl="0"/>
            <a:r>
              <a:rPr lang="en-US" i="1">
                <a:latin typeface="AGaramond-Italic"/>
                <a:cs typeface="Arial" charset="0"/>
              </a:rPr>
              <a:t>C </a:t>
            </a:r>
            <a:r>
              <a:rPr lang="en-US" sz="700" i="1">
                <a:latin typeface="AGaramond-Italic"/>
                <a:cs typeface="Arial" charset="0"/>
              </a:rPr>
              <a:t>d </a:t>
            </a:r>
            <a:r>
              <a:rPr lang="en-US" i="1">
                <a:latin typeface="Symbol" pitchFamily="18" charset="2"/>
                <a:cs typeface="Arial" charset="0"/>
              </a:rPr>
              <a:t>=</a:t>
            </a:r>
            <a:r>
              <a:rPr lang="en-US">
                <a:latin typeface="AGaramond-Regular"/>
                <a:cs typeface="Arial" charset="0"/>
              </a:rPr>
              <a:t>1624.5 $</a:t>
            </a:r>
            <a:endParaRPr lang="en-US">
              <a:cs typeface="Arial" charset="0"/>
            </a:endParaRPr>
          </a:p>
        </p:txBody>
      </p:sp>
      <p:sp>
        <p:nvSpPr>
          <p:cNvPr id="49155" name="Footer Placeholder 3"/>
          <p:cNvSpPr>
            <a:spLocks noGrp="1"/>
          </p:cNvSpPr>
          <p:nvPr>
            <p:ph type="ftr" sz="quarter" idx="4"/>
          </p:nvPr>
        </p:nvSpPr>
        <p:spPr bwMode="auto">
          <a:noFill/>
          <a:ln>
            <a:miter lim="800000"/>
            <a:headEnd/>
            <a:tailEnd/>
          </a:ln>
        </p:spPr>
        <p:txBody>
          <a:bodyPr/>
          <a:lstStyle/>
          <a:p>
            <a:r>
              <a:rPr lang="en-US"/>
              <a:t>Dr Mahdi</a:t>
            </a:r>
          </a:p>
        </p:txBody>
      </p:sp>
      <p:sp>
        <p:nvSpPr>
          <p:cNvPr id="49156" name="Slide Number Placeholder 4"/>
          <p:cNvSpPr>
            <a:spLocks noGrp="1"/>
          </p:cNvSpPr>
          <p:nvPr>
            <p:ph type="sldNum" sz="quarter" idx="5"/>
          </p:nvPr>
        </p:nvSpPr>
        <p:spPr bwMode="auto">
          <a:noFill/>
          <a:ln>
            <a:miter lim="800000"/>
            <a:headEnd/>
            <a:tailEnd/>
          </a:ln>
        </p:spPr>
        <p:txBody>
          <a:bodyPr/>
          <a:lstStyle/>
          <a:p>
            <a:fld id="{F88BDFCD-3DA3-466B-858E-000B0A9B9B30}" type="slidenum">
              <a:rPr lang="ar-SA"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r>
              <a:rPr lang="en-US" dirty="0">
                <a:cs typeface="Arial" charset="0"/>
              </a:rPr>
              <a:t>Example 5.4</a:t>
            </a:r>
          </a:p>
          <a:p>
            <a:pPr algn="l" rtl="0"/>
            <a:r>
              <a:rPr lang="en-US" dirty="0">
                <a:cs typeface="Arial" charset="0"/>
              </a:rPr>
              <a:t>Assume a 30-horsepower ac motor is operated for 3,000 hours annually. The</a:t>
            </a:r>
          </a:p>
          <a:p>
            <a:pPr algn="l" rtl="0"/>
            <a:r>
              <a:rPr lang="en-US" dirty="0">
                <a:cs typeface="Arial" charset="0"/>
              </a:rPr>
              <a:t>motor efficiency and the estimated cost of electricity are 80% and 3 cents per</a:t>
            </a:r>
          </a:p>
          <a:p>
            <a:pPr algn="l" rtl="0"/>
            <a:r>
              <a:rPr lang="en-US" dirty="0">
                <a:cs typeface="Arial" charset="0"/>
              </a:rPr>
              <a:t>kilowatt-hour, respectively. Calculate the annual cost of operating the motor.</a:t>
            </a:r>
          </a:p>
          <a:p>
            <a:pPr algn="l" rtl="0"/>
            <a:endParaRPr lang="en-US" dirty="0">
              <a:cs typeface="Arial" charset="0"/>
            </a:endParaRPr>
          </a:p>
          <a:p>
            <a:pPr algn="l" rtl="0"/>
            <a:r>
              <a:rPr lang="en-US" dirty="0">
                <a:cs typeface="Arial" charset="0"/>
              </a:rPr>
              <a:t>The annual cost of operating the motor is $2,517.75.</a:t>
            </a:r>
          </a:p>
        </p:txBody>
      </p:sp>
      <p:sp>
        <p:nvSpPr>
          <p:cNvPr id="51203" name="Footer Placeholder 3"/>
          <p:cNvSpPr>
            <a:spLocks noGrp="1"/>
          </p:cNvSpPr>
          <p:nvPr>
            <p:ph type="ftr" sz="quarter" idx="4"/>
          </p:nvPr>
        </p:nvSpPr>
        <p:spPr bwMode="auto">
          <a:noFill/>
          <a:ln>
            <a:miter lim="800000"/>
            <a:headEnd/>
            <a:tailEnd/>
          </a:ln>
        </p:spPr>
        <p:txBody>
          <a:bodyPr/>
          <a:lstStyle/>
          <a:p>
            <a:r>
              <a:rPr lang="en-US"/>
              <a:t>Dr Mahdi</a:t>
            </a:r>
          </a:p>
        </p:txBody>
      </p:sp>
      <p:sp>
        <p:nvSpPr>
          <p:cNvPr id="51204" name="Slide Number Placeholder 4"/>
          <p:cNvSpPr>
            <a:spLocks noGrp="1"/>
          </p:cNvSpPr>
          <p:nvPr>
            <p:ph type="sldNum" sz="quarter" idx="5"/>
          </p:nvPr>
        </p:nvSpPr>
        <p:spPr bwMode="auto">
          <a:noFill/>
          <a:ln>
            <a:miter lim="800000"/>
            <a:headEnd/>
            <a:tailEnd/>
          </a:ln>
        </p:spPr>
        <p:txBody>
          <a:bodyPr/>
          <a:lstStyle/>
          <a:p>
            <a:fld id="{31791A1B-1E6C-495A-99F2-3B54950EABF3}" type="slidenum">
              <a:rPr lang="ar-SA"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18435" name="Footer Placeholder 3"/>
          <p:cNvSpPr>
            <a:spLocks noGrp="1"/>
          </p:cNvSpPr>
          <p:nvPr>
            <p:ph type="ftr" sz="quarter" idx="4"/>
          </p:nvPr>
        </p:nvSpPr>
        <p:spPr bwMode="auto">
          <a:noFill/>
          <a:ln>
            <a:miter lim="800000"/>
            <a:headEnd/>
            <a:tailEnd/>
          </a:ln>
        </p:spPr>
        <p:txBody>
          <a:bodyPr/>
          <a:lstStyle/>
          <a:p>
            <a:r>
              <a:rPr lang="en-US"/>
              <a:t>Dr Mahdi</a:t>
            </a:r>
          </a:p>
        </p:txBody>
      </p:sp>
      <p:sp>
        <p:nvSpPr>
          <p:cNvPr id="18436" name="Slide Number Placeholder 4"/>
          <p:cNvSpPr>
            <a:spLocks noGrp="1"/>
          </p:cNvSpPr>
          <p:nvPr>
            <p:ph type="sldNum" sz="quarter" idx="5"/>
          </p:nvPr>
        </p:nvSpPr>
        <p:spPr bwMode="auto">
          <a:noFill/>
          <a:ln>
            <a:miter lim="800000"/>
            <a:headEnd/>
            <a:tailEnd/>
          </a:ln>
        </p:spPr>
        <p:txBody>
          <a:bodyPr/>
          <a:lstStyle/>
          <a:p>
            <a:fld id="{1E1066F1-C7FF-4FA5-A6FE-8024CB377C51}" type="slidenum">
              <a:rPr lang="ar-SA"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20483" name="Footer Placeholder 3"/>
          <p:cNvSpPr>
            <a:spLocks noGrp="1"/>
          </p:cNvSpPr>
          <p:nvPr>
            <p:ph type="ftr" sz="quarter" idx="4"/>
          </p:nvPr>
        </p:nvSpPr>
        <p:spPr bwMode="auto">
          <a:noFill/>
          <a:ln>
            <a:miter lim="800000"/>
            <a:headEnd/>
            <a:tailEnd/>
          </a:ln>
        </p:spPr>
        <p:txBody>
          <a:bodyPr/>
          <a:lstStyle/>
          <a:p>
            <a:r>
              <a:rPr lang="en-US"/>
              <a:t>Dr Mahdi</a:t>
            </a:r>
          </a:p>
        </p:txBody>
      </p:sp>
      <p:sp>
        <p:nvSpPr>
          <p:cNvPr id="20484" name="Slide Number Placeholder 4"/>
          <p:cNvSpPr>
            <a:spLocks noGrp="1"/>
          </p:cNvSpPr>
          <p:nvPr>
            <p:ph type="sldNum" sz="quarter" idx="5"/>
          </p:nvPr>
        </p:nvSpPr>
        <p:spPr bwMode="auto">
          <a:noFill/>
          <a:ln>
            <a:miter lim="800000"/>
            <a:headEnd/>
            <a:tailEnd/>
          </a:ln>
        </p:spPr>
        <p:txBody>
          <a:bodyPr/>
          <a:lstStyle/>
          <a:p>
            <a:fld id="{1FF02F7B-F422-4BBD-878E-C90318F68761}" type="slidenum">
              <a:rPr lang="ar-SA"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22531" name="Footer Placeholder 3"/>
          <p:cNvSpPr>
            <a:spLocks noGrp="1"/>
          </p:cNvSpPr>
          <p:nvPr>
            <p:ph type="ftr" sz="quarter" idx="4"/>
          </p:nvPr>
        </p:nvSpPr>
        <p:spPr bwMode="auto">
          <a:noFill/>
          <a:ln>
            <a:miter lim="800000"/>
            <a:headEnd/>
            <a:tailEnd/>
          </a:ln>
        </p:spPr>
        <p:txBody>
          <a:bodyPr/>
          <a:lstStyle/>
          <a:p>
            <a:r>
              <a:rPr lang="en-US"/>
              <a:t>Dr Mahdi</a:t>
            </a:r>
          </a:p>
        </p:txBody>
      </p:sp>
      <p:sp>
        <p:nvSpPr>
          <p:cNvPr id="22532" name="Slide Number Placeholder 4"/>
          <p:cNvSpPr>
            <a:spLocks noGrp="1"/>
          </p:cNvSpPr>
          <p:nvPr>
            <p:ph type="sldNum" sz="quarter" idx="5"/>
          </p:nvPr>
        </p:nvSpPr>
        <p:spPr bwMode="auto">
          <a:noFill/>
          <a:ln>
            <a:miter lim="800000"/>
            <a:headEnd/>
            <a:tailEnd/>
          </a:ln>
        </p:spPr>
        <p:txBody>
          <a:bodyPr/>
          <a:lstStyle/>
          <a:p>
            <a:fld id="{5EA6BBFF-A62F-43DE-92D1-35DDAE7AFF2E}" type="slidenum">
              <a:rPr lang="ar-SA"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24579" name="Footer Placeholder 3"/>
          <p:cNvSpPr>
            <a:spLocks noGrp="1"/>
          </p:cNvSpPr>
          <p:nvPr>
            <p:ph type="ftr" sz="quarter" idx="4"/>
          </p:nvPr>
        </p:nvSpPr>
        <p:spPr bwMode="auto">
          <a:noFill/>
          <a:ln>
            <a:miter lim="800000"/>
            <a:headEnd/>
            <a:tailEnd/>
          </a:ln>
        </p:spPr>
        <p:txBody>
          <a:bodyPr/>
          <a:lstStyle/>
          <a:p>
            <a:r>
              <a:rPr lang="en-US"/>
              <a:t>Dr Mahdi</a:t>
            </a:r>
          </a:p>
        </p:txBody>
      </p:sp>
      <p:sp>
        <p:nvSpPr>
          <p:cNvPr id="24580" name="Slide Number Placeholder 4"/>
          <p:cNvSpPr>
            <a:spLocks noGrp="1"/>
          </p:cNvSpPr>
          <p:nvPr>
            <p:ph type="sldNum" sz="quarter" idx="5"/>
          </p:nvPr>
        </p:nvSpPr>
        <p:spPr bwMode="auto">
          <a:noFill/>
          <a:ln>
            <a:miter lim="800000"/>
            <a:headEnd/>
            <a:tailEnd/>
          </a:ln>
        </p:spPr>
        <p:txBody>
          <a:bodyPr/>
          <a:lstStyle/>
          <a:p>
            <a:fld id="{8C3C7BAE-C92B-449D-AC56-7A949DC964FC}" type="slidenum">
              <a:rPr lang="ar-SA"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26627" name="Footer Placeholder 3"/>
          <p:cNvSpPr>
            <a:spLocks noGrp="1"/>
          </p:cNvSpPr>
          <p:nvPr>
            <p:ph type="ftr" sz="quarter" idx="4"/>
          </p:nvPr>
        </p:nvSpPr>
        <p:spPr bwMode="auto">
          <a:noFill/>
          <a:ln>
            <a:miter lim="800000"/>
            <a:headEnd/>
            <a:tailEnd/>
          </a:ln>
        </p:spPr>
        <p:txBody>
          <a:bodyPr/>
          <a:lstStyle/>
          <a:p>
            <a:r>
              <a:rPr lang="en-US"/>
              <a:t>Dr Mahdi</a:t>
            </a:r>
          </a:p>
        </p:txBody>
      </p:sp>
      <p:sp>
        <p:nvSpPr>
          <p:cNvPr id="26628" name="Slide Number Placeholder 4"/>
          <p:cNvSpPr>
            <a:spLocks noGrp="1"/>
          </p:cNvSpPr>
          <p:nvPr>
            <p:ph type="sldNum" sz="quarter" idx="5"/>
          </p:nvPr>
        </p:nvSpPr>
        <p:spPr bwMode="auto">
          <a:noFill/>
          <a:ln>
            <a:miter lim="800000"/>
            <a:headEnd/>
            <a:tailEnd/>
          </a:ln>
        </p:spPr>
        <p:txBody>
          <a:bodyPr/>
          <a:lstStyle/>
          <a:p>
            <a:fld id="{48FBE76E-BA44-4066-A35E-4AADF0004BD8}" type="slidenum">
              <a:rPr lang="ar-SA"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cs typeface="Arial" charset="0"/>
            </a:endParaRPr>
          </a:p>
        </p:txBody>
      </p:sp>
      <p:sp>
        <p:nvSpPr>
          <p:cNvPr id="28675" name="Footer Placeholder 3"/>
          <p:cNvSpPr>
            <a:spLocks noGrp="1"/>
          </p:cNvSpPr>
          <p:nvPr>
            <p:ph type="ftr" sz="quarter" idx="4"/>
          </p:nvPr>
        </p:nvSpPr>
        <p:spPr bwMode="auto">
          <a:noFill/>
          <a:ln>
            <a:miter lim="800000"/>
            <a:headEnd/>
            <a:tailEnd/>
          </a:ln>
        </p:spPr>
        <p:txBody>
          <a:bodyPr/>
          <a:lstStyle/>
          <a:p>
            <a:r>
              <a:rPr lang="en-US"/>
              <a:t>Dr Mahdi</a:t>
            </a:r>
          </a:p>
        </p:txBody>
      </p:sp>
      <p:sp>
        <p:nvSpPr>
          <p:cNvPr id="28676" name="Slide Number Placeholder 4"/>
          <p:cNvSpPr>
            <a:spLocks noGrp="1"/>
          </p:cNvSpPr>
          <p:nvPr>
            <p:ph type="sldNum" sz="quarter" idx="5"/>
          </p:nvPr>
        </p:nvSpPr>
        <p:spPr bwMode="auto">
          <a:noFill/>
          <a:ln>
            <a:miter lim="800000"/>
            <a:headEnd/>
            <a:tailEnd/>
          </a:ln>
        </p:spPr>
        <p:txBody>
          <a:bodyPr/>
          <a:lstStyle/>
          <a:p>
            <a:fld id="{98CF4B7B-8235-4EA6-AEB7-4F7B3EE8D0A8}" type="slidenum">
              <a:rPr lang="ar-SA"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r>
              <a:rPr lang="en-US">
                <a:cs typeface="Arial" charset="0"/>
              </a:rPr>
              <a:t>Good ability means the designer must be able to think logically during</a:t>
            </a:r>
          </a:p>
          <a:p>
            <a:pPr algn="l" rtl="0"/>
            <a:r>
              <a:rPr lang="en-US">
                <a:cs typeface="Arial" charset="0"/>
              </a:rPr>
              <a:t>both the preparation of the overall design strategy and the actual design</a:t>
            </a:r>
          </a:p>
          <a:p>
            <a:pPr algn="l" rtl="0"/>
            <a:r>
              <a:rPr lang="en-US">
                <a:cs typeface="Arial" charset="0"/>
              </a:rPr>
              <a:t>process. Good conceptual ability is concerned with the designer having the</a:t>
            </a:r>
          </a:p>
          <a:p>
            <a:pPr algn="l" rtl="0"/>
            <a:r>
              <a:rPr lang="en-US">
                <a:cs typeface="Arial" charset="0"/>
              </a:rPr>
              <a:t>ability to comprehend and visualize design concepts. Excellent scientific</a:t>
            </a:r>
          </a:p>
          <a:p>
            <a:pPr algn="l" rtl="0"/>
            <a:r>
              <a:rPr lang="en-US">
                <a:cs typeface="Arial" charset="0"/>
              </a:rPr>
              <a:t>knowledge means a good designer must possess superior scientific knowledge</a:t>
            </a:r>
          </a:p>
          <a:p>
            <a:pPr algn="l" rtl="0"/>
            <a:r>
              <a:rPr lang="en-US">
                <a:cs typeface="Arial" charset="0"/>
              </a:rPr>
              <a:t>in the area of his or her specialization to produce good designs. Some of the</a:t>
            </a:r>
          </a:p>
          <a:p>
            <a:pPr algn="l" rtl="0"/>
            <a:r>
              <a:rPr lang="en-US">
                <a:cs typeface="Arial" charset="0"/>
              </a:rPr>
              <a:t>basic areas in which the engineering designer should be well versed include</a:t>
            </a:r>
          </a:p>
          <a:p>
            <a:pPr algn="l" rtl="0"/>
            <a:r>
              <a:rPr lang="en-US">
                <a:cs typeface="Arial" charset="0"/>
              </a:rPr>
              <a:t>technical drawings, chemistry, physics, economics, management, elementary</a:t>
            </a:r>
          </a:p>
          <a:p>
            <a:pPr algn="l" rtl="0"/>
            <a:r>
              <a:rPr lang="en-US">
                <a:cs typeface="Arial" charset="0"/>
              </a:rPr>
              <a:t>and advanced mathematics, and engineering and technology. An innovative</a:t>
            </a:r>
          </a:p>
          <a:p>
            <a:pPr algn="l" rtl="0"/>
            <a:r>
              <a:rPr lang="en-US">
                <a:cs typeface="Arial" charset="0"/>
              </a:rPr>
              <a:t>mind means the designer must possess a creative mind in order to address</a:t>
            </a:r>
          </a:p>
          <a:p>
            <a:pPr algn="l" rtl="0"/>
            <a:r>
              <a:rPr lang="en-US">
                <a:cs typeface="Arial" charset="0"/>
              </a:rPr>
              <a:t>technical, economic, and managerial problems.</a:t>
            </a:r>
          </a:p>
          <a:p>
            <a:pPr algn="l" rtl="0"/>
            <a:r>
              <a:rPr lang="en-US">
                <a:cs typeface="Arial" charset="0"/>
              </a:rPr>
              <a:t>Good personal qualities include such items as concentration, capability,</a:t>
            </a:r>
          </a:p>
          <a:p>
            <a:pPr algn="l" rtl="0"/>
            <a:r>
              <a:rPr lang="en-US">
                <a:cs typeface="Arial" charset="0"/>
              </a:rPr>
              <a:t>integrity, ability to tolerate criticism, perseverance, flexibility, willpower,</a:t>
            </a:r>
          </a:p>
          <a:p>
            <a:pPr algn="l" rtl="0"/>
            <a:r>
              <a:rPr lang="en-US">
                <a:cs typeface="Arial" charset="0"/>
              </a:rPr>
              <a:t>good temperament, and good memory. Good communication capability is</a:t>
            </a:r>
          </a:p>
          <a:p>
            <a:pPr algn="l" rtl="0"/>
            <a:r>
              <a:rPr lang="en-US">
                <a:cs typeface="Arial" charset="0"/>
              </a:rPr>
              <a:t>concerned with the designer being able to communicate effectively both verbally</a:t>
            </a:r>
          </a:p>
          <a:p>
            <a:pPr algn="l" rtl="0"/>
            <a:r>
              <a:rPr lang="en-US">
                <a:cs typeface="Arial" charset="0"/>
              </a:rPr>
              <a:t>and in writing, thus the desired information can be disseminated to</a:t>
            </a:r>
          </a:p>
          <a:p>
            <a:pPr algn="l" rtl="0"/>
            <a:r>
              <a:rPr lang="en-US">
                <a:cs typeface="Arial" charset="0"/>
              </a:rPr>
              <a:t>interested parties in an effective manner.</a:t>
            </a:r>
          </a:p>
        </p:txBody>
      </p:sp>
      <p:sp>
        <p:nvSpPr>
          <p:cNvPr id="30723" name="Footer Placeholder 3"/>
          <p:cNvSpPr>
            <a:spLocks noGrp="1"/>
          </p:cNvSpPr>
          <p:nvPr>
            <p:ph type="ftr" sz="quarter" idx="4"/>
          </p:nvPr>
        </p:nvSpPr>
        <p:spPr bwMode="auto">
          <a:noFill/>
          <a:ln>
            <a:miter lim="800000"/>
            <a:headEnd/>
            <a:tailEnd/>
          </a:ln>
        </p:spPr>
        <p:txBody>
          <a:bodyPr/>
          <a:lstStyle/>
          <a:p>
            <a:r>
              <a:rPr lang="en-US"/>
              <a:t>Dr Mahdi</a:t>
            </a:r>
          </a:p>
        </p:txBody>
      </p:sp>
      <p:sp>
        <p:nvSpPr>
          <p:cNvPr id="30724" name="Slide Number Placeholder 4"/>
          <p:cNvSpPr>
            <a:spLocks noGrp="1"/>
          </p:cNvSpPr>
          <p:nvPr>
            <p:ph type="sldNum" sz="quarter" idx="5"/>
          </p:nvPr>
        </p:nvSpPr>
        <p:spPr bwMode="auto">
          <a:noFill/>
          <a:ln>
            <a:miter lim="800000"/>
            <a:headEnd/>
            <a:tailEnd/>
          </a:ln>
        </p:spPr>
        <p:txBody>
          <a:bodyPr/>
          <a:lstStyle/>
          <a:p>
            <a:fld id="{48EE943F-7C94-4485-823C-587E27115332}" type="slidenum">
              <a:rPr lang="ar-SA"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lgn="l" rtl="0"/>
            <a:endParaRPr lang="en-US">
              <a:cs typeface="Arial" charset="0"/>
            </a:endParaRPr>
          </a:p>
        </p:txBody>
      </p:sp>
      <p:sp>
        <p:nvSpPr>
          <p:cNvPr id="32771" name="Footer Placeholder 3"/>
          <p:cNvSpPr>
            <a:spLocks noGrp="1"/>
          </p:cNvSpPr>
          <p:nvPr>
            <p:ph type="ftr" sz="quarter" idx="4"/>
          </p:nvPr>
        </p:nvSpPr>
        <p:spPr bwMode="auto">
          <a:noFill/>
          <a:ln>
            <a:miter lim="800000"/>
            <a:headEnd/>
            <a:tailEnd/>
          </a:ln>
        </p:spPr>
        <p:txBody>
          <a:bodyPr/>
          <a:lstStyle/>
          <a:p>
            <a:r>
              <a:rPr lang="en-US"/>
              <a:t>Dr Mahdi</a:t>
            </a:r>
          </a:p>
        </p:txBody>
      </p:sp>
      <p:sp>
        <p:nvSpPr>
          <p:cNvPr id="32772" name="Slide Number Placeholder 4"/>
          <p:cNvSpPr>
            <a:spLocks noGrp="1"/>
          </p:cNvSpPr>
          <p:nvPr>
            <p:ph type="sldNum" sz="quarter" idx="5"/>
          </p:nvPr>
        </p:nvSpPr>
        <p:spPr bwMode="auto">
          <a:noFill/>
          <a:ln>
            <a:miter lim="800000"/>
            <a:headEnd/>
            <a:tailEnd/>
          </a:ln>
        </p:spPr>
        <p:txBody>
          <a:bodyPr/>
          <a:lstStyle/>
          <a:p>
            <a:fld id="{95A9D0DF-72BB-4932-9CDB-6074B1B548FB}" type="slidenum">
              <a:rPr lang="ar-SA"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912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4763" y="4953000"/>
            <a:ext cx="9910763" cy="1911350"/>
            <a:chOff x="-3765" y="4832896"/>
            <a:chExt cx="9147765" cy="2032192"/>
          </a:xfrm>
        </p:grpSpPr>
        <p:sp>
          <p:nvSpPr>
            <p:cNvPr id="6" name="Freeform 6"/>
            <p:cNvSpPr>
              <a:spLocks/>
            </p:cNvSpPr>
            <p:nvPr/>
          </p:nvSpPr>
          <p:spPr bwMode="auto">
            <a:xfrm>
              <a:off x="1687173" y="4832896"/>
              <a:ext cx="7456827"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798" y="5135025"/>
              <a:ext cx="9108202"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466725" y="6357938"/>
            <a:ext cx="2078038" cy="365125"/>
          </a:xfrm>
        </p:spPr>
        <p:txBody>
          <a:bodyPr/>
          <a:lstStyle>
            <a:lvl1pPr>
              <a:defRPr>
                <a:solidFill>
                  <a:srgbClr val="FFFFFF"/>
                </a:solidFill>
              </a:defRPr>
            </a:lvl1pPr>
          </a:lstStyle>
          <a:p>
            <a:pPr>
              <a:defRPr/>
            </a:pPr>
            <a:r>
              <a:rPr lang="ar-YE"/>
              <a:t>Dr Mahdi</a:t>
            </a:r>
            <a:endParaRPr lang="en-US"/>
          </a:p>
        </p:txBody>
      </p:sp>
      <p:sp>
        <p:nvSpPr>
          <p:cNvPr id="12" name="Footer Placeholder 18"/>
          <p:cNvSpPr>
            <a:spLocks noGrp="1"/>
          </p:cNvSpPr>
          <p:nvPr>
            <p:ph type="ftr" sz="quarter" idx="11"/>
          </p:nvPr>
        </p:nvSpPr>
        <p:spPr/>
        <p:txBody>
          <a:bodyPr/>
          <a:lstStyle>
            <a:lvl1pPr>
              <a:defRPr>
                <a:solidFill>
                  <a:srgbClr val="E8F0F4"/>
                </a:solidFill>
              </a:defRPr>
            </a:lvl1pPr>
          </a:lstStyle>
          <a:p>
            <a:pPr>
              <a:defRPr/>
            </a:pPr>
            <a:r>
              <a:rPr lang="en-US"/>
              <a:t>Engineering Management 8</a:t>
            </a:r>
          </a:p>
        </p:txBody>
      </p:sp>
      <p:sp>
        <p:nvSpPr>
          <p:cNvPr id="13" name="Slide Number Placeholder 26"/>
          <p:cNvSpPr>
            <a:spLocks noGrp="1"/>
          </p:cNvSpPr>
          <p:nvPr>
            <p:ph type="sldNum" sz="quarter" idx="12"/>
          </p:nvPr>
        </p:nvSpPr>
        <p:spPr/>
        <p:txBody>
          <a:bodyPr/>
          <a:lstStyle>
            <a:lvl1pPr>
              <a:defRPr>
                <a:solidFill>
                  <a:srgbClr val="FFFFFF"/>
                </a:solidFill>
              </a:defRPr>
            </a:lvl1pPr>
          </a:lstStyle>
          <a:p>
            <a:pPr>
              <a:defRPr/>
            </a:pPr>
            <a:fld id="{B6C80BC2-71E1-42C3-A4F4-BD194D6E9148}"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 8</a:t>
            </a:r>
          </a:p>
        </p:txBody>
      </p:sp>
      <p:sp>
        <p:nvSpPr>
          <p:cNvPr id="6" name="Slide Number Placeholder 17"/>
          <p:cNvSpPr>
            <a:spLocks noGrp="1"/>
          </p:cNvSpPr>
          <p:nvPr>
            <p:ph type="sldNum" sz="quarter" idx="12"/>
          </p:nvPr>
        </p:nvSpPr>
        <p:spPr/>
        <p:txBody>
          <a:bodyPr/>
          <a:lstStyle>
            <a:lvl1pPr>
              <a:defRPr/>
            </a:lvl1pPr>
          </a:lstStyle>
          <a:p>
            <a:pPr>
              <a:defRPr/>
            </a:pPr>
            <a:fld id="{1C0990E6-E7C6-49E5-A69B-983D1E6B4F79}"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 8</a:t>
            </a:r>
          </a:p>
        </p:txBody>
      </p:sp>
      <p:sp>
        <p:nvSpPr>
          <p:cNvPr id="6" name="Slide Number Placeholder 17"/>
          <p:cNvSpPr>
            <a:spLocks noGrp="1"/>
          </p:cNvSpPr>
          <p:nvPr>
            <p:ph type="sldNum" sz="quarter" idx="12"/>
          </p:nvPr>
        </p:nvSpPr>
        <p:spPr/>
        <p:txBody>
          <a:bodyPr/>
          <a:lstStyle>
            <a:lvl1pPr>
              <a:defRPr/>
            </a:lvl1pPr>
          </a:lstStyle>
          <a:p>
            <a:pPr>
              <a:defRPr/>
            </a:pPr>
            <a:fld id="{2074DE9D-5E48-4838-82E2-20FA3511C582}"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3"/>
          <p:cNvSpPr>
            <a:spLocks noGrp="1"/>
          </p:cNvSpPr>
          <p:nvPr>
            <p:ph type="dt" sz="half" idx="10"/>
          </p:nvPr>
        </p:nvSpPr>
        <p:spPr>
          <a:xfrm>
            <a:off x="541338" y="6492875"/>
            <a:ext cx="2081212" cy="365125"/>
          </a:xfrm>
        </p:spPr>
        <p:txBody>
          <a:bodyPr/>
          <a:lstStyle>
            <a:lvl1pPr>
              <a:defRPr/>
            </a:lvl1pPr>
          </a:lstStyle>
          <a:p>
            <a:pPr>
              <a:defRPr/>
            </a:pPr>
            <a:r>
              <a:rPr lang="ar-YE"/>
              <a:t>Dr Mahdi</a:t>
            </a:r>
            <a:endParaRPr lang="en-US"/>
          </a:p>
        </p:txBody>
      </p:sp>
      <p:sp>
        <p:nvSpPr>
          <p:cNvPr id="5" name="Footer Placeholder 4"/>
          <p:cNvSpPr>
            <a:spLocks noGrp="1"/>
          </p:cNvSpPr>
          <p:nvPr>
            <p:ph type="ftr" sz="quarter" idx="11"/>
          </p:nvPr>
        </p:nvSpPr>
        <p:spPr/>
        <p:txBody>
          <a:bodyPr/>
          <a:lstStyle>
            <a:lvl1pPr>
              <a:defRPr>
                <a:latin typeface="Arial" charset="0"/>
              </a:defRPr>
            </a:lvl1pPr>
          </a:lstStyle>
          <a:p>
            <a:pPr>
              <a:defRPr/>
            </a:pPr>
            <a:r>
              <a:rPr lang="en-US"/>
              <a:t>Engineering Management 8</a:t>
            </a:r>
          </a:p>
        </p:txBody>
      </p:sp>
      <p:sp>
        <p:nvSpPr>
          <p:cNvPr id="6" name="Slide Number Placeholder 5"/>
          <p:cNvSpPr>
            <a:spLocks noGrp="1"/>
          </p:cNvSpPr>
          <p:nvPr>
            <p:ph type="sldNum" sz="quarter" idx="12"/>
          </p:nvPr>
        </p:nvSpPr>
        <p:spPr>
          <a:xfrm>
            <a:off x="9286875" y="6357938"/>
            <a:ext cx="396875" cy="365125"/>
          </a:xfrm>
        </p:spPr>
        <p:txBody>
          <a:bodyPr/>
          <a:lstStyle>
            <a:lvl1pPr>
              <a:defRPr/>
            </a:lvl1pPr>
          </a:lstStyle>
          <a:p>
            <a:pPr>
              <a:defRPr/>
            </a:pPr>
            <a:fld id="{719D232B-1279-400E-9B4C-AC1A847F127A}"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940175" y="3005138"/>
            <a:ext cx="200025"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5" name="Chevron 7"/>
          <p:cNvSpPr/>
          <p:nvPr/>
        </p:nvSpPr>
        <p:spPr>
          <a:xfrm>
            <a:off x="3736975" y="3005138"/>
            <a:ext cx="200025"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466725" y="6492875"/>
            <a:ext cx="2078038" cy="365125"/>
          </a:xfrm>
        </p:spPr>
        <p:txBody>
          <a:bodyPr/>
          <a:lstStyle>
            <a:lvl1pPr>
              <a:defRPr/>
            </a:lvl1pPr>
          </a:lstStyle>
          <a:p>
            <a:pPr>
              <a:defRPr/>
            </a:pPr>
            <a:r>
              <a:rPr lang="ar-YE"/>
              <a:t>Dr Mahdi</a:t>
            </a:r>
            <a:endParaRPr lang="en-US"/>
          </a:p>
        </p:txBody>
      </p:sp>
      <p:sp>
        <p:nvSpPr>
          <p:cNvPr id="7" name="Footer Placeholder 4"/>
          <p:cNvSpPr>
            <a:spLocks noGrp="1"/>
          </p:cNvSpPr>
          <p:nvPr>
            <p:ph type="ftr" sz="quarter" idx="11"/>
          </p:nvPr>
        </p:nvSpPr>
        <p:spPr/>
        <p:txBody>
          <a:bodyPr/>
          <a:lstStyle>
            <a:lvl1pPr>
              <a:defRPr/>
            </a:lvl1pPr>
          </a:lstStyle>
          <a:p>
            <a:pPr>
              <a:defRPr/>
            </a:pPr>
            <a:r>
              <a:rPr lang="en-US"/>
              <a:t>Engineering Management 8</a:t>
            </a:r>
          </a:p>
        </p:txBody>
      </p:sp>
      <p:sp>
        <p:nvSpPr>
          <p:cNvPr id="8" name="Slide Number Placeholder 5"/>
          <p:cNvSpPr>
            <a:spLocks noGrp="1"/>
          </p:cNvSpPr>
          <p:nvPr>
            <p:ph type="sldNum" sz="quarter" idx="12"/>
          </p:nvPr>
        </p:nvSpPr>
        <p:spPr/>
        <p:txBody>
          <a:bodyPr/>
          <a:lstStyle>
            <a:lvl1pPr>
              <a:defRPr/>
            </a:lvl1pPr>
          </a:lstStyle>
          <a:p>
            <a:pPr>
              <a:defRPr/>
            </a:pPr>
            <a:fld id="{9ECC48E1-0F3A-40BF-8213-4A284E48F615}"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Engineering Management 8</a:t>
            </a:r>
          </a:p>
        </p:txBody>
      </p:sp>
      <p:sp>
        <p:nvSpPr>
          <p:cNvPr id="7" name="Slide Number Placeholder 6"/>
          <p:cNvSpPr>
            <a:spLocks noGrp="1"/>
          </p:cNvSpPr>
          <p:nvPr>
            <p:ph type="sldNum" sz="quarter" idx="12"/>
          </p:nvPr>
        </p:nvSpPr>
        <p:spPr/>
        <p:txBody>
          <a:bodyPr/>
          <a:lstStyle>
            <a:lvl1pPr>
              <a:defRPr/>
            </a:lvl1pPr>
          </a:lstStyle>
          <a:p>
            <a:pPr>
              <a:defRPr/>
            </a:pPr>
            <a:fld id="{D4A67913-C890-4879-958A-61F37C8BCB4F}"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ar-YE"/>
              <a:t>Dr Mahdi</a:t>
            </a:r>
            <a:endParaRPr lang="en-US"/>
          </a:p>
        </p:txBody>
      </p:sp>
      <p:sp>
        <p:nvSpPr>
          <p:cNvPr id="8" name="Footer Placeholder 7"/>
          <p:cNvSpPr>
            <a:spLocks noGrp="1"/>
          </p:cNvSpPr>
          <p:nvPr>
            <p:ph type="ftr" sz="quarter" idx="11"/>
          </p:nvPr>
        </p:nvSpPr>
        <p:spPr/>
        <p:txBody>
          <a:bodyPr/>
          <a:lstStyle>
            <a:lvl1pPr>
              <a:defRPr/>
            </a:lvl1pPr>
          </a:lstStyle>
          <a:p>
            <a:pPr>
              <a:defRPr/>
            </a:pPr>
            <a:r>
              <a:rPr lang="en-US"/>
              <a:t>Engineering Management 8</a:t>
            </a:r>
          </a:p>
        </p:txBody>
      </p:sp>
      <p:sp>
        <p:nvSpPr>
          <p:cNvPr id="9" name="Slide Number Placeholder 8"/>
          <p:cNvSpPr>
            <a:spLocks noGrp="1"/>
          </p:cNvSpPr>
          <p:nvPr>
            <p:ph type="sldNum" sz="quarter" idx="12"/>
          </p:nvPr>
        </p:nvSpPr>
        <p:spPr/>
        <p:txBody>
          <a:bodyPr/>
          <a:lstStyle>
            <a:lvl1pPr>
              <a:defRPr/>
            </a:lvl1pPr>
          </a:lstStyle>
          <a:p>
            <a:pPr>
              <a:defRPr/>
            </a:pPr>
            <a:fld id="{689D3FB4-58D5-4445-849E-4DB1F8809768}"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ar-YE"/>
              <a:t>Dr Mahdi</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Engineering Management 8</a:t>
            </a:r>
          </a:p>
        </p:txBody>
      </p:sp>
      <p:sp>
        <p:nvSpPr>
          <p:cNvPr id="5" name="Slide Number Placeholder 4"/>
          <p:cNvSpPr>
            <a:spLocks noGrp="1"/>
          </p:cNvSpPr>
          <p:nvPr>
            <p:ph type="sldNum" sz="quarter" idx="12"/>
          </p:nvPr>
        </p:nvSpPr>
        <p:spPr/>
        <p:txBody>
          <a:bodyPr/>
          <a:lstStyle>
            <a:lvl1pPr>
              <a:defRPr/>
            </a:lvl1pPr>
          </a:lstStyle>
          <a:p>
            <a:pPr>
              <a:defRPr/>
            </a:pPr>
            <a:fld id="{A9720707-7DDF-4D95-B6FB-551A8ED224BD}"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3" name="Footer Placeholder 21"/>
          <p:cNvSpPr>
            <a:spLocks noGrp="1"/>
          </p:cNvSpPr>
          <p:nvPr>
            <p:ph type="ftr" sz="quarter" idx="11"/>
          </p:nvPr>
        </p:nvSpPr>
        <p:spPr/>
        <p:txBody>
          <a:bodyPr/>
          <a:lstStyle>
            <a:lvl1pPr>
              <a:defRPr/>
            </a:lvl1pPr>
          </a:lstStyle>
          <a:p>
            <a:pPr>
              <a:defRPr/>
            </a:pPr>
            <a:r>
              <a:rPr lang="en-US"/>
              <a:t>Engineering Management 8</a:t>
            </a:r>
          </a:p>
        </p:txBody>
      </p:sp>
      <p:sp>
        <p:nvSpPr>
          <p:cNvPr id="4" name="Slide Number Placeholder 17"/>
          <p:cNvSpPr>
            <a:spLocks noGrp="1"/>
          </p:cNvSpPr>
          <p:nvPr>
            <p:ph type="sldNum" sz="quarter" idx="12"/>
          </p:nvPr>
        </p:nvSpPr>
        <p:spPr/>
        <p:txBody>
          <a:bodyPr/>
          <a:lstStyle>
            <a:lvl1pPr>
              <a:defRPr/>
            </a:lvl1pPr>
          </a:lstStyle>
          <a:p>
            <a:pPr>
              <a:defRPr/>
            </a:pPr>
            <a:fld id="{02CED6AF-B05B-41F9-B665-1E0FDAF4F3EF}"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Engineering Management 8</a:t>
            </a:r>
          </a:p>
        </p:txBody>
      </p:sp>
      <p:sp>
        <p:nvSpPr>
          <p:cNvPr id="7" name="Slide Number Placeholder 6"/>
          <p:cNvSpPr>
            <a:spLocks noGrp="1"/>
          </p:cNvSpPr>
          <p:nvPr>
            <p:ph type="sldNum" sz="quarter" idx="12"/>
          </p:nvPr>
        </p:nvSpPr>
        <p:spPr/>
        <p:txBody>
          <a:bodyPr/>
          <a:lstStyle>
            <a:lvl1pPr>
              <a:defRPr/>
            </a:lvl1pPr>
          </a:lstStyle>
          <a:p>
            <a:pPr>
              <a:defRPr/>
            </a:pPr>
            <a:fld id="{CFB1EAFA-36F0-4C2D-B74B-2E515A7A8F7C}" type="slidenum">
              <a:rPr lang="ar-SA"/>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76288" y="5002213"/>
            <a:ext cx="41195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60325" y="5784850"/>
            <a:ext cx="4121150"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7073" y="5791253"/>
            <a:ext cx="3687027"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10005" y="5787738"/>
            <a:ext cx="368995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9388475" y="4987925"/>
            <a:ext cx="1952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10" name="Chevron 12"/>
          <p:cNvSpPr/>
          <p:nvPr/>
        </p:nvSpPr>
        <p:spPr>
          <a:xfrm>
            <a:off x="9183688" y="4987925"/>
            <a:ext cx="19843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r>
              <a:rPr lang="ar-YE"/>
              <a:t>Dr Mahdi</a:t>
            </a:r>
            <a:endParaRPr lang="en-US"/>
          </a:p>
        </p:txBody>
      </p:sp>
      <p:sp>
        <p:nvSpPr>
          <p:cNvPr id="12" name="Footer Placeholder 5"/>
          <p:cNvSpPr>
            <a:spLocks noGrp="1"/>
          </p:cNvSpPr>
          <p:nvPr>
            <p:ph type="ftr" sz="quarter" idx="11"/>
          </p:nvPr>
        </p:nvSpPr>
        <p:spPr/>
        <p:txBody>
          <a:bodyPr/>
          <a:lstStyle>
            <a:lvl1pPr>
              <a:defRPr/>
            </a:lvl1pPr>
          </a:lstStyle>
          <a:p>
            <a:pPr>
              <a:defRPr/>
            </a:pPr>
            <a:r>
              <a:rPr lang="en-US"/>
              <a:t>Engineering Management 8</a:t>
            </a:r>
          </a:p>
        </p:txBody>
      </p:sp>
      <p:sp>
        <p:nvSpPr>
          <p:cNvPr id="13" name="Slide Number Placeholder 6"/>
          <p:cNvSpPr>
            <a:spLocks noGrp="1"/>
          </p:cNvSpPr>
          <p:nvPr>
            <p:ph type="sldNum" sz="quarter" idx="12"/>
          </p:nvPr>
        </p:nvSpPr>
        <p:spPr/>
        <p:txBody>
          <a:bodyPr/>
          <a:lstStyle>
            <a:lvl1pPr>
              <a:defRPr/>
            </a:lvl1pPr>
          </a:lstStyle>
          <a:p>
            <a:pPr>
              <a:defRPr/>
            </a:pPr>
            <a:fld id="{B745BE20-EC80-4693-8CB6-C656C150F691}" type="slidenum">
              <a:rPr lang="ar-SA"/>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76288" y="5002213"/>
            <a:ext cx="41195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60325" y="5784850"/>
            <a:ext cx="4121150"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7073" y="5791253"/>
            <a:ext cx="3687027"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10005" y="5787738"/>
            <a:ext cx="368995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95300" y="1481138"/>
            <a:ext cx="89154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7289800" y="6408738"/>
            <a:ext cx="2078038" cy="365125"/>
          </a:xfrm>
          <a:prstGeom prst="rect">
            <a:avLst/>
          </a:prstGeom>
        </p:spPr>
        <p:txBody>
          <a:bodyPr vert="horz" wrap="square" lIns="91440" tIns="45720" rIns="91440" bIns="45720" numCol="1" anchor="b" anchorCtr="0" compatLnSpc="1">
            <a:prstTxWarp prst="textNoShape">
              <a:avLst/>
            </a:prstTxWarp>
          </a:bodyPr>
          <a:lstStyle>
            <a:lvl1pPr algn="l">
              <a:defRPr sz="1000">
                <a:latin typeface="Lucida Sans Unicode" pitchFamily="34" charset="0"/>
              </a:defRPr>
            </a:lvl1pPr>
          </a:lstStyle>
          <a:p>
            <a:pPr>
              <a:defRPr/>
            </a:pPr>
            <a:r>
              <a:rPr lang="ar-YE"/>
              <a:t>Dr Mahdi</a:t>
            </a:r>
            <a:endParaRPr lang="en-US"/>
          </a:p>
        </p:txBody>
      </p:sp>
      <p:sp>
        <p:nvSpPr>
          <p:cNvPr id="22" name="Footer Placeholder 21"/>
          <p:cNvSpPr>
            <a:spLocks noGrp="1"/>
          </p:cNvSpPr>
          <p:nvPr>
            <p:ph type="ftr" sz="quarter" idx="3"/>
          </p:nvPr>
        </p:nvSpPr>
        <p:spPr>
          <a:xfrm>
            <a:off x="4745038" y="6408738"/>
            <a:ext cx="2546350"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r>
              <a:rPr lang="en-US"/>
              <a:t>Engineering Management 8</a:t>
            </a:r>
          </a:p>
        </p:txBody>
      </p:sp>
      <p:sp>
        <p:nvSpPr>
          <p:cNvPr id="18" name="Slide Number Placeholder 17"/>
          <p:cNvSpPr>
            <a:spLocks noGrp="1"/>
          </p:cNvSpPr>
          <p:nvPr>
            <p:ph type="sldNum" sz="quarter" idx="4"/>
          </p:nvPr>
        </p:nvSpPr>
        <p:spPr>
          <a:xfrm>
            <a:off x="9367838" y="6408738"/>
            <a:ext cx="398462"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defRPr>
            </a:lvl1pPr>
          </a:lstStyle>
          <a:p>
            <a:pPr>
              <a:defRPr/>
            </a:pPr>
            <a:fld id="{616D2AFE-37CB-4CEF-9F9B-04EF6660123C}"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83" r:id="rId7"/>
    <p:sldLayoutId id="2147483690" r:id="rId8"/>
    <p:sldLayoutId id="2147483691" r:id="rId9"/>
    <p:sldLayoutId id="2147483682" r:id="rId10"/>
    <p:sldLayoutId id="2147483681" r:id="rId11"/>
  </p:sldLayoutIdLst>
  <p:hf hdr="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cs typeface="Arial" charset="0"/>
        </a:defRPr>
      </a:lvl2pPr>
      <a:lvl3pPr algn="l" rtl="0" eaLnBrk="0" fontAlgn="base" hangingPunct="0">
        <a:spcBef>
          <a:spcPct val="0"/>
        </a:spcBef>
        <a:spcAft>
          <a:spcPct val="0"/>
        </a:spcAft>
        <a:defRPr sz="4100" b="1">
          <a:solidFill>
            <a:schemeClr val="tx2"/>
          </a:solidFill>
          <a:latin typeface="Lucida Sans Unicode" pitchFamily="34" charset="0"/>
          <a:cs typeface="Arial" charset="0"/>
        </a:defRPr>
      </a:lvl3pPr>
      <a:lvl4pPr algn="l" rtl="0" eaLnBrk="0" fontAlgn="base" hangingPunct="0">
        <a:spcBef>
          <a:spcPct val="0"/>
        </a:spcBef>
        <a:spcAft>
          <a:spcPct val="0"/>
        </a:spcAft>
        <a:defRPr sz="4100" b="1">
          <a:solidFill>
            <a:schemeClr val="tx2"/>
          </a:solidFill>
          <a:latin typeface="Lucida Sans Unicode" pitchFamily="34" charset="0"/>
          <a:cs typeface="Arial" charset="0"/>
        </a:defRPr>
      </a:lvl4pPr>
      <a:lvl5pPr algn="l" rtl="0" eaLnBrk="0" fontAlgn="base" hangingPunct="0">
        <a:spcBef>
          <a:spcPct val="0"/>
        </a:spcBef>
        <a:spcAft>
          <a:spcPct val="0"/>
        </a:spcAft>
        <a:defRPr sz="4100" b="1">
          <a:solidFill>
            <a:schemeClr val="tx2"/>
          </a:solidFill>
          <a:latin typeface="Lucida Sans Unicode" pitchFamily="34" charset="0"/>
          <a:cs typeface="Arial" charset="0"/>
        </a:defRPr>
      </a:lvl5pPr>
      <a:lvl6pPr marL="457200" algn="l" rtl="0" fontAlgn="base">
        <a:spcBef>
          <a:spcPct val="0"/>
        </a:spcBef>
        <a:spcAft>
          <a:spcPct val="0"/>
        </a:spcAft>
        <a:defRPr sz="4100" b="1">
          <a:solidFill>
            <a:schemeClr val="tx2"/>
          </a:solidFill>
          <a:latin typeface="Lucida Sans Unicode" pitchFamily="34" charset="0"/>
          <a:cs typeface="Arial" charset="0"/>
        </a:defRPr>
      </a:lvl6pPr>
      <a:lvl7pPr marL="914400" algn="l" rtl="0" fontAlgn="base">
        <a:spcBef>
          <a:spcPct val="0"/>
        </a:spcBef>
        <a:spcAft>
          <a:spcPct val="0"/>
        </a:spcAft>
        <a:defRPr sz="4100" b="1">
          <a:solidFill>
            <a:schemeClr val="tx2"/>
          </a:solidFill>
          <a:latin typeface="Lucida Sans Unicode" pitchFamily="34" charset="0"/>
          <a:cs typeface="Arial" charset="0"/>
        </a:defRPr>
      </a:lvl7pPr>
      <a:lvl8pPr marL="1371600" algn="l" rtl="0" fontAlgn="base">
        <a:spcBef>
          <a:spcPct val="0"/>
        </a:spcBef>
        <a:spcAft>
          <a:spcPct val="0"/>
        </a:spcAft>
        <a:defRPr sz="4100" b="1">
          <a:solidFill>
            <a:schemeClr val="tx2"/>
          </a:solidFill>
          <a:latin typeface="Lucida Sans Unicode" pitchFamily="34" charset="0"/>
          <a:cs typeface="Arial" charset="0"/>
        </a:defRPr>
      </a:lvl8pPr>
      <a:lvl9pPr marL="1828800" algn="l" rtl="0" fontAlgn="base">
        <a:spcBef>
          <a:spcPct val="0"/>
        </a:spcBef>
        <a:spcAft>
          <a:spcPct val="0"/>
        </a:spcAft>
        <a:defRPr sz="4100" b="1">
          <a:solidFill>
            <a:schemeClr val="tx2"/>
          </a:solidFill>
          <a:latin typeface="Lucida Sans Unicode" pitchFamily="34" charset="0"/>
          <a:cs typeface="Arial"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bwMode="auto">
          <a:noFill/>
          <a:ln>
            <a:miter lim="800000"/>
            <a:headEnd/>
            <a:tailEnd/>
          </a:ln>
        </p:spPr>
        <p:txBody>
          <a:bodyPr/>
          <a:lstStyle/>
          <a:p>
            <a:fld id="{06EA508E-9F17-426A-A4E4-6FB254AE83D4}" type="slidenum">
              <a:rPr lang="ar-SA" smtClean="0"/>
              <a:pPr/>
              <a:t>1</a:t>
            </a:fld>
            <a:endParaRPr lang="en-US"/>
          </a:p>
        </p:txBody>
      </p:sp>
      <p:sp>
        <p:nvSpPr>
          <p:cNvPr id="15364" name="Slide Number Placeholder 2"/>
          <p:cNvSpPr txBox="1">
            <a:spLocks noGrp="1"/>
          </p:cNvSpPr>
          <p:nvPr/>
        </p:nvSpPr>
        <p:spPr bwMode="auto">
          <a:xfrm>
            <a:off x="9286875" y="6357938"/>
            <a:ext cx="396875" cy="365125"/>
          </a:xfrm>
          <a:prstGeom prst="rect">
            <a:avLst/>
          </a:prstGeom>
          <a:noFill/>
          <a:ln w="9525">
            <a:noFill/>
            <a:miter lim="800000"/>
            <a:headEnd/>
            <a:tailEnd/>
          </a:ln>
        </p:spPr>
        <p:txBody>
          <a:bodyPr anchor="b"/>
          <a:lstStyle/>
          <a:p>
            <a:fld id="{C46B0A2D-8E85-4299-8D6E-03CD891F7C32}" type="slidenum">
              <a:rPr lang="ar-SA" sz="1000">
                <a:latin typeface="Lucida Sans Unicode" pitchFamily="34" charset="0"/>
              </a:rPr>
              <a:pPr/>
              <a:t>1</a:t>
            </a:fld>
            <a:endParaRPr lang="en-US" sz="1000">
              <a:latin typeface="Lucida Sans Unicode" pitchFamily="34" charset="0"/>
            </a:endParaRPr>
          </a:p>
        </p:txBody>
      </p:sp>
      <p:sp>
        <p:nvSpPr>
          <p:cNvPr id="15368" name="Rectangle 8"/>
          <p:cNvSpPr>
            <a:spLocks noChangeArrowheads="1"/>
          </p:cNvSpPr>
          <p:nvPr/>
        </p:nvSpPr>
        <p:spPr bwMode="auto">
          <a:xfrm>
            <a:off x="928688" y="500063"/>
            <a:ext cx="8315325" cy="3749675"/>
          </a:xfrm>
          <a:prstGeom prst="rect">
            <a:avLst/>
          </a:prstGeom>
          <a:noFill/>
          <a:ln w="9525">
            <a:noFill/>
            <a:miter lim="800000"/>
            <a:headEnd/>
            <a:tailEnd/>
          </a:ln>
          <a:effectLst/>
        </p:spPr>
        <p:txBody>
          <a:bodyPr>
            <a:spAutoFit/>
          </a:bodyPr>
          <a:lstStyle/>
          <a:p>
            <a:pPr algn="ctr" rtl="0">
              <a:defRPr/>
            </a:pPr>
            <a:r>
              <a:rPr lang="en-US" sz="4000" b="1" dirty="0">
                <a:effectLst>
                  <a:outerShdw blurRad="38100" dist="38100" dir="2700000" algn="tl">
                    <a:srgbClr val="C0C0C0"/>
                  </a:outerShdw>
                </a:effectLst>
                <a:latin typeface="Times New Roman" pitchFamily="18" charset="0"/>
                <a:cs typeface="Times New Roman" pitchFamily="18" charset="0"/>
              </a:rPr>
              <a:t>Engineering Project Management</a:t>
            </a:r>
          </a:p>
          <a:p>
            <a:pPr algn="ctr" rtl="0">
              <a:defRPr/>
            </a:pPr>
            <a:r>
              <a:rPr lang="en-US" sz="4000" b="1" dirty="0">
                <a:effectLst>
                  <a:outerShdw blurRad="38100" dist="38100" dir="2700000" algn="tl">
                    <a:srgbClr val="C0C0C0"/>
                  </a:outerShdw>
                </a:effectLst>
                <a:latin typeface="Times New Roman" pitchFamily="18" charset="0"/>
                <a:cs typeface="Times New Roman" pitchFamily="18" charset="0"/>
              </a:rPr>
              <a:t>Hat 213</a:t>
            </a:r>
          </a:p>
          <a:p>
            <a:pPr algn="ctr" rtl="0">
              <a:defRPr/>
            </a:pPr>
            <a:r>
              <a:rPr lang="en-US" sz="4000" b="1">
                <a:effectLst>
                  <a:outerShdw blurRad="38100" dist="38100" dir="2700000" algn="tl">
                    <a:srgbClr val="C0C0C0"/>
                  </a:outerShdw>
                </a:effectLst>
                <a:latin typeface="Times New Roman" pitchFamily="18" charset="0"/>
                <a:cs typeface="Times New Roman" pitchFamily="18" charset="0"/>
              </a:rPr>
              <a:t>Lecture 7:</a:t>
            </a:r>
            <a:endParaRPr lang="ar-SA" sz="4000" b="1" dirty="0">
              <a:effectLst>
                <a:outerShdw blurRad="38100" dist="38100" dir="2700000" algn="tl">
                  <a:srgbClr val="C0C0C0"/>
                </a:outerShdw>
              </a:effectLst>
              <a:latin typeface="Times New Roman" pitchFamily="18" charset="0"/>
              <a:cs typeface="Times New Roman" pitchFamily="18" charset="0"/>
            </a:endParaRPr>
          </a:p>
          <a:p>
            <a:pPr algn="ctr" rtl="0">
              <a:defRPr/>
            </a:pPr>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 </a:t>
            </a:r>
          </a:p>
          <a:p>
            <a:pPr algn="ctr" rtl="0">
              <a:defRPr/>
            </a:pPr>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Management of Engineering Design</a:t>
            </a:r>
          </a:p>
          <a:p>
            <a:pPr algn="ctr" rtl="0">
              <a:defRPr/>
            </a:pPr>
            <a:r>
              <a:rPr lang="en-US" sz="4000" b="1" dirty="0">
                <a:solidFill>
                  <a:schemeClr val="accent2"/>
                </a:solidFill>
                <a:effectLst>
                  <a:outerShdw blurRad="38100" dist="38100" dir="2700000" algn="tl">
                    <a:srgbClr val="C0C0C0"/>
                  </a:outerShdw>
                </a:effectLst>
                <a:latin typeface="Times New Roman" pitchFamily="18" charset="0"/>
                <a:cs typeface="Times New Roman" pitchFamily="18" charset="0"/>
              </a:rPr>
              <a:t>and Product Costing</a:t>
            </a:r>
          </a:p>
        </p:txBody>
      </p:sp>
      <p:sp>
        <p:nvSpPr>
          <p:cNvPr id="3" name="Rectangle 8"/>
          <p:cNvSpPr>
            <a:spLocks noChangeArrowheads="1"/>
          </p:cNvSpPr>
          <p:nvPr/>
        </p:nvSpPr>
        <p:spPr bwMode="auto">
          <a:xfrm>
            <a:off x="1625600" y="5211763"/>
            <a:ext cx="7042150" cy="641350"/>
          </a:xfrm>
          <a:prstGeom prst="rect">
            <a:avLst/>
          </a:prstGeom>
          <a:noFill/>
          <a:ln w="9525">
            <a:noFill/>
            <a:miter lim="800000"/>
            <a:headEnd/>
            <a:tailEnd/>
          </a:ln>
        </p:spPr>
        <p:txBody>
          <a:bodyPr>
            <a:spAutoFit/>
          </a:bodyPr>
          <a:lstStyle/>
          <a:p>
            <a:pPr algn="l" rtl="0"/>
            <a:r>
              <a:rPr lang="en-US" b="1"/>
              <a:t>Reference Book: Engineering and Technology 			 Management Tools and Applications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5812" y="142852"/>
            <a:ext cx="9100261" cy="582594"/>
          </a:xfrm>
        </p:spPr>
        <p:txBody>
          <a:bodyPr>
            <a:noAutofit/>
          </a:bodyPr>
          <a:lstStyle/>
          <a:p>
            <a:pPr>
              <a:defRPr/>
            </a:pPr>
            <a:r>
              <a:rPr lang="en-US" sz="2800" u="sng" dirty="0">
                <a:solidFill>
                  <a:srgbClr val="FF0000"/>
                </a:solidFill>
              </a:rPr>
              <a:t>Procedure for Product Costing</a:t>
            </a:r>
          </a:p>
        </p:txBody>
      </p:sp>
      <p:sp>
        <p:nvSpPr>
          <p:cNvPr id="33796" name="Slide Number Placeholder 5"/>
          <p:cNvSpPr>
            <a:spLocks noGrp="1"/>
          </p:cNvSpPr>
          <p:nvPr>
            <p:ph type="sldNum" sz="quarter" idx="12"/>
          </p:nvPr>
        </p:nvSpPr>
        <p:spPr bwMode="auto">
          <a:noFill/>
          <a:ln>
            <a:miter lim="800000"/>
            <a:headEnd/>
            <a:tailEnd/>
          </a:ln>
        </p:spPr>
        <p:txBody>
          <a:bodyPr/>
          <a:lstStyle/>
          <a:p>
            <a:fld id="{AB3C5C26-EC98-4F48-B56B-952E09651AA6}" type="slidenum">
              <a:rPr lang="ar-SA" smtClean="0"/>
              <a:pPr/>
              <a:t>10</a:t>
            </a:fld>
            <a:endParaRPr lang="en-US"/>
          </a:p>
        </p:txBody>
      </p:sp>
      <p:sp>
        <p:nvSpPr>
          <p:cNvPr id="33797" name="Content Placeholder 7"/>
          <p:cNvSpPr>
            <a:spLocks noGrp="1"/>
          </p:cNvSpPr>
          <p:nvPr>
            <p:ph idx="1"/>
          </p:nvPr>
        </p:nvSpPr>
        <p:spPr>
          <a:xfrm>
            <a:off x="107950" y="714375"/>
            <a:ext cx="4613275" cy="5500688"/>
          </a:xfrm>
          <a:ln>
            <a:solidFill>
              <a:schemeClr val="accent1"/>
            </a:solidFill>
          </a:ln>
        </p:spPr>
        <p:txBody>
          <a:bodyPr/>
          <a:lstStyle/>
          <a:p>
            <a:r>
              <a:rPr lang="en-US">
                <a:cs typeface="Arial" charset="0"/>
              </a:rPr>
              <a:t>define the product or system, collect various types of data that are important to estimate product cost, perform actual cost estimate calculations, present the cost estimates in an easy way to use in making decisions and document the accomplished study.</a:t>
            </a:r>
          </a:p>
        </p:txBody>
      </p:sp>
      <p:pic>
        <p:nvPicPr>
          <p:cNvPr id="33798" name="Picture 2"/>
          <p:cNvPicPr>
            <a:picLocks noChangeAspect="1" noChangeArrowheads="1"/>
          </p:cNvPicPr>
          <p:nvPr/>
        </p:nvPicPr>
        <p:blipFill>
          <a:blip r:embed="rId3"/>
          <a:srcRect/>
          <a:stretch>
            <a:fillRect/>
          </a:stretch>
        </p:blipFill>
        <p:spPr bwMode="auto">
          <a:xfrm>
            <a:off x="4786313" y="714375"/>
            <a:ext cx="5041900" cy="5715000"/>
          </a:xfrm>
          <a:prstGeom prst="rect">
            <a:avLst/>
          </a:prstGeom>
          <a:noFill/>
          <a:ln w="9525">
            <a:solidFill>
              <a:schemeClr val="accent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5812" y="142852"/>
            <a:ext cx="9100261" cy="582594"/>
          </a:xfrm>
        </p:spPr>
        <p:txBody>
          <a:bodyPr>
            <a:noAutofit/>
          </a:bodyPr>
          <a:lstStyle/>
          <a:p>
            <a:pPr>
              <a:defRPr/>
            </a:pPr>
            <a:r>
              <a:rPr lang="en-US" sz="2800" u="sng" dirty="0">
                <a:solidFill>
                  <a:srgbClr val="FF0000"/>
                </a:solidFill>
              </a:rPr>
              <a:t>Product Life Cycle Costing</a:t>
            </a:r>
          </a:p>
        </p:txBody>
      </p:sp>
      <p:sp>
        <p:nvSpPr>
          <p:cNvPr id="35843"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35844" name="Slide Number Placeholder 5"/>
          <p:cNvSpPr>
            <a:spLocks noGrp="1"/>
          </p:cNvSpPr>
          <p:nvPr>
            <p:ph type="sldNum" sz="quarter" idx="12"/>
          </p:nvPr>
        </p:nvSpPr>
        <p:spPr bwMode="auto">
          <a:noFill/>
          <a:ln>
            <a:miter lim="800000"/>
            <a:headEnd/>
            <a:tailEnd/>
          </a:ln>
        </p:spPr>
        <p:txBody>
          <a:bodyPr/>
          <a:lstStyle/>
          <a:p>
            <a:fld id="{E6DA7FC2-019F-4F40-B4E0-61436F431E31}" type="slidenum">
              <a:rPr lang="ar-SA" smtClean="0"/>
              <a:pPr/>
              <a:t>11</a:t>
            </a:fld>
            <a:endParaRPr lang="en-US"/>
          </a:p>
        </p:txBody>
      </p:sp>
      <p:sp>
        <p:nvSpPr>
          <p:cNvPr id="35845" name="Content Placeholder 7"/>
          <p:cNvSpPr>
            <a:spLocks noGrp="1"/>
          </p:cNvSpPr>
          <p:nvPr>
            <p:ph idx="1"/>
          </p:nvPr>
        </p:nvSpPr>
        <p:spPr>
          <a:xfrm>
            <a:off x="107950" y="714375"/>
            <a:ext cx="9488488" cy="5500688"/>
          </a:xfrm>
          <a:ln>
            <a:solidFill>
              <a:schemeClr val="accent1"/>
            </a:solidFill>
          </a:ln>
        </p:spPr>
        <p:txBody>
          <a:bodyPr/>
          <a:lstStyle/>
          <a:p>
            <a:r>
              <a:rPr lang="en-US">
                <a:cs typeface="Arial" charset="0"/>
              </a:rPr>
              <a:t>Today the procurement decisions of many engineering products, particularly the expensive ones, are not entirely made on acquisition costs alone but on their life cycle costs. Experience indicates that the product ownership cost (i.e., logistics and operating cost) can vary from 10 to 100 times the original acquisition cost.</a:t>
            </a:r>
          </a:p>
          <a:p>
            <a:r>
              <a:rPr lang="en-US">
                <a:cs typeface="Arial" charset="0"/>
              </a:rPr>
              <a:t>The life cycle cost may simply be defined as the sum of all costs incurred during an item’s life span.</a:t>
            </a:r>
          </a:p>
          <a:p>
            <a:r>
              <a:rPr lang="en-US">
                <a:cs typeface="Arial" charset="0"/>
              </a:rPr>
              <a:t>There are various different general and specific models used to estimate life cycle cost, We present just one general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1"/>
          </p:nvPr>
        </p:nvSpPr>
        <p:spPr>
          <a:xfrm>
            <a:off x="425450" y="765175"/>
            <a:ext cx="9286875" cy="5616575"/>
          </a:xfrm>
          <a:ln>
            <a:solidFill>
              <a:schemeClr val="accent1"/>
            </a:solidFill>
          </a:ln>
        </p:spPr>
        <p:txBody>
          <a:bodyPr/>
          <a:lstStyle/>
          <a:p>
            <a:r>
              <a:rPr lang="en-US" sz="2800">
                <a:latin typeface="Times New Roman" pitchFamily="18" charset="0"/>
                <a:cs typeface="Times New Roman" pitchFamily="18" charset="0"/>
              </a:rPr>
              <a:t>The life cycle cost of an item is expressed by the equation :</a:t>
            </a:r>
          </a:p>
          <a:p>
            <a:pPr algn="ctr">
              <a:buFont typeface="Wingdings 3" pitchFamily="18" charset="2"/>
              <a:buNone/>
            </a:pPr>
            <a:r>
              <a:rPr lang="pl-PL" sz="2800" b="1" i="1">
                <a:latin typeface="Times New Roman" pitchFamily="18" charset="0"/>
                <a:cs typeface="Times New Roman" pitchFamily="18" charset="0"/>
              </a:rPr>
              <a:t>LCC </a:t>
            </a:r>
            <a:r>
              <a:rPr lang="en-US" sz="2800" b="1" i="1">
                <a:latin typeface="Times New Roman" pitchFamily="18" charset="0"/>
                <a:cs typeface="Times New Roman" pitchFamily="18" charset="0"/>
              </a:rPr>
              <a:t>= </a:t>
            </a:r>
            <a:r>
              <a:rPr lang="pl-PL" sz="2800" b="1" i="1">
                <a:latin typeface="Times New Roman" pitchFamily="18" charset="0"/>
                <a:cs typeface="Times New Roman" pitchFamily="18" charset="0"/>
              </a:rPr>
              <a:t>RC </a:t>
            </a:r>
            <a:r>
              <a:rPr lang="en-US" sz="2800" b="1" i="1">
                <a:latin typeface="Times New Roman" pitchFamily="18" charset="0"/>
                <a:cs typeface="Times New Roman" pitchFamily="18" charset="0"/>
              </a:rPr>
              <a:t>+</a:t>
            </a:r>
            <a:r>
              <a:rPr lang="pl-PL" sz="2800" b="1" i="1">
                <a:latin typeface="Times New Roman" pitchFamily="18" charset="0"/>
                <a:cs typeface="Times New Roman" pitchFamily="18" charset="0"/>
              </a:rPr>
              <a:t>NRC</a:t>
            </a:r>
            <a:r>
              <a:rPr lang="en-US" sz="2800" b="1" i="1">
                <a:latin typeface="Times New Roman" pitchFamily="18" charset="0"/>
                <a:cs typeface="Times New Roman" pitchFamily="18" charset="0"/>
              </a:rPr>
              <a:t>    </a:t>
            </a:r>
            <a:r>
              <a:rPr lang="en-US" sz="2800">
                <a:latin typeface="Times New Roman" pitchFamily="18" charset="0"/>
                <a:cs typeface="Times New Roman" pitchFamily="18" charset="0"/>
              </a:rPr>
              <a:t>Where, </a:t>
            </a:r>
          </a:p>
          <a:p>
            <a:pPr lvl="1"/>
            <a:r>
              <a:rPr lang="en-US" sz="2800" b="1">
                <a:latin typeface="Times New Roman" pitchFamily="18" charset="0"/>
                <a:cs typeface="Times New Roman" pitchFamily="18" charset="0"/>
              </a:rPr>
              <a:t>LCC</a:t>
            </a:r>
            <a:r>
              <a:rPr lang="en-US" sz="2800">
                <a:latin typeface="Times New Roman" pitchFamily="18" charset="0"/>
                <a:cs typeface="Times New Roman" pitchFamily="18" charset="0"/>
              </a:rPr>
              <a:t> is the item life cycle cost.</a:t>
            </a:r>
          </a:p>
          <a:p>
            <a:pPr lvl="1"/>
            <a:r>
              <a:rPr lang="en-US" sz="2800" b="1">
                <a:latin typeface="Times New Roman" pitchFamily="18" charset="0"/>
                <a:cs typeface="Times New Roman" pitchFamily="18" charset="0"/>
              </a:rPr>
              <a:t>RC</a:t>
            </a:r>
            <a:r>
              <a:rPr lang="en-US" sz="2800">
                <a:latin typeface="Times New Roman" pitchFamily="18" charset="0"/>
                <a:cs typeface="Times New Roman" pitchFamily="18" charset="0"/>
              </a:rPr>
              <a:t> is the item recurring cost. The major components of the recurring cost are labor cost, maintenance cost, inventory cost, support cost, and operating cost.</a:t>
            </a:r>
          </a:p>
          <a:p>
            <a:pPr lvl="1"/>
            <a:r>
              <a:rPr lang="en-US" sz="2800" b="1">
                <a:latin typeface="Times New Roman" pitchFamily="18" charset="0"/>
                <a:cs typeface="Times New Roman" pitchFamily="18" charset="0"/>
              </a:rPr>
              <a:t>NRC</a:t>
            </a:r>
            <a:r>
              <a:rPr lang="en-US" sz="2800">
                <a:latin typeface="Times New Roman" pitchFamily="18" charset="0"/>
                <a:cs typeface="Times New Roman" pitchFamily="18" charset="0"/>
              </a:rPr>
              <a:t> is the item nonrecurring cost. The components of the nonrecurring cost are research and development cost, acquisition cost, training cost, transportation cost, installation cost, qualification approval cost, and test equipment cost.</a:t>
            </a:r>
          </a:p>
        </p:txBody>
      </p:sp>
      <p:sp>
        <p:nvSpPr>
          <p:cNvPr id="3" name="Title 2"/>
          <p:cNvSpPr>
            <a:spLocks noGrp="1"/>
          </p:cNvSpPr>
          <p:nvPr>
            <p:ph type="title"/>
          </p:nvPr>
        </p:nvSpPr>
        <p:spPr>
          <a:xfrm>
            <a:off x="466656" y="142852"/>
            <a:ext cx="9022122" cy="582594"/>
          </a:xfrm>
        </p:spPr>
        <p:txBody>
          <a:bodyPr>
            <a:noAutofit/>
          </a:bodyPr>
          <a:lstStyle/>
          <a:p>
            <a:pPr>
              <a:defRPr/>
            </a:pPr>
            <a:r>
              <a:rPr lang="en-US" sz="3200" u="sng" dirty="0">
                <a:solidFill>
                  <a:srgbClr val="FF0000"/>
                </a:solidFill>
              </a:rPr>
              <a:t>General Life Cycle Cost Estimation Model</a:t>
            </a:r>
          </a:p>
        </p:txBody>
      </p:sp>
      <p:sp>
        <p:nvSpPr>
          <p:cNvPr id="37892"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37893" name="Slide Number Placeholder 5"/>
          <p:cNvSpPr>
            <a:spLocks noGrp="1"/>
          </p:cNvSpPr>
          <p:nvPr>
            <p:ph type="sldNum" sz="quarter" idx="12"/>
          </p:nvPr>
        </p:nvSpPr>
        <p:spPr bwMode="auto">
          <a:noFill/>
          <a:ln>
            <a:miter lim="800000"/>
            <a:headEnd/>
            <a:tailEnd/>
          </a:ln>
        </p:spPr>
        <p:txBody>
          <a:bodyPr/>
          <a:lstStyle/>
          <a:p>
            <a:fld id="{7FD6124B-30CB-40A3-B7C7-1AC81830A5F3}" type="slidenum">
              <a:rPr lang="ar-SA"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1"/>
          <p:cNvSpPr>
            <a:spLocks noGrp="1"/>
          </p:cNvSpPr>
          <p:nvPr>
            <p:ph idx="1"/>
          </p:nvPr>
        </p:nvSpPr>
        <p:spPr>
          <a:xfrm>
            <a:off x="231775" y="714375"/>
            <a:ext cx="9442450" cy="5715000"/>
          </a:xfrm>
          <a:ln>
            <a:solidFill>
              <a:schemeClr val="accent1"/>
            </a:solidFill>
          </a:ln>
        </p:spPr>
        <p:txBody>
          <a:bodyPr/>
          <a:lstStyle/>
          <a:p>
            <a:r>
              <a:rPr lang="en-US" sz="2400">
                <a:cs typeface="Arial" charset="0"/>
              </a:rPr>
              <a:t>A company using a system to manufacture certain engineering components is contemplating replacing it with a modern system. Three different systems are being considered for its replacement, and their data are presented in Table. Determine which of the three systems should be procured to replace the existing one with respect to their life cycle costs.</a:t>
            </a:r>
            <a:endParaRPr lang="en-US" sz="2400">
              <a:latin typeface="AGaramond-Regular"/>
              <a:cs typeface="Arial" charset="0"/>
            </a:endParaRPr>
          </a:p>
        </p:txBody>
      </p:sp>
      <p:sp>
        <p:nvSpPr>
          <p:cNvPr id="3" name="Title 2"/>
          <p:cNvSpPr>
            <a:spLocks noGrp="1"/>
          </p:cNvSpPr>
          <p:nvPr>
            <p:ph type="title"/>
          </p:nvPr>
        </p:nvSpPr>
        <p:spPr>
          <a:xfrm>
            <a:off x="466670" y="142852"/>
            <a:ext cx="9022746" cy="582594"/>
          </a:xfrm>
        </p:spPr>
        <p:txBody>
          <a:bodyPr>
            <a:noAutofit/>
          </a:bodyPr>
          <a:lstStyle/>
          <a:p>
            <a:pPr>
              <a:defRPr/>
            </a:pPr>
            <a:r>
              <a:rPr lang="en-US" sz="3200" u="sng" dirty="0">
                <a:solidFill>
                  <a:srgbClr val="FF0000"/>
                </a:solidFill>
              </a:rPr>
              <a:t>General Life Cycle Cost Example</a:t>
            </a:r>
          </a:p>
        </p:txBody>
      </p:sp>
      <p:sp>
        <p:nvSpPr>
          <p:cNvPr id="39940"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39941" name="Slide Number Placeholder 5"/>
          <p:cNvSpPr>
            <a:spLocks noGrp="1"/>
          </p:cNvSpPr>
          <p:nvPr>
            <p:ph type="sldNum" sz="quarter" idx="12"/>
          </p:nvPr>
        </p:nvSpPr>
        <p:spPr bwMode="auto">
          <a:noFill/>
          <a:ln>
            <a:miter lim="800000"/>
            <a:headEnd/>
            <a:tailEnd/>
          </a:ln>
        </p:spPr>
        <p:txBody>
          <a:bodyPr/>
          <a:lstStyle/>
          <a:p>
            <a:fld id="{ED4F03E3-EC52-45D5-9920-69E8F5D20D22}" type="slidenum">
              <a:rPr lang="ar-SA" smtClean="0"/>
              <a:pPr/>
              <a:t>13</a:t>
            </a:fld>
            <a:endParaRPr lang="en-US"/>
          </a:p>
        </p:txBody>
      </p:sp>
      <p:pic>
        <p:nvPicPr>
          <p:cNvPr id="39942" name="Picture 2"/>
          <p:cNvPicPr>
            <a:picLocks noChangeAspect="1" noChangeArrowheads="1"/>
          </p:cNvPicPr>
          <p:nvPr/>
        </p:nvPicPr>
        <p:blipFill>
          <a:blip r:embed="rId3"/>
          <a:srcRect/>
          <a:stretch>
            <a:fillRect/>
          </a:stretch>
        </p:blipFill>
        <p:spPr bwMode="auto">
          <a:xfrm>
            <a:off x="1573213" y="3357563"/>
            <a:ext cx="6942137" cy="297656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6910" y="60324"/>
            <a:ext cx="9023261" cy="582594"/>
          </a:xfrm>
        </p:spPr>
        <p:txBody>
          <a:bodyPr>
            <a:noAutofit/>
          </a:bodyPr>
          <a:lstStyle/>
          <a:p>
            <a:pPr>
              <a:defRPr/>
            </a:pPr>
            <a:r>
              <a:rPr lang="en-US" sz="3200" u="sng" dirty="0">
                <a:solidFill>
                  <a:srgbClr val="FF0000"/>
                </a:solidFill>
              </a:rPr>
              <a:t>General Life Cycle Cost Example</a:t>
            </a:r>
          </a:p>
        </p:txBody>
      </p:sp>
      <p:sp>
        <p:nvSpPr>
          <p:cNvPr id="41987"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41988" name="Slide Number Placeholder 5"/>
          <p:cNvSpPr>
            <a:spLocks noGrp="1"/>
          </p:cNvSpPr>
          <p:nvPr>
            <p:ph type="sldNum" sz="quarter" idx="12"/>
          </p:nvPr>
        </p:nvSpPr>
        <p:spPr bwMode="auto">
          <a:noFill/>
          <a:ln>
            <a:miter lim="800000"/>
            <a:headEnd/>
            <a:tailEnd/>
          </a:ln>
        </p:spPr>
        <p:txBody>
          <a:bodyPr/>
          <a:lstStyle/>
          <a:p>
            <a:fld id="{FC72318A-C95A-4768-8C97-461CB70A12A2}" type="slidenum">
              <a:rPr lang="ar-SA" smtClean="0"/>
              <a:pPr/>
              <a:t>14</a:t>
            </a:fld>
            <a:endParaRPr lang="en-US"/>
          </a:p>
        </p:txBody>
      </p:sp>
      <p:pic>
        <p:nvPicPr>
          <p:cNvPr id="41989" name="Picture 4"/>
          <p:cNvPicPr>
            <a:picLocks noGrp="1" noChangeAspect="1" noChangeArrowheads="1"/>
          </p:cNvPicPr>
          <p:nvPr>
            <p:ph idx="1"/>
          </p:nvPr>
        </p:nvPicPr>
        <p:blipFill>
          <a:blip r:embed="rId3"/>
          <a:srcRect/>
          <a:stretch>
            <a:fillRect/>
          </a:stretch>
        </p:blipFill>
        <p:spPr>
          <a:xfrm>
            <a:off x="776288" y="5164138"/>
            <a:ext cx="3016250" cy="800100"/>
          </a:xfrm>
        </p:spPr>
      </p:pic>
      <p:sp>
        <p:nvSpPr>
          <p:cNvPr id="41990" name="TextBox 10"/>
          <p:cNvSpPr txBox="1">
            <a:spLocks noChangeArrowheads="1"/>
          </p:cNvSpPr>
          <p:nvPr/>
        </p:nvSpPr>
        <p:spPr bwMode="auto">
          <a:xfrm>
            <a:off x="157163" y="3028950"/>
            <a:ext cx="4718050" cy="396875"/>
          </a:xfrm>
          <a:prstGeom prst="rect">
            <a:avLst/>
          </a:prstGeom>
          <a:noFill/>
          <a:ln w="9525">
            <a:noFill/>
            <a:miter lim="800000"/>
            <a:headEnd/>
            <a:tailEnd/>
          </a:ln>
        </p:spPr>
        <p:txBody>
          <a:bodyPr>
            <a:spAutoFit/>
          </a:bodyPr>
          <a:lstStyle/>
          <a:p>
            <a:pPr algn="l" rtl="0"/>
            <a:r>
              <a:rPr lang="en-US" sz="2000"/>
              <a:t>The annual failure cost of X,Y and Z:</a:t>
            </a:r>
          </a:p>
        </p:txBody>
      </p:sp>
      <p:pic>
        <p:nvPicPr>
          <p:cNvPr id="41991" name="Picture 5"/>
          <p:cNvPicPr>
            <a:picLocks noChangeAspect="1" noChangeArrowheads="1"/>
          </p:cNvPicPr>
          <p:nvPr/>
        </p:nvPicPr>
        <p:blipFill>
          <a:blip r:embed="rId4"/>
          <a:srcRect/>
          <a:stretch>
            <a:fillRect/>
          </a:stretch>
        </p:blipFill>
        <p:spPr bwMode="auto">
          <a:xfrm>
            <a:off x="466725" y="1365250"/>
            <a:ext cx="4360863" cy="920750"/>
          </a:xfrm>
          <a:prstGeom prst="rect">
            <a:avLst/>
          </a:prstGeom>
          <a:noFill/>
          <a:ln w="9525">
            <a:noFill/>
            <a:miter lim="800000"/>
            <a:headEnd/>
            <a:tailEnd/>
          </a:ln>
        </p:spPr>
      </p:pic>
      <p:sp>
        <p:nvSpPr>
          <p:cNvPr id="41992" name="TextBox 12"/>
          <p:cNvSpPr txBox="1">
            <a:spLocks noChangeArrowheads="1"/>
          </p:cNvSpPr>
          <p:nvPr/>
        </p:nvSpPr>
        <p:spPr bwMode="auto">
          <a:xfrm>
            <a:off x="387350" y="657225"/>
            <a:ext cx="4565650" cy="701675"/>
          </a:xfrm>
          <a:prstGeom prst="rect">
            <a:avLst/>
          </a:prstGeom>
          <a:noFill/>
          <a:ln w="9525">
            <a:noFill/>
            <a:miter lim="800000"/>
            <a:headEnd/>
            <a:tailEnd/>
          </a:ln>
        </p:spPr>
        <p:txBody>
          <a:bodyPr>
            <a:spAutoFit/>
          </a:bodyPr>
          <a:lstStyle/>
          <a:p>
            <a:pPr algn="l" rtl="0"/>
            <a:r>
              <a:rPr lang="en-US" sz="2000"/>
              <a:t>The Present values of a periodic payment is:</a:t>
            </a:r>
          </a:p>
        </p:txBody>
      </p:sp>
      <p:sp>
        <p:nvSpPr>
          <p:cNvPr id="41993" name="TextBox 13"/>
          <p:cNvSpPr txBox="1">
            <a:spLocks noChangeArrowheads="1"/>
          </p:cNvSpPr>
          <p:nvPr/>
        </p:nvSpPr>
        <p:spPr bwMode="auto">
          <a:xfrm>
            <a:off x="387350" y="2214563"/>
            <a:ext cx="4487863" cy="701675"/>
          </a:xfrm>
          <a:prstGeom prst="rect">
            <a:avLst/>
          </a:prstGeom>
          <a:noFill/>
          <a:ln w="9525">
            <a:noFill/>
            <a:miter lim="800000"/>
            <a:headEnd/>
            <a:tailEnd/>
          </a:ln>
        </p:spPr>
        <p:txBody>
          <a:bodyPr>
            <a:spAutoFit/>
          </a:bodyPr>
          <a:lstStyle/>
          <a:p>
            <a:pPr algn="l" rtl="0"/>
            <a:r>
              <a:rPr lang="en-US" sz="2000"/>
              <a:t>Where, </a:t>
            </a:r>
            <a:r>
              <a:rPr lang="en-US" sz="2000" b="1" i="1"/>
              <a:t>X</a:t>
            </a:r>
            <a:r>
              <a:rPr lang="en-US" sz="2000"/>
              <a:t> is the principal cost,        </a:t>
            </a:r>
            <a:r>
              <a:rPr lang="en-US" sz="2000" b="1" i="1"/>
              <a:t>i </a:t>
            </a:r>
            <a:r>
              <a:rPr lang="en-US" sz="2000"/>
              <a:t> annual interest and </a:t>
            </a:r>
            <a:r>
              <a:rPr lang="en-US" sz="2000" b="1" i="1"/>
              <a:t>n</a:t>
            </a:r>
            <a:r>
              <a:rPr lang="en-US" sz="2000"/>
              <a:t> years</a:t>
            </a:r>
          </a:p>
        </p:txBody>
      </p:sp>
      <p:grpSp>
        <p:nvGrpSpPr>
          <p:cNvPr id="41994" name="Group 23"/>
          <p:cNvGrpSpPr>
            <a:grpSpLocks/>
          </p:cNvGrpSpPr>
          <p:nvPr/>
        </p:nvGrpSpPr>
        <p:grpSpPr bwMode="auto">
          <a:xfrm>
            <a:off x="5030788" y="2000250"/>
            <a:ext cx="4598987" cy="3143250"/>
            <a:chOff x="4614883" y="3429000"/>
            <a:chExt cx="3857626" cy="2557475"/>
          </a:xfrm>
        </p:grpSpPr>
        <p:grpSp>
          <p:nvGrpSpPr>
            <p:cNvPr id="42000" name="Group 16"/>
            <p:cNvGrpSpPr>
              <a:grpSpLocks/>
            </p:cNvGrpSpPr>
            <p:nvPr/>
          </p:nvGrpSpPr>
          <p:grpSpPr bwMode="auto">
            <a:xfrm>
              <a:off x="4614883" y="3429000"/>
              <a:ext cx="3857626" cy="857250"/>
              <a:chOff x="4614883" y="3429000"/>
              <a:chExt cx="3857626" cy="857250"/>
            </a:xfrm>
          </p:grpSpPr>
          <p:pic>
            <p:nvPicPr>
              <p:cNvPr id="42007" name="Picture 6"/>
              <p:cNvPicPr>
                <a:picLocks noChangeAspect="1" noChangeArrowheads="1"/>
              </p:cNvPicPr>
              <p:nvPr/>
            </p:nvPicPr>
            <p:blipFill>
              <a:blip r:embed="rId5"/>
              <a:srcRect/>
              <a:stretch>
                <a:fillRect/>
              </a:stretch>
            </p:blipFill>
            <p:spPr bwMode="auto">
              <a:xfrm>
                <a:off x="4614883" y="3429000"/>
                <a:ext cx="2886075" cy="857250"/>
              </a:xfrm>
              <a:prstGeom prst="rect">
                <a:avLst/>
              </a:prstGeom>
              <a:noFill/>
              <a:ln w="9525">
                <a:noFill/>
                <a:miter lim="800000"/>
                <a:headEnd/>
                <a:tailEnd/>
              </a:ln>
            </p:spPr>
          </p:pic>
          <p:pic>
            <p:nvPicPr>
              <p:cNvPr id="42008" name="Picture 7"/>
              <p:cNvPicPr>
                <a:picLocks noChangeAspect="1" noChangeArrowheads="1"/>
              </p:cNvPicPr>
              <p:nvPr/>
            </p:nvPicPr>
            <p:blipFill>
              <a:blip r:embed="rId6"/>
              <a:srcRect/>
              <a:stretch>
                <a:fillRect/>
              </a:stretch>
            </p:blipFill>
            <p:spPr bwMode="auto">
              <a:xfrm>
                <a:off x="7643834" y="3671891"/>
                <a:ext cx="828675" cy="257175"/>
              </a:xfrm>
              <a:prstGeom prst="rect">
                <a:avLst/>
              </a:prstGeom>
              <a:noFill/>
              <a:ln w="9525">
                <a:noFill/>
                <a:miter lim="800000"/>
                <a:headEnd/>
                <a:tailEnd/>
              </a:ln>
            </p:spPr>
          </p:pic>
        </p:grpSp>
        <p:grpSp>
          <p:nvGrpSpPr>
            <p:cNvPr id="42001" name="Group 19"/>
            <p:cNvGrpSpPr>
              <a:grpSpLocks/>
            </p:cNvGrpSpPr>
            <p:nvPr/>
          </p:nvGrpSpPr>
          <p:grpSpPr bwMode="auto">
            <a:xfrm>
              <a:off x="4643438" y="4429132"/>
              <a:ext cx="3752871" cy="733425"/>
              <a:chOff x="4643438" y="4429132"/>
              <a:chExt cx="3752871" cy="733425"/>
            </a:xfrm>
          </p:grpSpPr>
          <p:pic>
            <p:nvPicPr>
              <p:cNvPr id="42005" name="Picture 8"/>
              <p:cNvPicPr>
                <a:picLocks noChangeAspect="1" noChangeArrowheads="1"/>
              </p:cNvPicPr>
              <p:nvPr/>
            </p:nvPicPr>
            <p:blipFill>
              <a:blip r:embed="rId7"/>
              <a:srcRect/>
              <a:stretch>
                <a:fillRect/>
              </a:stretch>
            </p:blipFill>
            <p:spPr bwMode="auto">
              <a:xfrm>
                <a:off x="4643438" y="4429132"/>
                <a:ext cx="2838450" cy="733425"/>
              </a:xfrm>
              <a:prstGeom prst="rect">
                <a:avLst/>
              </a:prstGeom>
              <a:noFill/>
              <a:ln w="9525">
                <a:noFill/>
                <a:miter lim="800000"/>
                <a:headEnd/>
                <a:tailEnd/>
              </a:ln>
            </p:spPr>
          </p:pic>
          <p:pic>
            <p:nvPicPr>
              <p:cNvPr id="42006" name="Picture 9"/>
              <p:cNvPicPr>
                <a:picLocks noChangeAspect="1" noChangeArrowheads="1"/>
              </p:cNvPicPr>
              <p:nvPr/>
            </p:nvPicPr>
            <p:blipFill>
              <a:blip r:embed="rId8"/>
              <a:srcRect/>
              <a:stretch>
                <a:fillRect/>
              </a:stretch>
            </p:blipFill>
            <p:spPr bwMode="auto">
              <a:xfrm>
                <a:off x="7643834" y="4572008"/>
                <a:ext cx="752475" cy="257175"/>
              </a:xfrm>
              <a:prstGeom prst="rect">
                <a:avLst/>
              </a:prstGeom>
              <a:noFill/>
              <a:ln w="9525">
                <a:noFill/>
                <a:miter lim="800000"/>
                <a:headEnd/>
                <a:tailEnd/>
              </a:ln>
            </p:spPr>
          </p:pic>
        </p:grpSp>
        <p:grpSp>
          <p:nvGrpSpPr>
            <p:cNvPr id="42002" name="Group 22"/>
            <p:cNvGrpSpPr>
              <a:grpSpLocks/>
            </p:cNvGrpSpPr>
            <p:nvPr/>
          </p:nvGrpSpPr>
          <p:grpSpPr bwMode="auto">
            <a:xfrm>
              <a:off x="4643438" y="5214950"/>
              <a:ext cx="3790971" cy="771525"/>
              <a:chOff x="4643438" y="5214950"/>
              <a:chExt cx="3790971" cy="771525"/>
            </a:xfrm>
          </p:grpSpPr>
          <p:pic>
            <p:nvPicPr>
              <p:cNvPr id="42003" name="Picture 10"/>
              <p:cNvPicPr>
                <a:picLocks noChangeAspect="1" noChangeArrowheads="1"/>
              </p:cNvPicPr>
              <p:nvPr/>
            </p:nvPicPr>
            <p:blipFill>
              <a:blip r:embed="rId9"/>
              <a:srcRect/>
              <a:stretch>
                <a:fillRect/>
              </a:stretch>
            </p:blipFill>
            <p:spPr bwMode="auto">
              <a:xfrm>
                <a:off x="4643438" y="5214950"/>
                <a:ext cx="2886075" cy="771525"/>
              </a:xfrm>
              <a:prstGeom prst="rect">
                <a:avLst/>
              </a:prstGeom>
              <a:noFill/>
              <a:ln w="9525">
                <a:noFill/>
                <a:miter lim="800000"/>
                <a:headEnd/>
                <a:tailEnd/>
              </a:ln>
            </p:spPr>
          </p:pic>
          <p:pic>
            <p:nvPicPr>
              <p:cNvPr id="42004" name="Picture 11"/>
              <p:cNvPicPr>
                <a:picLocks noChangeAspect="1" noChangeArrowheads="1"/>
              </p:cNvPicPr>
              <p:nvPr/>
            </p:nvPicPr>
            <p:blipFill>
              <a:blip r:embed="rId10"/>
              <a:srcRect/>
              <a:stretch>
                <a:fillRect/>
              </a:stretch>
            </p:blipFill>
            <p:spPr bwMode="auto">
              <a:xfrm>
                <a:off x="7643834" y="5429264"/>
                <a:ext cx="790575" cy="238125"/>
              </a:xfrm>
              <a:prstGeom prst="rect">
                <a:avLst/>
              </a:prstGeom>
              <a:noFill/>
              <a:ln w="9525">
                <a:noFill/>
                <a:miter lim="800000"/>
                <a:headEnd/>
                <a:tailEnd/>
              </a:ln>
            </p:spPr>
          </p:pic>
        </p:grpSp>
      </p:grpSp>
      <p:pic>
        <p:nvPicPr>
          <p:cNvPr id="41995" name="Picture 12"/>
          <p:cNvPicPr>
            <a:picLocks noChangeAspect="1" noChangeArrowheads="1"/>
          </p:cNvPicPr>
          <p:nvPr/>
        </p:nvPicPr>
        <p:blipFill>
          <a:blip r:embed="rId11"/>
          <a:srcRect/>
          <a:stretch>
            <a:fillRect/>
          </a:stretch>
        </p:blipFill>
        <p:spPr bwMode="auto">
          <a:xfrm>
            <a:off x="776288" y="3500438"/>
            <a:ext cx="3016250" cy="752475"/>
          </a:xfrm>
          <a:prstGeom prst="rect">
            <a:avLst/>
          </a:prstGeom>
          <a:noFill/>
          <a:ln w="9525">
            <a:noFill/>
            <a:miter lim="800000"/>
            <a:headEnd/>
            <a:tailEnd/>
          </a:ln>
        </p:spPr>
      </p:pic>
      <p:pic>
        <p:nvPicPr>
          <p:cNvPr id="41996" name="Picture 13"/>
          <p:cNvPicPr>
            <a:picLocks noChangeAspect="1" noChangeArrowheads="1"/>
          </p:cNvPicPr>
          <p:nvPr/>
        </p:nvPicPr>
        <p:blipFill>
          <a:blip r:embed="rId12"/>
          <a:srcRect/>
          <a:stretch>
            <a:fillRect/>
          </a:stretch>
        </p:blipFill>
        <p:spPr bwMode="auto">
          <a:xfrm>
            <a:off x="776288" y="4286250"/>
            <a:ext cx="2938462" cy="801688"/>
          </a:xfrm>
          <a:prstGeom prst="rect">
            <a:avLst/>
          </a:prstGeom>
          <a:noFill/>
          <a:ln w="9525">
            <a:noFill/>
            <a:miter lim="800000"/>
            <a:headEnd/>
            <a:tailEnd/>
          </a:ln>
        </p:spPr>
      </p:pic>
      <p:sp>
        <p:nvSpPr>
          <p:cNvPr id="27" name="Rectangle 26"/>
          <p:cNvSpPr/>
          <p:nvPr/>
        </p:nvSpPr>
        <p:spPr>
          <a:xfrm>
            <a:off x="231775" y="642938"/>
            <a:ext cx="4643438" cy="5643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en-US"/>
          </a:p>
        </p:txBody>
      </p:sp>
      <p:sp>
        <p:nvSpPr>
          <p:cNvPr id="28" name="Rectangle 27"/>
          <p:cNvSpPr/>
          <p:nvPr/>
        </p:nvSpPr>
        <p:spPr>
          <a:xfrm>
            <a:off x="5030788" y="642938"/>
            <a:ext cx="4643437" cy="5643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defRPr/>
            </a:pPr>
            <a:endParaRPr lang="en-US"/>
          </a:p>
        </p:txBody>
      </p:sp>
      <p:sp>
        <p:nvSpPr>
          <p:cNvPr id="41999" name="Rectangle 28"/>
          <p:cNvSpPr>
            <a:spLocks noChangeArrowheads="1"/>
          </p:cNvSpPr>
          <p:nvPr/>
        </p:nvSpPr>
        <p:spPr bwMode="auto">
          <a:xfrm>
            <a:off x="5262563" y="857250"/>
            <a:ext cx="4102100" cy="701675"/>
          </a:xfrm>
          <a:prstGeom prst="rect">
            <a:avLst/>
          </a:prstGeom>
          <a:noFill/>
          <a:ln w="9525">
            <a:noFill/>
            <a:miter lim="800000"/>
            <a:headEnd/>
            <a:tailEnd/>
          </a:ln>
        </p:spPr>
        <p:txBody>
          <a:bodyPr>
            <a:spAutoFit/>
          </a:bodyPr>
          <a:lstStyle/>
          <a:p>
            <a:pPr algn="l" rtl="0"/>
            <a:r>
              <a:rPr lang="en-US" sz="2000"/>
              <a:t>the present value of systems X, Y, Z failure cost over its life span: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1"/>
          <p:cNvSpPr>
            <a:spLocks noGrp="1"/>
          </p:cNvSpPr>
          <p:nvPr>
            <p:ph idx="1"/>
          </p:nvPr>
        </p:nvSpPr>
        <p:spPr>
          <a:xfrm>
            <a:off x="77788" y="642938"/>
            <a:ext cx="5032375" cy="4643437"/>
          </a:xfrm>
          <a:ln>
            <a:solidFill>
              <a:schemeClr val="accent1"/>
            </a:solidFill>
          </a:ln>
        </p:spPr>
        <p:txBody>
          <a:bodyPr/>
          <a:lstStyle/>
          <a:p>
            <a:r>
              <a:rPr lang="en-US" sz="2400">
                <a:cs typeface="Arial" charset="0"/>
              </a:rPr>
              <a:t>The present values of systems X, Y, and Z operating costs over their useful life span:</a:t>
            </a:r>
          </a:p>
        </p:txBody>
      </p:sp>
      <p:sp>
        <p:nvSpPr>
          <p:cNvPr id="3" name="Title 2"/>
          <p:cNvSpPr>
            <a:spLocks noGrp="1"/>
          </p:cNvSpPr>
          <p:nvPr>
            <p:ph type="title"/>
          </p:nvPr>
        </p:nvSpPr>
        <p:spPr>
          <a:xfrm>
            <a:off x="309388" y="142852"/>
            <a:ext cx="8915014" cy="439718"/>
          </a:xfrm>
        </p:spPr>
        <p:txBody>
          <a:bodyPr>
            <a:noAutofit/>
          </a:bodyPr>
          <a:lstStyle/>
          <a:p>
            <a:pPr>
              <a:defRPr/>
            </a:pPr>
            <a:r>
              <a:rPr lang="en-US" sz="3200" u="sng" dirty="0">
                <a:solidFill>
                  <a:srgbClr val="FF0000"/>
                </a:solidFill>
              </a:rPr>
              <a:t>Example Cont.</a:t>
            </a:r>
          </a:p>
        </p:txBody>
      </p:sp>
      <p:sp>
        <p:nvSpPr>
          <p:cNvPr id="44036"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44037" name="Slide Number Placeholder 5"/>
          <p:cNvSpPr>
            <a:spLocks noGrp="1"/>
          </p:cNvSpPr>
          <p:nvPr>
            <p:ph type="sldNum" sz="quarter" idx="12"/>
          </p:nvPr>
        </p:nvSpPr>
        <p:spPr bwMode="auto">
          <a:noFill/>
          <a:ln>
            <a:miter lim="800000"/>
            <a:headEnd/>
            <a:tailEnd/>
          </a:ln>
        </p:spPr>
        <p:txBody>
          <a:bodyPr/>
          <a:lstStyle/>
          <a:p>
            <a:fld id="{8AAD6A9F-6FE3-4E24-BF33-1CE0F903BEE5}" type="slidenum">
              <a:rPr lang="ar-SA" smtClean="0"/>
              <a:pPr/>
              <a:t>15</a:t>
            </a:fld>
            <a:endParaRPr lang="en-US"/>
          </a:p>
        </p:txBody>
      </p:sp>
      <p:grpSp>
        <p:nvGrpSpPr>
          <p:cNvPr id="44038" name="Group 16"/>
          <p:cNvGrpSpPr>
            <a:grpSpLocks/>
          </p:cNvGrpSpPr>
          <p:nvPr/>
        </p:nvGrpSpPr>
        <p:grpSpPr bwMode="auto">
          <a:xfrm>
            <a:off x="157163" y="2428875"/>
            <a:ext cx="4953000" cy="2786063"/>
            <a:chOff x="1571604" y="2071678"/>
            <a:chExt cx="4171972" cy="2438412"/>
          </a:xfrm>
        </p:grpSpPr>
        <p:grpSp>
          <p:nvGrpSpPr>
            <p:cNvPr id="44044" name="Group 9"/>
            <p:cNvGrpSpPr>
              <a:grpSpLocks/>
            </p:cNvGrpSpPr>
            <p:nvPr/>
          </p:nvGrpSpPr>
          <p:grpSpPr bwMode="auto">
            <a:xfrm>
              <a:off x="1571604" y="2071678"/>
              <a:ext cx="4152922" cy="733425"/>
              <a:chOff x="1571604" y="2071678"/>
              <a:chExt cx="4152922" cy="733425"/>
            </a:xfrm>
          </p:grpSpPr>
          <p:pic>
            <p:nvPicPr>
              <p:cNvPr id="44051" name="Picture 3"/>
              <p:cNvPicPr>
                <a:picLocks noChangeAspect="1" noChangeArrowheads="1"/>
              </p:cNvPicPr>
              <p:nvPr/>
            </p:nvPicPr>
            <p:blipFill>
              <a:blip r:embed="rId3"/>
              <a:srcRect/>
              <a:stretch>
                <a:fillRect/>
              </a:stretch>
            </p:blipFill>
            <p:spPr bwMode="auto">
              <a:xfrm>
                <a:off x="1571604" y="2071678"/>
                <a:ext cx="3152775" cy="733425"/>
              </a:xfrm>
              <a:prstGeom prst="rect">
                <a:avLst/>
              </a:prstGeom>
              <a:noFill/>
              <a:ln w="9525">
                <a:noFill/>
                <a:miter lim="800000"/>
                <a:headEnd/>
                <a:tailEnd/>
              </a:ln>
            </p:spPr>
          </p:pic>
          <p:pic>
            <p:nvPicPr>
              <p:cNvPr id="44052" name="Picture 4"/>
              <p:cNvPicPr>
                <a:picLocks noChangeAspect="1" noChangeArrowheads="1"/>
              </p:cNvPicPr>
              <p:nvPr/>
            </p:nvPicPr>
            <p:blipFill>
              <a:blip r:embed="rId4"/>
              <a:srcRect/>
              <a:stretch>
                <a:fillRect/>
              </a:stretch>
            </p:blipFill>
            <p:spPr bwMode="auto">
              <a:xfrm>
                <a:off x="4714876" y="2285992"/>
                <a:ext cx="1009650" cy="266700"/>
              </a:xfrm>
              <a:prstGeom prst="rect">
                <a:avLst/>
              </a:prstGeom>
              <a:noFill/>
              <a:ln w="9525">
                <a:noFill/>
                <a:miter lim="800000"/>
                <a:headEnd/>
                <a:tailEnd/>
              </a:ln>
            </p:spPr>
          </p:pic>
        </p:grpSp>
        <p:grpSp>
          <p:nvGrpSpPr>
            <p:cNvPr id="44045" name="Group 12"/>
            <p:cNvGrpSpPr>
              <a:grpSpLocks/>
            </p:cNvGrpSpPr>
            <p:nvPr/>
          </p:nvGrpSpPr>
          <p:grpSpPr bwMode="auto">
            <a:xfrm>
              <a:off x="1595445" y="2928934"/>
              <a:ext cx="4119563" cy="771525"/>
              <a:chOff x="1619251" y="2928934"/>
              <a:chExt cx="4119563" cy="771525"/>
            </a:xfrm>
          </p:grpSpPr>
          <p:pic>
            <p:nvPicPr>
              <p:cNvPr id="44049" name="Picture 5"/>
              <p:cNvPicPr>
                <a:picLocks noChangeAspect="1" noChangeArrowheads="1"/>
              </p:cNvPicPr>
              <p:nvPr/>
            </p:nvPicPr>
            <p:blipFill>
              <a:blip r:embed="rId5"/>
              <a:srcRect/>
              <a:stretch>
                <a:fillRect/>
              </a:stretch>
            </p:blipFill>
            <p:spPr bwMode="auto">
              <a:xfrm>
                <a:off x="1619251" y="2928934"/>
                <a:ext cx="3095625" cy="771525"/>
              </a:xfrm>
              <a:prstGeom prst="rect">
                <a:avLst/>
              </a:prstGeom>
              <a:noFill/>
              <a:ln w="9525">
                <a:noFill/>
                <a:miter lim="800000"/>
                <a:headEnd/>
                <a:tailEnd/>
              </a:ln>
            </p:spPr>
          </p:pic>
          <p:pic>
            <p:nvPicPr>
              <p:cNvPr id="44050" name="Picture 6"/>
              <p:cNvPicPr>
                <a:picLocks noChangeAspect="1" noChangeArrowheads="1"/>
              </p:cNvPicPr>
              <p:nvPr/>
            </p:nvPicPr>
            <p:blipFill>
              <a:blip r:embed="rId6"/>
              <a:srcRect/>
              <a:stretch>
                <a:fillRect/>
              </a:stretch>
            </p:blipFill>
            <p:spPr bwMode="auto">
              <a:xfrm>
                <a:off x="4786314" y="3190875"/>
                <a:ext cx="952500" cy="238125"/>
              </a:xfrm>
              <a:prstGeom prst="rect">
                <a:avLst/>
              </a:prstGeom>
              <a:noFill/>
              <a:ln w="9525">
                <a:noFill/>
                <a:miter lim="800000"/>
                <a:headEnd/>
                <a:tailEnd/>
              </a:ln>
            </p:spPr>
          </p:pic>
        </p:grpSp>
        <p:grpSp>
          <p:nvGrpSpPr>
            <p:cNvPr id="44046" name="Group 15"/>
            <p:cNvGrpSpPr>
              <a:grpSpLocks/>
            </p:cNvGrpSpPr>
            <p:nvPr/>
          </p:nvGrpSpPr>
          <p:grpSpPr bwMode="auto">
            <a:xfrm>
              <a:off x="1643042" y="3786190"/>
              <a:ext cx="4100534" cy="723900"/>
              <a:chOff x="1571604" y="3786190"/>
              <a:chExt cx="4100534" cy="723900"/>
            </a:xfrm>
          </p:grpSpPr>
          <p:pic>
            <p:nvPicPr>
              <p:cNvPr id="44047" name="Picture 7"/>
              <p:cNvPicPr>
                <a:picLocks noChangeAspect="1" noChangeArrowheads="1"/>
              </p:cNvPicPr>
              <p:nvPr/>
            </p:nvPicPr>
            <p:blipFill>
              <a:blip r:embed="rId7"/>
              <a:srcRect/>
              <a:stretch>
                <a:fillRect/>
              </a:stretch>
            </p:blipFill>
            <p:spPr bwMode="auto">
              <a:xfrm>
                <a:off x="1571604" y="3786190"/>
                <a:ext cx="3076575" cy="723900"/>
              </a:xfrm>
              <a:prstGeom prst="rect">
                <a:avLst/>
              </a:prstGeom>
              <a:noFill/>
              <a:ln w="9525">
                <a:noFill/>
                <a:miter lim="800000"/>
                <a:headEnd/>
                <a:tailEnd/>
              </a:ln>
            </p:spPr>
          </p:pic>
          <p:pic>
            <p:nvPicPr>
              <p:cNvPr id="44048" name="Picture 8"/>
              <p:cNvPicPr>
                <a:picLocks noChangeAspect="1" noChangeArrowheads="1"/>
              </p:cNvPicPr>
              <p:nvPr/>
            </p:nvPicPr>
            <p:blipFill>
              <a:blip r:embed="rId8"/>
              <a:srcRect/>
              <a:stretch>
                <a:fillRect/>
              </a:stretch>
            </p:blipFill>
            <p:spPr bwMode="auto">
              <a:xfrm>
                <a:off x="4643438" y="4010031"/>
                <a:ext cx="1028700" cy="276225"/>
              </a:xfrm>
              <a:prstGeom prst="rect">
                <a:avLst/>
              </a:prstGeom>
              <a:noFill/>
              <a:ln w="9525">
                <a:noFill/>
                <a:miter lim="800000"/>
                <a:headEnd/>
                <a:tailEnd/>
              </a:ln>
            </p:spPr>
          </p:pic>
        </p:grpSp>
      </p:grpSp>
      <p:grpSp>
        <p:nvGrpSpPr>
          <p:cNvPr id="44039" name="Group 19"/>
          <p:cNvGrpSpPr>
            <a:grpSpLocks/>
          </p:cNvGrpSpPr>
          <p:nvPr/>
        </p:nvGrpSpPr>
        <p:grpSpPr bwMode="auto">
          <a:xfrm>
            <a:off x="5494338" y="1985963"/>
            <a:ext cx="4024312" cy="2586037"/>
            <a:chOff x="5214942" y="2500306"/>
            <a:chExt cx="3190875" cy="2228861"/>
          </a:xfrm>
        </p:grpSpPr>
        <p:pic>
          <p:nvPicPr>
            <p:cNvPr id="44042" name="Picture 9"/>
            <p:cNvPicPr>
              <a:picLocks noChangeAspect="1" noChangeArrowheads="1"/>
            </p:cNvPicPr>
            <p:nvPr/>
          </p:nvPicPr>
          <p:blipFill>
            <a:blip r:embed="rId9"/>
            <a:srcRect/>
            <a:stretch>
              <a:fillRect/>
            </a:stretch>
          </p:blipFill>
          <p:spPr bwMode="auto">
            <a:xfrm>
              <a:off x="5214942" y="2500306"/>
              <a:ext cx="3190875" cy="1543050"/>
            </a:xfrm>
            <a:prstGeom prst="rect">
              <a:avLst/>
            </a:prstGeom>
            <a:noFill/>
            <a:ln w="9525">
              <a:noFill/>
              <a:miter lim="800000"/>
              <a:headEnd/>
              <a:tailEnd/>
            </a:ln>
          </p:spPr>
        </p:pic>
        <p:pic>
          <p:nvPicPr>
            <p:cNvPr id="44043" name="Picture 10"/>
            <p:cNvPicPr>
              <a:picLocks noChangeAspect="1" noChangeArrowheads="1"/>
            </p:cNvPicPr>
            <p:nvPr/>
          </p:nvPicPr>
          <p:blipFill>
            <a:blip r:embed="rId10"/>
            <a:srcRect/>
            <a:stretch>
              <a:fillRect/>
            </a:stretch>
          </p:blipFill>
          <p:spPr bwMode="auto">
            <a:xfrm>
              <a:off x="5286380" y="4071942"/>
              <a:ext cx="3028950" cy="657225"/>
            </a:xfrm>
            <a:prstGeom prst="rect">
              <a:avLst/>
            </a:prstGeom>
            <a:noFill/>
            <a:ln w="9525">
              <a:noFill/>
              <a:miter lim="800000"/>
              <a:headEnd/>
              <a:tailEnd/>
            </a:ln>
          </p:spPr>
        </p:pic>
      </p:grpSp>
      <p:sp>
        <p:nvSpPr>
          <p:cNvPr id="21" name="Content Placeholder 1"/>
          <p:cNvSpPr txBox="1">
            <a:spLocks/>
          </p:cNvSpPr>
          <p:nvPr/>
        </p:nvSpPr>
        <p:spPr bwMode="auto">
          <a:xfrm>
            <a:off x="5340350" y="642938"/>
            <a:ext cx="4333875" cy="4643437"/>
          </a:xfrm>
          <a:prstGeom prst="rect">
            <a:avLst/>
          </a:prstGeom>
          <a:noFill/>
          <a:ln w="9525">
            <a:solidFill>
              <a:schemeClr val="accent1"/>
            </a:solidFill>
            <a:miter lim="800000"/>
            <a:headEnd/>
            <a:tailEnd/>
          </a:ln>
        </p:spPr>
        <p:txBody>
          <a:bodyPr/>
          <a:lstStyle/>
          <a:p>
            <a:pPr marL="365125" indent="-255588" algn="l" rtl="0" eaLnBrk="0" hangingPunct="0">
              <a:spcBef>
                <a:spcPts val="400"/>
              </a:spcBef>
              <a:buClr>
                <a:schemeClr val="accent1"/>
              </a:buClr>
              <a:buSzPct val="68000"/>
              <a:buFont typeface="Wingdings 3" pitchFamily="18" charset="2"/>
              <a:buChar char=""/>
              <a:defRPr/>
            </a:pPr>
            <a:r>
              <a:rPr lang="en-US" sz="2400" dirty="0"/>
              <a:t>The life cycle costs of systems X, Y, and Z, respectively, are:</a:t>
            </a:r>
            <a:endParaRPr lang="en-US" sz="2400" dirty="0">
              <a:latin typeface="+mn-lt"/>
              <a:cs typeface="+mn-cs"/>
            </a:endParaRPr>
          </a:p>
        </p:txBody>
      </p:sp>
      <p:sp>
        <p:nvSpPr>
          <p:cNvPr id="44041" name="Rectangle 21"/>
          <p:cNvSpPr>
            <a:spLocks noChangeArrowheads="1"/>
          </p:cNvSpPr>
          <p:nvPr/>
        </p:nvSpPr>
        <p:spPr bwMode="auto">
          <a:xfrm>
            <a:off x="77788" y="5357813"/>
            <a:ext cx="9675812" cy="830262"/>
          </a:xfrm>
          <a:prstGeom prst="rect">
            <a:avLst/>
          </a:prstGeom>
          <a:noFill/>
          <a:ln w="9525">
            <a:solidFill>
              <a:schemeClr val="accent1"/>
            </a:solidFill>
            <a:miter lim="800000"/>
            <a:headEnd/>
            <a:tailEnd/>
          </a:ln>
        </p:spPr>
        <p:txBody>
          <a:bodyPr>
            <a:spAutoFit/>
          </a:bodyPr>
          <a:lstStyle/>
          <a:p>
            <a:pPr algn="ctr" rtl="0"/>
            <a:r>
              <a:rPr lang="en-US" sz="2400" b="1">
                <a:solidFill>
                  <a:schemeClr val="accent2"/>
                </a:solidFill>
              </a:rPr>
              <a:t>By examining the results, it is concluded that system X should be procured because its life cycle cost is the lowest.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388" y="142852"/>
            <a:ext cx="8915014" cy="439718"/>
          </a:xfrm>
        </p:spPr>
        <p:txBody>
          <a:bodyPr>
            <a:noAutofit/>
          </a:bodyPr>
          <a:lstStyle/>
          <a:p>
            <a:pPr>
              <a:defRPr/>
            </a:pPr>
            <a:r>
              <a:rPr lang="en-US" sz="3200" u="sng" dirty="0">
                <a:solidFill>
                  <a:srgbClr val="FF0000"/>
                </a:solidFill>
              </a:rPr>
              <a:t>Cost Estimation Models</a:t>
            </a:r>
          </a:p>
        </p:txBody>
      </p:sp>
      <p:sp>
        <p:nvSpPr>
          <p:cNvPr id="46083"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46084" name="Slide Number Placeholder 5"/>
          <p:cNvSpPr>
            <a:spLocks noGrp="1"/>
          </p:cNvSpPr>
          <p:nvPr>
            <p:ph type="sldNum" sz="quarter" idx="12"/>
          </p:nvPr>
        </p:nvSpPr>
        <p:spPr bwMode="auto">
          <a:noFill/>
          <a:ln>
            <a:miter lim="800000"/>
            <a:headEnd/>
            <a:tailEnd/>
          </a:ln>
        </p:spPr>
        <p:txBody>
          <a:bodyPr/>
          <a:lstStyle/>
          <a:p>
            <a:fld id="{86F08CC7-3D88-43A6-B14C-129849C82E7B}" type="slidenum">
              <a:rPr lang="ar-SA" smtClean="0"/>
              <a:pPr/>
              <a:t>16</a:t>
            </a:fld>
            <a:endParaRPr lang="en-US"/>
          </a:p>
        </p:txBody>
      </p:sp>
      <p:sp>
        <p:nvSpPr>
          <p:cNvPr id="21" name="Content Placeholder 1"/>
          <p:cNvSpPr txBox="1">
            <a:spLocks/>
          </p:cNvSpPr>
          <p:nvPr/>
        </p:nvSpPr>
        <p:spPr bwMode="auto">
          <a:xfrm>
            <a:off x="387350" y="642938"/>
            <a:ext cx="9286875" cy="2714625"/>
          </a:xfrm>
          <a:prstGeom prst="rect">
            <a:avLst/>
          </a:prstGeom>
          <a:noFill/>
          <a:ln w="9525">
            <a:solidFill>
              <a:schemeClr val="accent1"/>
            </a:solidFill>
            <a:miter lim="800000"/>
            <a:headEnd/>
            <a:tailEnd/>
          </a:ln>
        </p:spPr>
        <p:txBody>
          <a:bodyPr/>
          <a:lstStyle/>
          <a:p>
            <a:pPr algn="l" rtl="0">
              <a:defRPr/>
            </a:pPr>
            <a:r>
              <a:rPr lang="en-US" sz="2400" dirty="0"/>
              <a:t>In order to estimate various components of the recurring cost of an item, there are many mathematical models:</a:t>
            </a:r>
          </a:p>
          <a:p>
            <a:pPr algn="l" rtl="0">
              <a:defRPr/>
            </a:pPr>
            <a:r>
              <a:rPr lang="en-US" sz="2400" dirty="0">
                <a:latin typeface="+mn-lt"/>
                <a:cs typeface="+mn-cs"/>
              </a:rPr>
              <a:t>MODEL I: </a:t>
            </a:r>
          </a:p>
          <a:p>
            <a:pPr algn="l" rtl="0">
              <a:defRPr/>
            </a:pPr>
            <a:r>
              <a:rPr lang="en-US" sz="2400" dirty="0"/>
              <a:t>This model is concerned with estimating the labor cost of corrective maintenance:</a:t>
            </a:r>
            <a:endParaRPr lang="en-US" sz="2400" dirty="0">
              <a:latin typeface="+mn-lt"/>
              <a:cs typeface="+mn-cs"/>
            </a:endParaRPr>
          </a:p>
        </p:txBody>
      </p:sp>
      <p:pic>
        <p:nvPicPr>
          <p:cNvPr id="46086" name="Picture 2"/>
          <p:cNvPicPr>
            <a:picLocks noChangeAspect="1" noChangeArrowheads="1"/>
          </p:cNvPicPr>
          <p:nvPr/>
        </p:nvPicPr>
        <p:blipFill>
          <a:blip r:embed="rId3"/>
          <a:srcRect/>
          <a:stretch>
            <a:fillRect/>
          </a:stretch>
        </p:blipFill>
        <p:spPr bwMode="auto">
          <a:xfrm>
            <a:off x="2517775" y="2476500"/>
            <a:ext cx="4602163" cy="809625"/>
          </a:xfrm>
          <a:prstGeom prst="rect">
            <a:avLst/>
          </a:prstGeom>
          <a:noFill/>
          <a:ln w="9525">
            <a:noFill/>
            <a:miter lim="800000"/>
            <a:headEnd/>
            <a:tailEnd/>
          </a:ln>
        </p:spPr>
      </p:pic>
      <p:sp>
        <p:nvSpPr>
          <p:cNvPr id="46087" name="Rectangle 23"/>
          <p:cNvSpPr>
            <a:spLocks noChangeArrowheads="1"/>
          </p:cNvSpPr>
          <p:nvPr/>
        </p:nvSpPr>
        <p:spPr bwMode="auto">
          <a:xfrm>
            <a:off x="776288" y="3379788"/>
            <a:ext cx="8048625" cy="1917700"/>
          </a:xfrm>
          <a:prstGeom prst="rect">
            <a:avLst/>
          </a:prstGeom>
          <a:noFill/>
          <a:ln w="9525">
            <a:noFill/>
            <a:miter lim="800000"/>
            <a:headEnd/>
            <a:tailEnd/>
          </a:ln>
        </p:spPr>
        <p:txBody>
          <a:bodyPr>
            <a:spAutoFit/>
          </a:bodyPr>
          <a:lstStyle/>
          <a:p>
            <a:pPr algn="l" rtl="0"/>
            <a:r>
              <a:rPr lang="en-US" sz="2400"/>
              <a:t>Where, </a:t>
            </a:r>
          </a:p>
          <a:p>
            <a:pPr algn="l" rtl="0"/>
            <a:r>
              <a:rPr lang="en-US" sz="2400" i="1"/>
              <a:t>LCCM</a:t>
            </a:r>
            <a:r>
              <a:rPr lang="en-US" sz="2400"/>
              <a:t>  is the labor cost of corrective maintenance.</a:t>
            </a:r>
          </a:p>
          <a:p>
            <a:pPr algn="l" rtl="0"/>
            <a:r>
              <a:rPr lang="en-US" sz="2400" i="1"/>
              <a:t>CML </a:t>
            </a:r>
            <a:r>
              <a:rPr lang="en-US" sz="2400"/>
              <a:t>    is the cost of maintenance labor per hour.</a:t>
            </a:r>
          </a:p>
          <a:p>
            <a:pPr algn="l" rtl="0"/>
            <a:r>
              <a:rPr lang="en-US" sz="2400" i="1"/>
              <a:t>MTBF</a:t>
            </a:r>
            <a:r>
              <a:rPr lang="en-US" sz="2400"/>
              <a:t>  is the item’s mean time between failures.</a:t>
            </a:r>
          </a:p>
          <a:p>
            <a:pPr algn="l" rtl="0"/>
            <a:r>
              <a:rPr lang="en-US" sz="2400" i="1"/>
              <a:t>MTTR</a:t>
            </a:r>
            <a:r>
              <a:rPr lang="en-US" sz="2400"/>
              <a:t>  is the item’s mean time to repair.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388" y="142852"/>
            <a:ext cx="8915014" cy="439718"/>
          </a:xfrm>
        </p:spPr>
        <p:txBody>
          <a:bodyPr>
            <a:noAutofit/>
          </a:bodyPr>
          <a:lstStyle/>
          <a:p>
            <a:pPr>
              <a:defRPr/>
            </a:pPr>
            <a:r>
              <a:rPr lang="en-US" sz="3200" u="sng" dirty="0">
                <a:solidFill>
                  <a:srgbClr val="FF0000"/>
                </a:solidFill>
              </a:rPr>
              <a:t>Cost Estimation Models</a:t>
            </a:r>
          </a:p>
        </p:txBody>
      </p:sp>
      <p:sp>
        <p:nvSpPr>
          <p:cNvPr id="48131"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48132" name="Slide Number Placeholder 5"/>
          <p:cNvSpPr>
            <a:spLocks noGrp="1"/>
          </p:cNvSpPr>
          <p:nvPr>
            <p:ph type="sldNum" sz="quarter" idx="12"/>
          </p:nvPr>
        </p:nvSpPr>
        <p:spPr bwMode="auto">
          <a:noFill/>
          <a:ln>
            <a:miter lim="800000"/>
            <a:headEnd/>
            <a:tailEnd/>
          </a:ln>
        </p:spPr>
        <p:txBody>
          <a:bodyPr/>
          <a:lstStyle/>
          <a:p>
            <a:fld id="{2709DBAA-890A-4D45-9D73-00A9B953E2C5}" type="slidenum">
              <a:rPr lang="ar-SA" smtClean="0"/>
              <a:pPr/>
              <a:t>17</a:t>
            </a:fld>
            <a:endParaRPr lang="en-US"/>
          </a:p>
        </p:txBody>
      </p:sp>
      <p:sp>
        <p:nvSpPr>
          <p:cNvPr id="21" name="Content Placeholder 1"/>
          <p:cNvSpPr txBox="1">
            <a:spLocks/>
          </p:cNvSpPr>
          <p:nvPr/>
        </p:nvSpPr>
        <p:spPr bwMode="auto">
          <a:xfrm>
            <a:off x="387350" y="642938"/>
            <a:ext cx="9286875" cy="2714625"/>
          </a:xfrm>
          <a:prstGeom prst="rect">
            <a:avLst/>
          </a:prstGeom>
          <a:noFill/>
          <a:ln w="9525">
            <a:solidFill>
              <a:schemeClr val="accent1"/>
            </a:solidFill>
            <a:miter lim="800000"/>
            <a:headEnd/>
            <a:tailEnd/>
          </a:ln>
        </p:spPr>
        <p:txBody>
          <a:bodyPr/>
          <a:lstStyle/>
          <a:p>
            <a:pPr algn="l" rtl="0">
              <a:defRPr/>
            </a:pPr>
            <a:r>
              <a:rPr lang="en-US" sz="2400" dirty="0"/>
              <a:t>Model II</a:t>
            </a:r>
          </a:p>
          <a:p>
            <a:pPr algn="l" rtl="0">
              <a:defRPr/>
            </a:pPr>
            <a:r>
              <a:rPr lang="en-US" sz="2400" dirty="0"/>
              <a:t>This is a very useful model to approximate future cost estimates where cost data are available for similar equipment of a different capacity:</a:t>
            </a:r>
            <a:endParaRPr lang="en-US" sz="2400" dirty="0">
              <a:latin typeface="+mn-lt"/>
              <a:cs typeface="+mn-cs"/>
            </a:endParaRPr>
          </a:p>
        </p:txBody>
      </p:sp>
      <p:sp>
        <p:nvSpPr>
          <p:cNvPr id="48134" name="Rectangle 23"/>
          <p:cNvSpPr>
            <a:spLocks noChangeArrowheads="1"/>
          </p:cNvSpPr>
          <p:nvPr/>
        </p:nvSpPr>
        <p:spPr bwMode="auto">
          <a:xfrm>
            <a:off x="776288" y="3379788"/>
            <a:ext cx="8048625" cy="457200"/>
          </a:xfrm>
          <a:prstGeom prst="rect">
            <a:avLst/>
          </a:prstGeom>
          <a:noFill/>
          <a:ln w="9525">
            <a:noFill/>
            <a:miter lim="800000"/>
            <a:headEnd/>
            <a:tailEnd/>
          </a:ln>
        </p:spPr>
        <p:txBody>
          <a:bodyPr>
            <a:spAutoFit/>
          </a:bodyPr>
          <a:lstStyle/>
          <a:p>
            <a:pPr algn="l" rtl="0"/>
            <a:r>
              <a:rPr lang="en-US" sz="2400"/>
              <a:t>Where, </a:t>
            </a:r>
          </a:p>
        </p:txBody>
      </p:sp>
      <p:pic>
        <p:nvPicPr>
          <p:cNvPr id="48135" name="Picture 2"/>
          <p:cNvPicPr>
            <a:picLocks noChangeAspect="1" noChangeArrowheads="1"/>
          </p:cNvPicPr>
          <p:nvPr/>
        </p:nvPicPr>
        <p:blipFill>
          <a:blip r:embed="rId3"/>
          <a:srcRect/>
          <a:stretch>
            <a:fillRect/>
          </a:stretch>
        </p:blipFill>
        <p:spPr bwMode="auto">
          <a:xfrm>
            <a:off x="3132138" y="2143125"/>
            <a:ext cx="2692400" cy="1162050"/>
          </a:xfrm>
          <a:prstGeom prst="rect">
            <a:avLst/>
          </a:prstGeom>
          <a:noFill/>
          <a:ln w="9525">
            <a:noFill/>
            <a:miter lim="800000"/>
            <a:headEnd/>
            <a:tailEnd/>
          </a:ln>
        </p:spPr>
      </p:pic>
      <p:grpSp>
        <p:nvGrpSpPr>
          <p:cNvPr id="48136" name="Group 11"/>
          <p:cNvGrpSpPr>
            <a:grpSpLocks/>
          </p:cNvGrpSpPr>
          <p:nvPr/>
        </p:nvGrpSpPr>
        <p:grpSpPr bwMode="auto">
          <a:xfrm>
            <a:off x="1238250" y="3929063"/>
            <a:ext cx="8048625" cy="2143125"/>
            <a:chOff x="1142976" y="3929066"/>
            <a:chExt cx="6858048" cy="1343025"/>
          </a:xfrm>
        </p:grpSpPr>
        <p:pic>
          <p:nvPicPr>
            <p:cNvPr id="48137" name="Picture 3"/>
            <p:cNvPicPr>
              <a:picLocks noChangeAspect="1" noChangeArrowheads="1"/>
            </p:cNvPicPr>
            <p:nvPr/>
          </p:nvPicPr>
          <p:blipFill>
            <a:blip r:embed="rId4"/>
            <a:srcRect/>
            <a:stretch>
              <a:fillRect/>
            </a:stretch>
          </p:blipFill>
          <p:spPr bwMode="auto">
            <a:xfrm>
              <a:off x="1142976" y="3929066"/>
              <a:ext cx="6276975" cy="1343025"/>
            </a:xfrm>
            <a:prstGeom prst="rect">
              <a:avLst/>
            </a:prstGeom>
            <a:noFill/>
            <a:ln w="9525">
              <a:noFill/>
              <a:miter lim="800000"/>
              <a:headEnd/>
              <a:tailEnd/>
            </a:ln>
          </p:spPr>
        </p:pic>
        <p:pic>
          <p:nvPicPr>
            <p:cNvPr id="48138" name="Picture 4"/>
            <p:cNvPicPr>
              <a:picLocks noChangeAspect="1" noChangeArrowheads="1"/>
            </p:cNvPicPr>
            <p:nvPr/>
          </p:nvPicPr>
          <p:blipFill>
            <a:blip r:embed="rId5"/>
            <a:srcRect/>
            <a:stretch>
              <a:fillRect/>
            </a:stretch>
          </p:blipFill>
          <p:spPr bwMode="auto">
            <a:xfrm>
              <a:off x="7467624" y="5056619"/>
              <a:ext cx="533400" cy="209550"/>
            </a:xfrm>
            <a:prstGeom prst="rect">
              <a:avLst/>
            </a:prstGeom>
            <a:noFill/>
            <a:ln w="9525">
              <a:noFill/>
              <a:miter lim="800000"/>
              <a:headEnd/>
              <a:tailEnd/>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388" y="142852"/>
            <a:ext cx="8915014" cy="439718"/>
          </a:xfrm>
        </p:spPr>
        <p:txBody>
          <a:bodyPr>
            <a:noAutofit/>
          </a:bodyPr>
          <a:lstStyle/>
          <a:p>
            <a:pPr>
              <a:defRPr/>
            </a:pPr>
            <a:r>
              <a:rPr lang="en-US" sz="3200" u="sng" dirty="0">
                <a:solidFill>
                  <a:srgbClr val="FF0000"/>
                </a:solidFill>
              </a:rPr>
              <a:t>Cost Estimation Models</a:t>
            </a:r>
          </a:p>
        </p:txBody>
      </p:sp>
      <p:sp>
        <p:nvSpPr>
          <p:cNvPr id="50179" name="Footer Placeholder 4"/>
          <p:cNvSpPr>
            <a:spLocks noGrp="1"/>
          </p:cNvSpPr>
          <p:nvPr>
            <p:ph type="ftr" sz="quarter" idx="11"/>
          </p:nvPr>
        </p:nvSpPr>
        <p:spPr bwMode="auto">
          <a:noFill/>
          <a:ln>
            <a:miter lim="800000"/>
            <a:headEnd/>
            <a:tailEnd/>
          </a:ln>
        </p:spPr>
        <p:txBody>
          <a:bodyPr/>
          <a:lstStyle/>
          <a:p>
            <a:r>
              <a:rPr lang="en-US"/>
              <a:t>Engineering Management 8</a:t>
            </a:r>
          </a:p>
        </p:txBody>
      </p:sp>
      <p:sp>
        <p:nvSpPr>
          <p:cNvPr id="50180" name="Slide Number Placeholder 5"/>
          <p:cNvSpPr>
            <a:spLocks noGrp="1"/>
          </p:cNvSpPr>
          <p:nvPr>
            <p:ph type="sldNum" sz="quarter" idx="12"/>
          </p:nvPr>
        </p:nvSpPr>
        <p:spPr bwMode="auto">
          <a:noFill/>
          <a:ln>
            <a:miter lim="800000"/>
            <a:headEnd/>
            <a:tailEnd/>
          </a:ln>
        </p:spPr>
        <p:txBody>
          <a:bodyPr/>
          <a:lstStyle/>
          <a:p>
            <a:fld id="{5C21DC26-34E0-4D95-8B80-DF3749AF836C}" type="slidenum">
              <a:rPr lang="ar-SA" smtClean="0"/>
              <a:pPr/>
              <a:t>18</a:t>
            </a:fld>
            <a:endParaRPr lang="en-US"/>
          </a:p>
        </p:txBody>
      </p:sp>
      <p:pic>
        <p:nvPicPr>
          <p:cNvPr id="50181" name="Picture 2"/>
          <p:cNvPicPr>
            <a:picLocks noChangeAspect="1" noChangeArrowheads="1"/>
          </p:cNvPicPr>
          <p:nvPr/>
        </p:nvPicPr>
        <p:blipFill>
          <a:blip r:embed="rId3"/>
          <a:srcRect/>
          <a:stretch>
            <a:fillRect/>
          </a:stretch>
        </p:blipFill>
        <p:spPr bwMode="auto">
          <a:xfrm>
            <a:off x="287338" y="785813"/>
            <a:ext cx="9458325" cy="5357812"/>
          </a:xfrm>
          <a:prstGeom prst="rect">
            <a:avLst/>
          </a:prstGeom>
          <a:noFill/>
          <a:ln w="9525">
            <a:solidFill>
              <a:schemeClr val="accent1"/>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bwMode="auto">
          <a:noFill/>
          <a:ln>
            <a:miter lim="800000"/>
            <a:headEnd/>
            <a:tailEnd/>
          </a:ln>
        </p:spPr>
        <p:txBody>
          <a:bodyPr/>
          <a:lstStyle/>
          <a:p>
            <a:fld id="{3A223173-99D4-4E98-B7C0-03C8B5D4969C}" type="slidenum">
              <a:rPr lang="ar-SA" smtClean="0"/>
              <a:pPr/>
              <a:t>2</a:t>
            </a:fld>
            <a:endParaRPr lang="en-US"/>
          </a:p>
        </p:txBody>
      </p:sp>
      <p:sp>
        <p:nvSpPr>
          <p:cNvPr id="40962" name="Rectangle 2"/>
          <p:cNvSpPr>
            <a:spLocks noGrp="1"/>
          </p:cNvSpPr>
          <p:nvPr>
            <p:ph type="title" idx="4294967295"/>
          </p:nvPr>
        </p:nvSpPr>
        <p:spPr bwMode="auto">
          <a:xfrm>
            <a:off x="464691" y="0"/>
            <a:ext cx="9401095" cy="785794"/>
          </a:xfrm>
        </p:spPr>
        <p:txBody>
          <a:bodyPr wrap="square" lIns="91440" tIns="45720" rIns="91440" bIns="45720" numCol="1" anchorCtr="0" compatLnSpc="1">
            <a:prstTxWarp prst="textNoShape">
              <a:avLst/>
            </a:prstTxWarp>
            <a:normAutofit fontScale="90000"/>
          </a:bodyPr>
          <a:lstStyle/>
          <a:p>
            <a:pPr>
              <a:defRPr/>
            </a:pPr>
            <a:r>
              <a:rPr lang="en-US" sz="3200" b="0" u="sng" dirty="0">
                <a:solidFill>
                  <a:schemeClr val="accent2"/>
                </a:solidFill>
                <a:effectLst/>
                <a:latin typeface="Arial" charset="0"/>
                <a:cs typeface="Arial" charset="0"/>
              </a:rPr>
              <a:t>Management of Engineering Design</a:t>
            </a:r>
            <a:br>
              <a:rPr lang="en-US" sz="3200" b="0" u="sng" dirty="0">
                <a:solidFill>
                  <a:schemeClr val="accent2"/>
                </a:solidFill>
                <a:effectLst/>
                <a:latin typeface="Arial" charset="0"/>
                <a:cs typeface="Arial" charset="0"/>
              </a:rPr>
            </a:br>
            <a:r>
              <a:rPr lang="en-US" sz="3200" b="0" u="sng" dirty="0">
                <a:solidFill>
                  <a:schemeClr val="accent2"/>
                </a:solidFill>
                <a:effectLst/>
                <a:latin typeface="Arial" charset="0"/>
                <a:cs typeface="Arial" charset="0"/>
              </a:rPr>
              <a:t>and Product Costing</a:t>
            </a:r>
          </a:p>
        </p:txBody>
      </p:sp>
      <p:sp>
        <p:nvSpPr>
          <p:cNvPr id="17413" name="Rectangle 3"/>
          <p:cNvSpPr>
            <a:spLocks noGrp="1"/>
          </p:cNvSpPr>
          <p:nvPr>
            <p:ph type="body" idx="4294967295"/>
          </p:nvPr>
        </p:nvSpPr>
        <p:spPr>
          <a:xfrm>
            <a:off x="387350" y="1000125"/>
            <a:ext cx="9209088" cy="5357813"/>
          </a:xfrm>
          <a:ln>
            <a:solidFill>
              <a:srgbClr val="0000FF"/>
            </a:solidFill>
          </a:ln>
        </p:spPr>
        <p:txBody>
          <a:bodyPr/>
          <a:lstStyle/>
          <a:p>
            <a:r>
              <a:rPr lang="en-US" sz="2400">
                <a:cs typeface="Arial" charset="0"/>
              </a:rPr>
              <a:t>Each new engineering product sold is designed within general guidelines such as meeting customer requirements and keeping the product’s selling price within the buying power of the customers.</a:t>
            </a:r>
          </a:p>
          <a:p>
            <a:r>
              <a:rPr lang="en-US" sz="2400">
                <a:cs typeface="Arial" charset="0"/>
              </a:rPr>
              <a:t>It means the design of the product must be managed in such a manner that all the necessary design guidelines and other related factors are effectively satisfied.</a:t>
            </a:r>
          </a:p>
          <a:p>
            <a:r>
              <a:rPr lang="en-US" sz="2400">
                <a:cs typeface="Arial" charset="0"/>
              </a:rPr>
              <a:t>product costing has become very important to management because an engineering company will venture into developing a new product only if it will generate an acceptable level of profit.</a:t>
            </a:r>
          </a:p>
          <a:p>
            <a:r>
              <a:rPr lang="en-US" sz="2400">
                <a:cs typeface="Arial" charset="0"/>
              </a:rPr>
              <a:t>Hence, the cost of various aspects associated with the product  must be estimated with care.</a:t>
            </a:r>
            <a:endParaRPr lang="en-US" sz="24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1"/>
          <p:cNvSpPr>
            <a:spLocks noGrp="1"/>
          </p:cNvSpPr>
          <p:nvPr>
            <p:ph idx="1"/>
          </p:nvPr>
        </p:nvSpPr>
        <p:spPr>
          <a:xfrm>
            <a:off x="387350" y="785813"/>
            <a:ext cx="9209088" cy="5500687"/>
          </a:xfrm>
          <a:ln>
            <a:solidFill>
              <a:schemeClr val="accent1"/>
            </a:solidFill>
          </a:ln>
        </p:spPr>
        <p:txBody>
          <a:bodyPr/>
          <a:lstStyle/>
          <a:p>
            <a:r>
              <a:rPr lang="en-US" sz="2400">
                <a:cs typeface="Arial" charset="0"/>
              </a:rPr>
              <a:t>engineering designs may be grouped under the following three broad classifications:</a:t>
            </a:r>
          </a:p>
          <a:p>
            <a:r>
              <a:rPr lang="en-US" sz="2400" b="1" i="1">
                <a:cs typeface="Arial" charset="0"/>
              </a:rPr>
              <a:t>Developmental design</a:t>
            </a:r>
            <a:r>
              <a:rPr lang="en-US" sz="2400" b="1">
                <a:cs typeface="Arial" charset="0"/>
              </a:rPr>
              <a:t>:</a:t>
            </a:r>
            <a:r>
              <a:rPr lang="en-US" sz="2400" i="1">
                <a:cs typeface="Arial" charset="0"/>
              </a:rPr>
              <a:t> </a:t>
            </a:r>
            <a:r>
              <a:rPr lang="en-US" sz="2400">
                <a:cs typeface="Arial" charset="0"/>
              </a:rPr>
              <a:t>initiated from the already existing design and may involve a considerable amount of technical work. The final designed product could be different than the original one.</a:t>
            </a:r>
          </a:p>
          <a:p>
            <a:r>
              <a:rPr lang="en-US" sz="2400" b="1" i="1">
                <a:cs typeface="Arial" charset="0"/>
              </a:rPr>
              <a:t>Creative design:</a:t>
            </a:r>
            <a:r>
              <a:rPr lang="en-US" sz="2400" i="1">
                <a:cs typeface="Arial" charset="0"/>
              </a:rPr>
              <a:t> </a:t>
            </a:r>
            <a:r>
              <a:rPr lang="en-US" sz="2400">
                <a:cs typeface="Arial" charset="0"/>
              </a:rPr>
              <a:t>This is the design of a completely new item without any precedent whatsoever, and it requires a high degree of competence from the designers. </a:t>
            </a:r>
          </a:p>
          <a:p>
            <a:r>
              <a:rPr lang="en-US" sz="2400" b="1" i="1">
                <a:cs typeface="Arial" charset="0"/>
              </a:rPr>
              <a:t>Adaptive design: </a:t>
            </a:r>
            <a:r>
              <a:rPr lang="en-US" sz="2400">
                <a:cs typeface="Arial" charset="0"/>
              </a:rPr>
              <a:t>This is concerned with adaptation of already existing designs to meet new challenges. Usually, most of the design work undertaken by engineers belongs to this classification. </a:t>
            </a:r>
          </a:p>
        </p:txBody>
      </p:sp>
      <p:sp>
        <p:nvSpPr>
          <p:cNvPr id="3" name="Title 2"/>
          <p:cNvSpPr>
            <a:spLocks noGrp="1"/>
          </p:cNvSpPr>
          <p:nvPr>
            <p:ph type="title"/>
          </p:nvPr>
        </p:nvSpPr>
        <p:spPr>
          <a:xfrm>
            <a:off x="463937" y="142852"/>
            <a:ext cx="8916171" cy="511156"/>
          </a:xfrm>
        </p:spPr>
        <p:txBody>
          <a:bodyPr>
            <a:normAutofit fontScale="90000"/>
          </a:bodyPr>
          <a:lstStyle/>
          <a:p>
            <a:pPr>
              <a:defRPr/>
            </a:pPr>
            <a:r>
              <a:rPr lang="en-US" u="sng" dirty="0">
                <a:solidFill>
                  <a:srgbClr val="FF0000"/>
                </a:solidFill>
              </a:rPr>
              <a:t>Design Types</a:t>
            </a:r>
          </a:p>
        </p:txBody>
      </p:sp>
      <p:sp>
        <p:nvSpPr>
          <p:cNvPr id="19461" name="Slide Number Placeholder 5"/>
          <p:cNvSpPr>
            <a:spLocks noGrp="1"/>
          </p:cNvSpPr>
          <p:nvPr>
            <p:ph type="sldNum" sz="quarter" idx="12"/>
          </p:nvPr>
        </p:nvSpPr>
        <p:spPr bwMode="auto">
          <a:noFill/>
          <a:ln>
            <a:miter lim="800000"/>
            <a:headEnd/>
            <a:tailEnd/>
          </a:ln>
        </p:spPr>
        <p:txBody>
          <a:bodyPr/>
          <a:lstStyle/>
          <a:p>
            <a:fld id="{CD64FE76-5C95-49BB-8413-8F953D607170}" type="slidenum">
              <a:rPr lang="ar-SA"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387350" y="785813"/>
            <a:ext cx="9209088" cy="5500687"/>
          </a:xfrm>
          <a:ln>
            <a:solidFill>
              <a:schemeClr val="accent1"/>
            </a:solidFill>
          </a:ln>
        </p:spPr>
        <p:txBody>
          <a:bodyPr/>
          <a:lstStyle/>
          <a:p>
            <a:r>
              <a:rPr lang="en-US" b="1">
                <a:cs typeface="Arial" charset="0"/>
              </a:rPr>
              <a:t>Perform need analysis: </a:t>
            </a:r>
            <a:r>
              <a:rPr lang="en-US">
                <a:cs typeface="Arial" charset="0"/>
              </a:rPr>
              <a:t>user needs – technical social …etc.</a:t>
            </a:r>
          </a:p>
          <a:p>
            <a:r>
              <a:rPr lang="en-US" b="1">
                <a:cs typeface="Arial" charset="0"/>
              </a:rPr>
              <a:t>Define the problem:</a:t>
            </a:r>
            <a:r>
              <a:rPr lang="en-US">
                <a:cs typeface="Arial" charset="0"/>
              </a:rPr>
              <a:t> Objectives, boundaries inputs/outputs …etc.</a:t>
            </a:r>
          </a:p>
          <a:p>
            <a:r>
              <a:rPr lang="en-US" b="1">
                <a:cs typeface="Arial" charset="0"/>
              </a:rPr>
              <a:t>Find effective alternative solutions to the problem.</a:t>
            </a:r>
          </a:p>
          <a:p>
            <a:r>
              <a:rPr lang="en-US" b="1">
                <a:cs typeface="Arial" charset="0"/>
              </a:rPr>
              <a:t>Perform feasibility analysis of solutions.</a:t>
            </a:r>
          </a:p>
          <a:p>
            <a:r>
              <a:rPr lang="en-US" b="1">
                <a:cs typeface="Arial" charset="0"/>
              </a:rPr>
              <a:t>Optimize most promising solutions.</a:t>
            </a:r>
          </a:p>
          <a:p>
            <a:r>
              <a:rPr lang="en-US" b="1">
                <a:cs typeface="Arial" charset="0"/>
              </a:rPr>
              <a:t>Choose the most promising solution.</a:t>
            </a:r>
          </a:p>
          <a:p>
            <a:r>
              <a:rPr lang="en-US" b="1">
                <a:cs typeface="Arial" charset="0"/>
              </a:rPr>
              <a:t>Implement the most promising solution.</a:t>
            </a:r>
          </a:p>
          <a:p>
            <a:r>
              <a:rPr lang="en-US" b="1">
                <a:cs typeface="Arial" charset="0"/>
              </a:rPr>
              <a:t>Redesign.</a:t>
            </a:r>
          </a:p>
        </p:txBody>
      </p:sp>
      <p:sp>
        <p:nvSpPr>
          <p:cNvPr id="3" name="Title 2"/>
          <p:cNvSpPr>
            <a:spLocks noGrp="1"/>
          </p:cNvSpPr>
          <p:nvPr>
            <p:ph type="title"/>
          </p:nvPr>
        </p:nvSpPr>
        <p:spPr>
          <a:xfrm>
            <a:off x="463937" y="142852"/>
            <a:ext cx="8916171" cy="511156"/>
          </a:xfrm>
        </p:spPr>
        <p:txBody>
          <a:bodyPr>
            <a:normAutofit fontScale="90000"/>
          </a:bodyPr>
          <a:lstStyle/>
          <a:p>
            <a:pPr>
              <a:defRPr/>
            </a:pPr>
            <a:r>
              <a:rPr lang="en-US" u="sng" dirty="0">
                <a:solidFill>
                  <a:srgbClr val="FF0000"/>
                </a:solidFill>
              </a:rPr>
              <a:t>Design Approach</a:t>
            </a:r>
          </a:p>
        </p:txBody>
      </p:sp>
      <p:sp>
        <p:nvSpPr>
          <p:cNvPr id="21509" name="Slide Number Placeholder 5"/>
          <p:cNvSpPr>
            <a:spLocks noGrp="1"/>
          </p:cNvSpPr>
          <p:nvPr>
            <p:ph type="sldNum" sz="quarter" idx="12"/>
          </p:nvPr>
        </p:nvSpPr>
        <p:spPr bwMode="auto">
          <a:noFill/>
          <a:ln>
            <a:miter lim="800000"/>
            <a:headEnd/>
            <a:tailEnd/>
          </a:ln>
        </p:spPr>
        <p:txBody>
          <a:bodyPr/>
          <a:lstStyle/>
          <a:p>
            <a:fld id="{7938E108-A077-4D6D-9D9C-9F9BCD11E79E}" type="slidenum">
              <a:rPr lang="ar-SA"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6641" y="261914"/>
            <a:ext cx="8913117" cy="511157"/>
          </a:xfrm>
        </p:spPr>
        <p:txBody>
          <a:bodyPr>
            <a:noAutofit/>
          </a:bodyPr>
          <a:lstStyle/>
          <a:p>
            <a:pPr>
              <a:defRPr/>
            </a:pPr>
            <a:r>
              <a:rPr lang="en-US" sz="3200" u="sng" dirty="0">
                <a:solidFill>
                  <a:srgbClr val="FF0000"/>
                </a:solidFill>
              </a:rPr>
              <a:t>Expectations from a Design Department and Product</a:t>
            </a:r>
          </a:p>
        </p:txBody>
      </p:sp>
      <p:sp>
        <p:nvSpPr>
          <p:cNvPr id="23556" name="Slide Number Placeholder 5"/>
          <p:cNvSpPr>
            <a:spLocks noGrp="1"/>
          </p:cNvSpPr>
          <p:nvPr>
            <p:ph type="sldNum" sz="quarter" idx="12"/>
          </p:nvPr>
        </p:nvSpPr>
        <p:spPr bwMode="auto">
          <a:noFill/>
          <a:ln>
            <a:miter lim="800000"/>
            <a:headEnd/>
            <a:tailEnd/>
          </a:ln>
        </p:spPr>
        <p:txBody>
          <a:bodyPr/>
          <a:lstStyle/>
          <a:p>
            <a:fld id="{EA50CF8A-77AB-41EF-8789-3965BE62CC26}" type="slidenum">
              <a:rPr lang="ar-SA" smtClean="0"/>
              <a:pPr/>
              <a:t>5</a:t>
            </a:fld>
            <a:endParaRPr lang="en-US"/>
          </a:p>
        </p:txBody>
      </p:sp>
      <p:pic>
        <p:nvPicPr>
          <p:cNvPr id="23557" name="Picture 2"/>
          <p:cNvPicPr>
            <a:picLocks noGrp="1" noChangeAspect="1" noChangeArrowheads="1"/>
          </p:cNvPicPr>
          <p:nvPr>
            <p:ph idx="1"/>
          </p:nvPr>
        </p:nvPicPr>
        <p:blipFill>
          <a:blip r:embed="rId3"/>
          <a:srcRect/>
          <a:stretch>
            <a:fillRect/>
          </a:stretch>
        </p:blipFill>
        <p:spPr>
          <a:xfrm>
            <a:off x="850900" y="992188"/>
            <a:ext cx="8435975" cy="5316537"/>
          </a:xfrm>
          <a:ln>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Content Placeholder 1"/>
          <p:cNvSpPr>
            <a:spLocks noGrp="1"/>
          </p:cNvSpPr>
          <p:nvPr>
            <p:ph idx="1"/>
          </p:nvPr>
        </p:nvSpPr>
        <p:spPr>
          <a:xfrm>
            <a:off x="495300" y="785813"/>
            <a:ext cx="9023350" cy="5643562"/>
          </a:xfrm>
          <a:ln>
            <a:solidFill>
              <a:schemeClr val="accent1"/>
            </a:solidFill>
          </a:ln>
        </p:spPr>
        <p:txBody>
          <a:bodyPr/>
          <a:lstStyle/>
          <a:p>
            <a:r>
              <a:rPr lang="en-US" sz="2400">
                <a:cs typeface="Arial" charset="0"/>
              </a:rPr>
              <a:t>Depending on the type and size of an engineering product under design, the professionals involved, along with the design engineer, may vary from one design project to another.</a:t>
            </a:r>
          </a:p>
        </p:txBody>
      </p:sp>
      <p:sp>
        <p:nvSpPr>
          <p:cNvPr id="3" name="Title 2"/>
          <p:cNvSpPr>
            <a:spLocks noGrp="1"/>
          </p:cNvSpPr>
          <p:nvPr>
            <p:ph type="title"/>
          </p:nvPr>
        </p:nvSpPr>
        <p:spPr>
          <a:xfrm>
            <a:off x="463937" y="131762"/>
            <a:ext cx="8916171" cy="511156"/>
          </a:xfrm>
        </p:spPr>
        <p:txBody>
          <a:bodyPr>
            <a:normAutofit fontScale="90000"/>
          </a:bodyPr>
          <a:lstStyle/>
          <a:p>
            <a:pPr>
              <a:defRPr/>
            </a:pPr>
            <a:r>
              <a:rPr lang="en-US" u="sng" dirty="0">
                <a:solidFill>
                  <a:srgbClr val="FF0000"/>
                </a:solidFill>
              </a:rPr>
              <a:t>Engineering Design Manpower</a:t>
            </a:r>
          </a:p>
        </p:txBody>
      </p:sp>
      <p:sp>
        <p:nvSpPr>
          <p:cNvPr id="25605" name="Slide Number Placeholder 5"/>
          <p:cNvSpPr>
            <a:spLocks noGrp="1"/>
          </p:cNvSpPr>
          <p:nvPr>
            <p:ph type="sldNum" sz="quarter" idx="12"/>
          </p:nvPr>
        </p:nvSpPr>
        <p:spPr bwMode="auto">
          <a:noFill/>
          <a:ln>
            <a:miter lim="800000"/>
            <a:headEnd/>
            <a:tailEnd/>
          </a:ln>
        </p:spPr>
        <p:txBody>
          <a:bodyPr/>
          <a:lstStyle/>
          <a:p>
            <a:fld id="{C3F6E7A7-BCB3-4291-A79D-D6EBBADE77FE}" type="slidenum">
              <a:rPr lang="ar-SA" smtClean="0"/>
              <a:pPr/>
              <a:t>6</a:t>
            </a:fld>
            <a:endParaRPr lang="en-US"/>
          </a:p>
        </p:txBody>
      </p:sp>
      <p:pic>
        <p:nvPicPr>
          <p:cNvPr id="25606" name="Picture 2"/>
          <p:cNvPicPr>
            <a:picLocks noChangeAspect="1" noChangeArrowheads="1"/>
          </p:cNvPicPr>
          <p:nvPr/>
        </p:nvPicPr>
        <p:blipFill>
          <a:blip r:embed="rId3"/>
          <a:srcRect/>
          <a:stretch>
            <a:fillRect/>
          </a:stretch>
        </p:blipFill>
        <p:spPr bwMode="auto">
          <a:xfrm>
            <a:off x="2233613" y="2357438"/>
            <a:ext cx="7251700" cy="40005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1"/>
          <p:cNvSpPr>
            <a:spLocks noGrp="1"/>
          </p:cNvSpPr>
          <p:nvPr>
            <p:ph idx="1"/>
          </p:nvPr>
        </p:nvSpPr>
        <p:spPr>
          <a:xfrm>
            <a:off x="387350" y="785813"/>
            <a:ext cx="9209088" cy="5429250"/>
          </a:xfrm>
          <a:ln>
            <a:solidFill>
              <a:schemeClr val="accent1"/>
            </a:solidFill>
          </a:ln>
        </p:spPr>
        <p:txBody>
          <a:bodyPr/>
          <a:lstStyle/>
          <a:p>
            <a:r>
              <a:rPr lang="en-US" sz="2400">
                <a:cs typeface="Arial" charset="0"/>
              </a:rPr>
              <a:t>Design product.</a:t>
            </a:r>
          </a:p>
          <a:p>
            <a:r>
              <a:rPr lang="en-US" sz="2400">
                <a:cs typeface="Arial" charset="0"/>
              </a:rPr>
              <a:t>Optimize the design.</a:t>
            </a:r>
          </a:p>
          <a:p>
            <a:r>
              <a:rPr lang="en-US" sz="2400">
                <a:cs typeface="Arial" charset="0"/>
              </a:rPr>
              <a:t>Coordinate the design activity with all concerned individuals.</a:t>
            </a:r>
          </a:p>
          <a:p>
            <a:r>
              <a:rPr lang="en-US" sz="2400">
                <a:cs typeface="Arial" charset="0"/>
              </a:rPr>
              <a:t>Participate in design reviews.</a:t>
            </a:r>
          </a:p>
          <a:p>
            <a:r>
              <a:rPr lang="en-US" sz="2400">
                <a:cs typeface="Arial" charset="0"/>
              </a:rPr>
              <a:t>Produce new ideas for designs.</a:t>
            </a:r>
          </a:p>
          <a:p>
            <a:r>
              <a:rPr lang="en-US" sz="2400">
                <a:cs typeface="Arial" charset="0"/>
              </a:rPr>
              <a:t>Keep abreast of the changing environments and technology.</a:t>
            </a:r>
          </a:p>
          <a:p>
            <a:r>
              <a:rPr lang="en-US" sz="2400">
                <a:cs typeface="Arial" charset="0"/>
              </a:rPr>
              <a:t>Keep the design within given constraints.</a:t>
            </a:r>
          </a:p>
          <a:p>
            <a:r>
              <a:rPr lang="en-US" sz="2400">
                <a:cs typeface="Arial" charset="0"/>
              </a:rPr>
              <a:t>Record all changes.</a:t>
            </a:r>
          </a:p>
          <a:p>
            <a:r>
              <a:rPr lang="en-US" sz="2400">
                <a:cs typeface="Arial" charset="0"/>
              </a:rPr>
              <a:t>Keep management up to date with the design activity.</a:t>
            </a:r>
          </a:p>
          <a:p>
            <a:r>
              <a:rPr lang="en-US" sz="2400">
                <a:cs typeface="Arial" charset="0"/>
              </a:rPr>
              <a:t>Answer design-related questions.</a:t>
            </a:r>
          </a:p>
        </p:txBody>
      </p:sp>
      <p:sp>
        <p:nvSpPr>
          <p:cNvPr id="3" name="Title 2"/>
          <p:cNvSpPr>
            <a:spLocks noGrp="1"/>
          </p:cNvSpPr>
          <p:nvPr>
            <p:ph type="title"/>
          </p:nvPr>
        </p:nvSpPr>
        <p:spPr>
          <a:xfrm>
            <a:off x="497087" y="142852"/>
            <a:ext cx="8913086" cy="582594"/>
          </a:xfrm>
        </p:spPr>
        <p:txBody>
          <a:bodyPr>
            <a:normAutofit fontScale="90000"/>
          </a:bodyPr>
          <a:lstStyle/>
          <a:p>
            <a:pPr>
              <a:defRPr/>
            </a:pPr>
            <a:r>
              <a:rPr lang="en-US" u="sng" dirty="0">
                <a:solidFill>
                  <a:srgbClr val="FF0000"/>
                </a:solidFill>
              </a:rPr>
              <a:t>Design Engineer Tasks</a:t>
            </a:r>
          </a:p>
        </p:txBody>
      </p:sp>
      <p:sp>
        <p:nvSpPr>
          <p:cNvPr id="27653" name="Slide Number Placeholder 5"/>
          <p:cNvSpPr>
            <a:spLocks noGrp="1"/>
          </p:cNvSpPr>
          <p:nvPr>
            <p:ph type="sldNum" sz="quarter" idx="12"/>
          </p:nvPr>
        </p:nvSpPr>
        <p:spPr bwMode="auto">
          <a:noFill/>
          <a:ln>
            <a:miter lim="800000"/>
            <a:headEnd/>
            <a:tailEnd/>
          </a:ln>
        </p:spPr>
        <p:txBody>
          <a:bodyPr/>
          <a:lstStyle/>
          <a:p>
            <a:fld id="{F10EE759-390F-4884-8BB9-334E7B0CF02B}" type="slidenum">
              <a:rPr lang="ar-SA"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7087" y="142852"/>
            <a:ext cx="8913086" cy="582594"/>
          </a:xfrm>
        </p:spPr>
        <p:txBody>
          <a:bodyPr>
            <a:normAutofit fontScale="90000"/>
          </a:bodyPr>
          <a:lstStyle/>
          <a:p>
            <a:pPr>
              <a:defRPr/>
            </a:pPr>
            <a:r>
              <a:rPr lang="en-US" u="sng" dirty="0">
                <a:solidFill>
                  <a:srgbClr val="FF0000"/>
                </a:solidFill>
              </a:rPr>
              <a:t>Design Engineer Qualities</a:t>
            </a:r>
          </a:p>
        </p:txBody>
      </p:sp>
      <p:sp>
        <p:nvSpPr>
          <p:cNvPr id="29700" name="Slide Number Placeholder 5"/>
          <p:cNvSpPr>
            <a:spLocks noGrp="1"/>
          </p:cNvSpPr>
          <p:nvPr>
            <p:ph type="sldNum" sz="quarter" idx="12"/>
          </p:nvPr>
        </p:nvSpPr>
        <p:spPr bwMode="auto">
          <a:noFill/>
          <a:ln>
            <a:miter lim="800000"/>
            <a:headEnd/>
            <a:tailEnd/>
          </a:ln>
        </p:spPr>
        <p:txBody>
          <a:bodyPr/>
          <a:lstStyle/>
          <a:p>
            <a:fld id="{FFA974A0-C50E-4CEC-89A4-C989AF8CFC35}" type="slidenum">
              <a:rPr lang="ar-SA" smtClean="0"/>
              <a:pPr/>
              <a:t>8</a:t>
            </a:fld>
            <a:endParaRPr lang="en-US"/>
          </a:p>
        </p:txBody>
      </p:sp>
      <p:pic>
        <p:nvPicPr>
          <p:cNvPr id="29701" name="Picture 2"/>
          <p:cNvPicPr>
            <a:picLocks noGrp="1" noChangeAspect="1" noChangeArrowheads="1"/>
          </p:cNvPicPr>
          <p:nvPr>
            <p:ph idx="1"/>
          </p:nvPr>
        </p:nvPicPr>
        <p:blipFill>
          <a:blip r:embed="rId3"/>
          <a:srcRect/>
          <a:stretch>
            <a:fillRect/>
          </a:stretch>
        </p:blipFill>
        <p:spPr>
          <a:xfrm>
            <a:off x="658813" y="1000125"/>
            <a:ext cx="8809037" cy="3900488"/>
          </a:xfrm>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5812" y="142852"/>
            <a:ext cx="9100261" cy="582594"/>
          </a:xfrm>
        </p:spPr>
        <p:txBody>
          <a:bodyPr>
            <a:noAutofit/>
          </a:bodyPr>
          <a:lstStyle/>
          <a:p>
            <a:pPr>
              <a:defRPr/>
            </a:pPr>
            <a:r>
              <a:rPr lang="en-US" sz="2800" u="sng" dirty="0">
                <a:solidFill>
                  <a:srgbClr val="FF0000"/>
                </a:solidFill>
              </a:rPr>
              <a:t>Reasons for Product Costing</a:t>
            </a:r>
          </a:p>
        </p:txBody>
      </p:sp>
      <p:sp>
        <p:nvSpPr>
          <p:cNvPr id="31748" name="Slide Number Placeholder 5"/>
          <p:cNvSpPr>
            <a:spLocks noGrp="1"/>
          </p:cNvSpPr>
          <p:nvPr>
            <p:ph type="sldNum" sz="quarter" idx="12"/>
          </p:nvPr>
        </p:nvSpPr>
        <p:spPr bwMode="auto">
          <a:noFill/>
          <a:ln>
            <a:miter lim="800000"/>
            <a:headEnd/>
            <a:tailEnd/>
          </a:ln>
        </p:spPr>
        <p:txBody>
          <a:bodyPr/>
          <a:lstStyle/>
          <a:p>
            <a:fld id="{92A43BE7-44CB-4D46-9F90-65E7B5BBA298}" type="slidenum">
              <a:rPr lang="ar-SA" smtClean="0"/>
              <a:pPr/>
              <a:t>9</a:t>
            </a:fld>
            <a:endParaRPr lang="en-US"/>
          </a:p>
        </p:txBody>
      </p:sp>
      <p:sp>
        <p:nvSpPr>
          <p:cNvPr id="31749" name="Content Placeholder 6"/>
          <p:cNvSpPr>
            <a:spLocks noGrp="1"/>
          </p:cNvSpPr>
          <p:nvPr>
            <p:ph idx="1"/>
          </p:nvPr>
        </p:nvSpPr>
        <p:spPr>
          <a:xfrm>
            <a:off x="387350" y="714375"/>
            <a:ext cx="9180513" cy="5643563"/>
          </a:xfrm>
          <a:ln>
            <a:solidFill>
              <a:schemeClr val="accent1"/>
            </a:solidFill>
          </a:ln>
        </p:spPr>
        <p:txBody>
          <a:bodyPr/>
          <a:lstStyle/>
          <a:p>
            <a:r>
              <a:rPr lang="en-US" sz="2500">
                <a:cs typeface="Arial" charset="0"/>
              </a:rPr>
              <a:t>Some of the reasons for product costing are:</a:t>
            </a:r>
          </a:p>
          <a:p>
            <a:r>
              <a:rPr lang="en-US" sz="2400">
                <a:cs typeface="Arial" charset="0"/>
              </a:rPr>
              <a:t>To determine the most profitable material and procedure for manufacturing a product;</a:t>
            </a:r>
          </a:p>
          <a:p>
            <a:r>
              <a:rPr lang="en-US" sz="2400">
                <a:cs typeface="Arial" charset="0"/>
              </a:rPr>
              <a:t>To determine the capital required for equipment and other related items to manufacture a product;</a:t>
            </a:r>
          </a:p>
          <a:p>
            <a:r>
              <a:rPr lang="en-US" sz="2400">
                <a:cs typeface="Arial" charset="0"/>
              </a:rPr>
              <a:t>To conduct feasibility analyses of new products;</a:t>
            </a:r>
          </a:p>
          <a:p>
            <a:r>
              <a:rPr lang="en-US" sz="2400">
                <a:cs typeface="Arial" charset="0"/>
              </a:rPr>
              <a:t>To measure the efficiency of the product manufacturing process;</a:t>
            </a:r>
          </a:p>
          <a:p>
            <a:r>
              <a:rPr lang="en-US" sz="2400">
                <a:cs typeface="Arial" charset="0"/>
              </a:rPr>
              <a:t>To determine the cost-effectiveness of fabricating parts or assemblies or of procuring them from outside agencies;</a:t>
            </a:r>
          </a:p>
          <a:p>
            <a:r>
              <a:rPr lang="en-US" sz="2400">
                <a:cs typeface="Arial" charset="0"/>
              </a:rPr>
              <a:t>To establish product price;</a:t>
            </a:r>
          </a:p>
          <a:p>
            <a:r>
              <a:rPr lang="en-US" sz="2400">
                <a:cs typeface="Arial" charset="0"/>
              </a:rPr>
              <a:t>To determine the profitability of the product with respect to manufacture and market;</a:t>
            </a:r>
            <a:endParaRPr lang="en-US" sz="2500">
              <a:cs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4732</TotalTime>
  <Words>1533</Words>
  <Application>Microsoft Office PowerPoint</Application>
  <PresentationFormat>A4 Paper (210x297 mm)</PresentationFormat>
  <Paragraphs>187</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AGaramond-Italic</vt:lpstr>
      <vt:lpstr>AGaramond-Regular</vt:lpstr>
      <vt:lpstr>Arial</vt:lpstr>
      <vt:lpstr>Calibri</vt:lpstr>
      <vt:lpstr>Lucida Sans Unicode</vt:lpstr>
      <vt:lpstr>Symbol</vt:lpstr>
      <vt:lpstr>Times New Roman</vt:lpstr>
      <vt:lpstr>Verdana</vt:lpstr>
      <vt:lpstr>Wingdings 2</vt:lpstr>
      <vt:lpstr>Wingdings 3</vt:lpstr>
      <vt:lpstr>Concourse</vt:lpstr>
      <vt:lpstr>PowerPoint Presentation</vt:lpstr>
      <vt:lpstr>Management of Engineering Design and Product Costing</vt:lpstr>
      <vt:lpstr>Design Types</vt:lpstr>
      <vt:lpstr>Design Approach</vt:lpstr>
      <vt:lpstr>Expectations from a Design Department and Product</vt:lpstr>
      <vt:lpstr>Engineering Design Manpower</vt:lpstr>
      <vt:lpstr>Design Engineer Tasks</vt:lpstr>
      <vt:lpstr>Design Engineer Qualities</vt:lpstr>
      <vt:lpstr>Reasons for Product Costing</vt:lpstr>
      <vt:lpstr>Procedure for Product Costing</vt:lpstr>
      <vt:lpstr>Product Life Cycle Costing</vt:lpstr>
      <vt:lpstr>General Life Cycle Cost Estimation Model</vt:lpstr>
      <vt:lpstr>General Life Cycle Cost Example</vt:lpstr>
      <vt:lpstr>General Life Cycle Cost Example</vt:lpstr>
      <vt:lpstr>Example Cont.</vt:lpstr>
      <vt:lpstr>Cost Estimation Models</vt:lpstr>
      <vt:lpstr>Cost Estimation Models</vt:lpstr>
      <vt:lpstr>Cost Estimation Models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المشروعات الهندسية  الفصل الخامس: هات 213  Engineering Project Management   المحاضر: د. مهدي</dc:title>
  <dc:creator>pc</dc:creator>
  <cp:lastModifiedBy>LAB26</cp:lastModifiedBy>
  <cp:revision>78</cp:revision>
  <dcterms:created xsi:type="dcterms:W3CDTF">2010-10-11T20:03:06Z</dcterms:created>
  <dcterms:modified xsi:type="dcterms:W3CDTF">2018-09-17T08:12:20Z</dcterms:modified>
</cp:coreProperties>
</file>