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9"/>
  </p:notesMasterIdLst>
  <p:handoutMasterIdLst>
    <p:handoutMasterId r:id="rId20"/>
  </p:handoutMasterIdLst>
  <p:sldIdLst>
    <p:sldId id="256" r:id="rId2"/>
    <p:sldId id="278"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Lst>
  <p:sldSz cx="9144000" cy="6858000" type="screen4x3"/>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1" autoAdjust="0"/>
    <p:restoredTop sz="87831" autoAdjust="0"/>
  </p:normalViewPr>
  <p:slideViewPr>
    <p:cSldViewPr>
      <p:cViewPr varScale="1">
        <p:scale>
          <a:sx n="80" d="100"/>
          <a:sy n="80" d="100"/>
        </p:scale>
        <p:origin x="-16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A55230C2-2922-4FAC-AE9E-4F800AE1DA55}" type="datetime8">
              <a:rPr lang="ar-YE"/>
              <a:pPr>
                <a:defRPr/>
              </a:pPr>
              <a:t>23 أيلول، 19</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61082122-DF40-49C9-922B-80750BB9FC6C}" type="slidenum">
              <a:rPr lang="ar-SA"/>
              <a:pPr>
                <a:defRPr/>
              </a:pPr>
              <a:t>‹#›</a:t>
            </a:fld>
            <a:endParaRPr lang="en-US"/>
          </a:p>
        </p:txBody>
      </p:sp>
    </p:spTree>
    <p:extLst>
      <p:ext uri="{BB962C8B-B14F-4D97-AF65-F5344CB8AC3E}">
        <p14:creationId xmlns:p14="http://schemas.microsoft.com/office/powerpoint/2010/main" val="5464320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C2731002-2FC7-4C05-87FC-D8F2AFD2C4B6}" type="datetime8">
              <a:rPr lang="ar-YE"/>
              <a:pPr>
                <a:defRPr/>
              </a:pPr>
              <a:t>23 أيلول، 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096FD683-46D9-46F5-8CA0-E39260A66B28}" type="slidenum">
              <a:rPr lang="ar-SA"/>
              <a:pPr>
                <a:defRPr/>
              </a:pPr>
              <a:t>‹#›</a:t>
            </a:fld>
            <a:endParaRPr lang="en-US"/>
          </a:p>
        </p:txBody>
      </p:sp>
    </p:spTree>
    <p:extLst>
      <p:ext uri="{BB962C8B-B14F-4D97-AF65-F5344CB8AC3E}">
        <p14:creationId xmlns:p14="http://schemas.microsoft.com/office/powerpoint/2010/main" val="3674685177"/>
      </p:ext>
    </p:extLst>
  </p:cSld>
  <p:clrMap bg1="lt1" tx1="dk1" bg2="lt2" tx2="dk2" accent1="accent1" accent2="accent2" accent3="accent3" accent4="accent4" accent5="accent5" accent6="accent6" hlink="hlink" folHlink="folHlink"/>
  <p:hf hdr="0" dt="0"/>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5"/>
          <p:cNvSpPr>
            <a:spLocks noGrp="1"/>
          </p:cNvSpPr>
          <p:nvPr>
            <p:ph type="ftr" sz="quarter" idx="4"/>
          </p:nvPr>
        </p:nvSpPr>
        <p:spPr bwMode="auto">
          <a:noFill/>
          <a:ln>
            <a:miter lim="800000"/>
            <a:headEnd/>
            <a:tailEnd/>
          </a:ln>
        </p:spPr>
        <p:txBody>
          <a:bodyPr/>
          <a:lstStyle/>
          <a:p>
            <a:r>
              <a:rPr lang="en-US" smtClean="0"/>
              <a:t>Dr Mahdi</a:t>
            </a:r>
          </a:p>
        </p:txBody>
      </p:sp>
      <p:sp>
        <p:nvSpPr>
          <p:cNvPr id="16386" name="Slide Image Placeholder 1"/>
          <p:cNvSpPr>
            <a:spLocks noGrp="1" noRot="1" noChangeAspec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16388" name="Slide Number Placeholder 3"/>
          <p:cNvSpPr>
            <a:spLocks noGrp="1"/>
          </p:cNvSpPr>
          <p:nvPr>
            <p:ph type="sldNum" sz="quarter" idx="5"/>
          </p:nvPr>
        </p:nvSpPr>
        <p:spPr bwMode="auto">
          <a:noFill/>
          <a:ln>
            <a:miter lim="800000"/>
            <a:headEnd/>
            <a:tailEnd/>
          </a:ln>
        </p:spPr>
        <p:txBody>
          <a:bodyPr/>
          <a:lstStyle/>
          <a:p>
            <a:fld id="{3B172384-5D22-498B-8E9A-ACF5D5A7E97E}" type="slidenum">
              <a:rPr lang="ar-SA" smtClean="0"/>
              <a:pPr/>
              <a:t>1</a:t>
            </a:fld>
            <a:endParaRPr lang="en-US" smtClean="0"/>
          </a:p>
        </p:txBody>
      </p:sp>
      <p:sp>
        <p:nvSpPr>
          <p:cNvPr id="2" name="Footer Placeholder 4"/>
          <p:cNvSpPr txBox="1">
            <a:spLocks noGrp="1"/>
          </p:cNvSpPr>
          <p:nvPr/>
        </p:nvSpPr>
        <p:spPr bwMode="auto">
          <a:xfrm>
            <a:off x="3886200" y="8685213"/>
            <a:ext cx="2971800" cy="457200"/>
          </a:xfrm>
          <a:prstGeom prst="rect">
            <a:avLst/>
          </a:prstGeom>
          <a:noFill/>
          <a:ln>
            <a:miter lim="800000"/>
            <a:headEnd/>
            <a:tailEnd/>
          </a:ln>
        </p:spPr>
        <p:txBody>
          <a:bodyPr rtlCol="1" anchor="b"/>
          <a:lstStyle/>
          <a:p>
            <a:pPr>
              <a:defRPr/>
            </a:pPr>
            <a:r>
              <a:rPr lang="en-US" sz="1200">
                <a:latin typeface="+mn-lt"/>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34819"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34820" name="Slide Number Placeholder 4"/>
          <p:cNvSpPr>
            <a:spLocks noGrp="1"/>
          </p:cNvSpPr>
          <p:nvPr>
            <p:ph type="sldNum" sz="quarter" idx="5"/>
          </p:nvPr>
        </p:nvSpPr>
        <p:spPr bwMode="auto">
          <a:noFill/>
          <a:ln>
            <a:miter lim="800000"/>
            <a:headEnd/>
            <a:tailEnd/>
          </a:ln>
        </p:spPr>
        <p:txBody>
          <a:bodyPr/>
          <a:lstStyle/>
          <a:p>
            <a:fld id="{2EC2FFD4-E076-4BE7-BCD9-CBDB1CE0121A}" type="slidenum">
              <a:rPr lang="ar-SA"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36867"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36868" name="Slide Number Placeholder 4"/>
          <p:cNvSpPr>
            <a:spLocks noGrp="1"/>
          </p:cNvSpPr>
          <p:nvPr>
            <p:ph type="sldNum" sz="quarter" idx="5"/>
          </p:nvPr>
        </p:nvSpPr>
        <p:spPr bwMode="auto">
          <a:noFill/>
          <a:ln>
            <a:miter lim="800000"/>
            <a:headEnd/>
            <a:tailEnd/>
          </a:ln>
        </p:spPr>
        <p:txBody>
          <a:bodyPr/>
          <a:lstStyle/>
          <a:p>
            <a:fld id="{5F6EBC14-9B2B-48EF-A886-D92CD540A2CC}" type="slidenum">
              <a:rPr lang="ar-SA"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38915"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38916" name="Slide Number Placeholder 4"/>
          <p:cNvSpPr>
            <a:spLocks noGrp="1"/>
          </p:cNvSpPr>
          <p:nvPr>
            <p:ph type="sldNum" sz="quarter" idx="5"/>
          </p:nvPr>
        </p:nvSpPr>
        <p:spPr bwMode="auto">
          <a:noFill/>
          <a:ln>
            <a:miter lim="800000"/>
            <a:headEnd/>
            <a:tailEnd/>
          </a:ln>
        </p:spPr>
        <p:txBody>
          <a:bodyPr/>
          <a:lstStyle/>
          <a:p>
            <a:fld id="{E77013A9-BCE1-4414-AECF-59F74C4BA65D}" type="slidenum">
              <a:rPr lang="ar-SA"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40963"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40964" name="Slide Number Placeholder 4"/>
          <p:cNvSpPr>
            <a:spLocks noGrp="1"/>
          </p:cNvSpPr>
          <p:nvPr>
            <p:ph type="sldNum" sz="quarter" idx="5"/>
          </p:nvPr>
        </p:nvSpPr>
        <p:spPr bwMode="auto">
          <a:noFill/>
          <a:ln>
            <a:miter lim="800000"/>
            <a:headEnd/>
            <a:tailEnd/>
          </a:ln>
        </p:spPr>
        <p:txBody>
          <a:bodyPr/>
          <a:lstStyle/>
          <a:p>
            <a:fld id="{DB78E903-15B3-499F-9A95-D87C0B58006F}" type="slidenum">
              <a:rPr lang="ar-SA"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43011"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43012" name="Slide Number Placeholder 4"/>
          <p:cNvSpPr>
            <a:spLocks noGrp="1"/>
          </p:cNvSpPr>
          <p:nvPr>
            <p:ph type="sldNum" sz="quarter" idx="5"/>
          </p:nvPr>
        </p:nvSpPr>
        <p:spPr bwMode="auto">
          <a:noFill/>
          <a:ln>
            <a:miter lim="800000"/>
            <a:headEnd/>
            <a:tailEnd/>
          </a:ln>
        </p:spPr>
        <p:txBody>
          <a:bodyPr/>
          <a:lstStyle/>
          <a:p>
            <a:fld id="{938BE17F-6B13-4399-A3F9-1B66DA6CB022}" type="slidenum">
              <a:rPr lang="ar-SA"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45059"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45060" name="Slide Number Placeholder 4"/>
          <p:cNvSpPr>
            <a:spLocks noGrp="1"/>
          </p:cNvSpPr>
          <p:nvPr>
            <p:ph type="sldNum" sz="quarter" idx="5"/>
          </p:nvPr>
        </p:nvSpPr>
        <p:spPr bwMode="auto">
          <a:noFill/>
          <a:ln>
            <a:miter lim="800000"/>
            <a:headEnd/>
            <a:tailEnd/>
          </a:ln>
        </p:spPr>
        <p:txBody>
          <a:bodyPr/>
          <a:lstStyle/>
          <a:p>
            <a:fld id="{33ACAADB-A2F2-45C0-BEC3-89587DE0B902}" type="slidenum">
              <a:rPr lang="ar-SA"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47107"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47108" name="Slide Number Placeholder 4"/>
          <p:cNvSpPr>
            <a:spLocks noGrp="1"/>
          </p:cNvSpPr>
          <p:nvPr>
            <p:ph type="sldNum" sz="quarter" idx="5"/>
          </p:nvPr>
        </p:nvSpPr>
        <p:spPr bwMode="auto">
          <a:noFill/>
          <a:ln>
            <a:miter lim="800000"/>
            <a:headEnd/>
            <a:tailEnd/>
          </a:ln>
        </p:spPr>
        <p:txBody>
          <a:bodyPr/>
          <a:lstStyle/>
          <a:p>
            <a:fld id="{F18CE74E-E21C-4B27-A474-10628E14D312}" type="slidenum">
              <a:rPr lang="ar-SA"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49155"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49156" name="Slide Number Placeholder 4"/>
          <p:cNvSpPr>
            <a:spLocks noGrp="1"/>
          </p:cNvSpPr>
          <p:nvPr>
            <p:ph type="sldNum" sz="quarter" idx="5"/>
          </p:nvPr>
        </p:nvSpPr>
        <p:spPr bwMode="auto">
          <a:noFill/>
          <a:ln>
            <a:miter lim="800000"/>
            <a:headEnd/>
            <a:tailEnd/>
          </a:ln>
        </p:spPr>
        <p:txBody>
          <a:bodyPr/>
          <a:lstStyle/>
          <a:p>
            <a:fld id="{9BB5E531-6DFA-4AD9-A261-B3EAB527E777}" type="slidenum">
              <a:rPr lang="ar-SA" smtClean="0"/>
              <a:pPr/>
              <a:t>17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18435"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18436" name="Slide Number Placeholder 4"/>
          <p:cNvSpPr>
            <a:spLocks noGrp="1"/>
          </p:cNvSpPr>
          <p:nvPr>
            <p:ph type="sldNum" sz="quarter" idx="5"/>
          </p:nvPr>
        </p:nvSpPr>
        <p:spPr bwMode="auto">
          <a:noFill/>
          <a:ln>
            <a:miter lim="800000"/>
            <a:headEnd/>
            <a:tailEnd/>
          </a:ln>
        </p:spPr>
        <p:txBody>
          <a:bodyPr/>
          <a:lstStyle/>
          <a:p>
            <a:fld id="{400C4872-9D56-45BB-A073-B7ABB6B58B07}" type="slidenum">
              <a:rPr lang="ar-SA"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20483"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20484" name="Slide Number Placeholder 4"/>
          <p:cNvSpPr>
            <a:spLocks noGrp="1"/>
          </p:cNvSpPr>
          <p:nvPr>
            <p:ph type="sldNum" sz="quarter" idx="5"/>
          </p:nvPr>
        </p:nvSpPr>
        <p:spPr bwMode="auto">
          <a:noFill/>
          <a:ln>
            <a:miter lim="800000"/>
            <a:headEnd/>
            <a:tailEnd/>
          </a:ln>
        </p:spPr>
        <p:txBody>
          <a:bodyPr/>
          <a:lstStyle/>
          <a:p>
            <a:fld id="{C59A1D9B-44D3-4EF5-A092-22D0B8A09A5B}" type="slidenum">
              <a:rPr lang="ar-SA"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22531"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22532" name="Slide Number Placeholder 4"/>
          <p:cNvSpPr>
            <a:spLocks noGrp="1"/>
          </p:cNvSpPr>
          <p:nvPr>
            <p:ph type="sldNum" sz="quarter" idx="5"/>
          </p:nvPr>
        </p:nvSpPr>
        <p:spPr bwMode="auto">
          <a:noFill/>
          <a:ln>
            <a:miter lim="800000"/>
            <a:headEnd/>
            <a:tailEnd/>
          </a:ln>
        </p:spPr>
        <p:txBody>
          <a:bodyPr/>
          <a:lstStyle/>
          <a:p>
            <a:fld id="{05217C02-221C-42F0-8413-7061CB715DCA}" type="slidenum">
              <a:rPr lang="ar-SA"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24579"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24580" name="Slide Number Placeholder 4"/>
          <p:cNvSpPr>
            <a:spLocks noGrp="1"/>
          </p:cNvSpPr>
          <p:nvPr>
            <p:ph type="sldNum" sz="quarter" idx="5"/>
          </p:nvPr>
        </p:nvSpPr>
        <p:spPr bwMode="auto">
          <a:noFill/>
          <a:ln>
            <a:miter lim="800000"/>
            <a:headEnd/>
            <a:tailEnd/>
          </a:ln>
        </p:spPr>
        <p:txBody>
          <a:bodyPr/>
          <a:lstStyle/>
          <a:p>
            <a:fld id="{1D61E8F0-A932-45A2-A433-80E2B07AC9EF}" type="slidenum">
              <a:rPr lang="ar-SA"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26627"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26628" name="Slide Number Placeholder 4"/>
          <p:cNvSpPr>
            <a:spLocks noGrp="1"/>
          </p:cNvSpPr>
          <p:nvPr>
            <p:ph type="sldNum" sz="quarter" idx="5"/>
          </p:nvPr>
        </p:nvSpPr>
        <p:spPr bwMode="auto">
          <a:noFill/>
          <a:ln>
            <a:miter lim="800000"/>
            <a:headEnd/>
            <a:tailEnd/>
          </a:ln>
        </p:spPr>
        <p:txBody>
          <a:bodyPr/>
          <a:lstStyle/>
          <a:p>
            <a:fld id="{B584A540-5B49-440F-AC19-91A4EFF13E0F}" type="slidenum">
              <a:rPr lang="ar-SA"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28675"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28676" name="Slide Number Placeholder 4"/>
          <p:cNvSpPr>
            <a:spLocks noGrp="1"/>
          </p:cNvSpPr>
          <p:nvPr>
            <p:ph type="sldNum" sz="quarter" idx="5"/>
          </p:nvPr>
        </p:nvSpPr>
        <p:spPr bwMode="auto">
          <a:noFill/>
          <a:ln>
            <a:miter lim="800000"/>
            <a:headEnd/>
            <a:tailEnd/>
          </a:ln>
        </p:spPr>
        <p:txBody>
          <a:bodyPr/>
          <a:lstStyle/>
          <a:p>
            <a:fld id="{33E8569E-8B18-4760-B412-D09173A18640}" type="slidenum">
              <a:rPr lang="ar-SA"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30723"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30724" name="Slide Number Placeholder 4"/>
          <p:cNvSpPr>
            <a:spLocks noGrp="1"/>
          </p:cNvSpPr>
          <p:nvPr>
            <p:ph type="sldNum" sz="quarter" idx="5"/>
          </p:nvPr>
        </p:nvSpPr>
        <p:spPr bwMode="auto">
          <a:noFill/>
          <a:ln>
            <a:miter lim="800000"/>
            <a:headEnd/>
            <a:tailEnd/>
          </a:ln>
        </p:spPr>
        <p:txBody>
          <a:bodyPr/>
          <a:lstStyle/>
          <a:p>
            <a:fld id="{EAF8ECAA-BBD4-4195-8513-0CAD9504641A}" type="slidenum">
              <a:rPr lang="ar-SA"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cs typeface="Arial" charset="0"/>
            </a:endParaRPr>
          </a:p>
        </p:txBody>
      </p:sp>
      <p:sp>
        <p:nvSpPr>
          <p:cNvPr id="32771" name="Footer Placeholder 3"/>
          <p:cNvSpPr>
            <a:spLocks noGrp="1"/>
          </p:cNvSpPr>
          <p:nvPr>
            <p:ph type="ftr" sz="quarter" idx="4"/>
          </p:nvPr>
        </p:nvSpPr>
        <p:spPr bwMode="auto">
          <a:noFill/>
          <a:ln>
            <a:miter lim="800000"/>
            <a:headEnd/>
            <a:tailEnd/>
          </a:ln>
        </p:spPr>
        <p:txBody>
          <a:bodyPr/>
          <a:lstStyle/>
          <a:p>
            <a:r>
              <a:rPr lang="en-US" smtClean="0"/>
              <a:t>Dr Mahdi</a:t>
            </a:r>
          </a:p>
        </p:txBody>
      </p:sp>
      <p:sp>
        <p:nvSpPr>
          <p:cNvPr id="32772" name="Slide Number Placeholder 4"/>
          <p:cNvSpPr>
            <a:spLocks noGrp="1"/>
          </p:cNvSpPr>
          <p:nvPr>
            <p:ph type="sldNum" sz="quarter" idx="5"/>
          </p:nvPr>
        </p:nvSpPr>
        <p:spPr bwMode="auto">
          <a:noFill/>
          <a:ln>
            <a:miter lim="800000"/>
            <a:headEnd/>
            <a:tailEnd/>
          </a:ln>
        </p:spPr>
        <p:txBody>
          <a:bodyPr/>
          <a:lstStyle/>
          <a:p>
            <a:fld id="{00B36AC6-7A00-4DFC-A16B-BEEDF076F6ED}" type="slidenum">
              <a:rPr lang="ar-SA"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428625" y="6357938"/>
            <a:ext cx="1920875" cy="365125"/>
          </a:xfrm>
        </p:spPr>
        <p:txBody>
          <a:bodyPr/>
          <a:lstStyle>
            <a:lvl1pPr>
              <a:defRPr>
                <a:solidFill>
                  <a:srgbClr val="FFFFFF"/>
                </a:solidFill>
              </a:defRPr>
            </a:lvl1pPr>
          </a:lstStyle>
          <a:p>
            <a:pPr>
              <a:defRPr/>
            </a:pPr>
            <a:r>
              <a:rPr lang="ar-YE"/>
              <a:t>Dr Mahdi</a:t>
            </a:r>
            <a:endParaRPr lang="en-US"/>
          </a:p>
        </p:txBody>
      </p:sp>
      <p:sp>
        <p:nvSpPr>
          <p:cNvPr id="12" name="Footer Placeholder 18"/>
          <p:cNvSpPr>
            <a:spLocks noGrp="1"/>
          </p:cNvSpPr>
          <p:nvPr>
            <p:ph type="ftr" sz="quarter" idx="11"/>
          </p:nvPr>
        </p:nvSpPr>
        <p:spPr/>
        <p:txBody>
          <a:bodyPr/>
          <a:lstStyle>
            <a:lvl1pPr>
              <a:defRPr>
                <a:solidFill>
                  <a:srgbClr val="E8F0F4"/>
                </a:solidFill>
              </a:defRPr>
            </a:lvl1pPr>
          </a:lstStyle>
          <a:p>
            <a:pPr>
              <a:defRPr/>
            </a:pPr>
            <a:r>
              <a:rPr lang="en-US"/>
              <a:t>Engineering Management 9</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BF846808-F7E8-463C-AC64-C5035AC91EA6}"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9</a:t>
            </a:r>
          </a:p>
        </p:txBody>
      </p:sp>
      <p:sp>
        <p:nvSpPr>
          <p:cNvPr id="6" name="Slide Number Placeholder 17"/>
          <p:cNvSpPr>
            <a:spLocks noGrp="1"/>
          </p:cNvSpPr>
          <p:nvPr>
            <p:ph type="sldNum" sz="quarter" idx="12"/>
          </p:nvPr>
        </p:nvSpPr>
        <p:spPr/>
        <p:txBody>
          <a:bodyPr/>
          <a:lstStyle>
            <a:lvl1pPr>
              <a:defRPr/>
            </a:lvl1pPr>
          </a:lstStyle>
          <a:p>
            <a:pPr>
              <a:defRPr/>
            </a:pPr>
            <a:fld id="{3E0F3826-5C4C-4DA5-B152-78A9D2C2034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9</a:t>
            </a:r>
          </a:p>
        </p:txBody>
      </p:sp>
      <p:sp>
        <p:nvSpPr>
          <p:cNvPr id="6" name="Slide Number Placeholder 17"/>
          <p:cNvSpPr>
            <a:spLocks noGrp="1"/>
          </p:cNvSpPr>
          <p:nvPr>
            <p:ph type="sldNum" sz="quarter" idx="12"/>
          </p:nvPr>
        </p:nvSpPr>
        <p:spPr/>
        <p:txBody>
          <a:bodyPr/>
          <a:lstStyle>
            <a:lvl1pPr>
              <a:defRPr/>
            </a:lvl1pPr>
          </a:lstStyle>
          <a:p>
            <a:pPr>
              <a:defRPr/>
            </a:pPr>
            <a:fld id="{C8E8FB5F-3C56-4BBB-89E7-747C9C4178E8}"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715436" cy="5357850"/>
          </a:xfrm>
          <a:ln>
            <a:solidFill>
              <a:schemeClr val="accent1"/>
            </a:solidFill>
          </a:ln>
        </p:spPr>
        <p:txBody>
          <a:bodyPr/>
          <a:lstStyle>
            <a:lvl1pPr>
              <a:defRPr sz="2600"/>
            </a:lvl1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42844" y="71414"/>
            <a:ext cx="8229600" cy="571504"/>
          </a:xfrm>
        </p:spPr>
        <p:txBody>
          <a:bodyPr rtlCol="0">
            <a:noAutofit/>
          </a:bodyPr>
          <a:lstStyle>
            <a:lvl1pPr>
              <a:defRPr sz="3600" u="sng">
                <a:solidFill>
                  <a:srgbClr val="FF0000"/>
                </a:solidFill>
              </a:defRPr>
            </a:lvl1pPr>
            <a:extLst/>
          </a:lstStyle>
          <a:p>
            <a:r>
              <a:rPr lang="en-US" smtClean="0"/>
              <a:t>Click to edit Master title style</a:t>
            </a:r>
            <a:endParaRPr lang="en-US"/>
          </a:p>
        </p:txBody>
      </p:sp>
      <p:sp>
        <p:nvSpPr>
          <p:cNvPr id="4" name="Date Placeholder 3"/>
          <p:cNvSpPr>
            <a:spLocks noGrp="1"/>
          </p:cNvSpPr>
          <p:nvPr>
            <p:ph type="dt" sz="half" idx="10"/>
          </p:nvPr>
        </p:nvSpPr>
        <p:spPr>
          <a:xfrm>
            <a:off x="500063" y="6492875"/>
            <a:ext cx="1920875" cy="365125"/>
          </a:xfrm>
        </p:spPr>
        <p:txBody>
          <a:bodyPr/>
          <a:lstStyle>
            <a:lvl1pPr>
              <a:defRPr/>
            </a:lvl1pPr>
          </a:lstStyle>
          <a:p>
            <a:pPr>
              <a:defRPr/>
            </a:pPr>
            <a:r>
              <a:rPr lang="ar-YE"/>
              <a:t>Dr Mahdi</a:t>
            </a:r>
            <a:endParaRPr lang="en-US"/>
          </a:p>
        </p:txBody>
      </p:sp>
      <p:sp>
        <p:nvSpPr>
          <p:cNvPr id="5" name="Footer Placeholder 4"/>
          <p:cNvSpPr>
            <a:spLocks noGrp="1"/>
          </p:cNvSpPr>
          <p:nvPr>
            <p:ph type="ftr" sz="quarter" idx="11"/>
          </p:nvPr>
        </p:nvSpPr>
        <p:spPr/>
        <p:txBody>
          <a:bodyPr/>
          <a:lstStyle>
            <a:lvl1pPr>
              <a:defRPr>
                <a:latin typeface="Arial" charset="0"/>
              </a:defRPr>
            </a:lvl1pPr>
          </a:lstStyle>
          <a:p>
            <a:pPr>
              <a:defRPr/>
            </a:pPr>
            <a:r>
              <a:rPr lang="en-US"/>
              <a:t>Engineering Management 9</a:t>
            </a:r>
          </a:p>
        </p:txBody>
      </p:sp>
      <p:sp>
        <p:nvSpPr>
          <p:cNvPr id="6" name="Slide Number Placeholder 5"/>
          <p:cNvSpPr>
            <a:spLocks noGrp="1"/>
          </p:cNvSpPr>
          <p:nvPr>
            <p:ph type="sldNum" sz="quarter" idx="12"/>
          </p:nvPr>
        </p:nvSpPr>
        <p:spPr>
          <a:xfrm>
            <a:off x="8572500" y="6357938"/>
            <a:ext cx="365125" cy="365125"/>
          </a:xfrm>
        </p:spPr>
        <p:txBody>
          <a:bodyPr/>
          <a:lstStyle>
            <a:lvl1pPr>
              <a:defRPr/>
            </a:lvl1pPr>
          </a:lstStyle>
          <a:p>
            <a:pPr>
              <a:defRPr/>
            </a:pPr>
            <a:fld id="{1D74F19E-0142-4BBD-A8A0-82381E9EF422}"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428625" y="6492875"/>
            <a:ext cx="1920875" cy="365125"/>
          </a:xfrm>
        </p:spPr>
        <p:txBody>
          <a:bodyPr/>
          <a:lstStyle>
            <a:lvl1pPr>
              <a:defRPr/>
            </a:lvl1pPr>
          </a:lstStyle>
          <a:p>
            <a:pPr>
              <a:defRPr/>
            </a:pPr>
            <a:r>
              <a:rPr lang="ar-YE"/>
              <a:t>Dr Mahdi</a:t>
            </a:r>
            <a:endParaRPr lang="en-US"/>
          </a:p>
        </p:txBody>
      </p:sp>
      <p:sp>
        <p:nvSpPr>
          <p:cNvPr id="7" name="Footer Placeholder 4"/>
          <p:cNvSpPr>
            <a:spLocks noGrp="1"/>
          </p:cNvSpPr>
          <p:nvPr>
            <p:ph type="ftr" sz="quarter" idx="11"/>
          </p:nvPr>
        </p:nvSpPr>
        <p:spPr/>
        <p:txBody>
          <a:bodyPr/>
          <a:lstStyle>
            <a:lvl1pPr>
              <a:defRPr/>
            </a:lvl1pPr>
          </a:lstStyle>
          <a:p>
            <a:pPr>
              <a:defRPr/>
            </a:pPr>
            <a:r>
              <a:rPr lang="en-US"/>
              <a:t>Engineering Management 9</a:t>
            </a:r>
          </a:p>
        </p:txBody>
      </p:sp>
      <p:sp>
        <p:nvSpPr>
          <p:cNvPr id="8" name="Slide Number Placeholder 5"/>
          <p:cNvSpPr>
            <a:spLocks noGrp="1"/>
          </p:cNvSpPr>
          <p:nvPr>
            <p:ph type="sldNum" sz="quarter" idx="12"/>
          </p:nvPr>
        </p:nvSpPr>
        <p:spPr/>
        <p:txBody>
          <a:bodyPr/>
          <a:lstStyle>
            <a:lvl1pPr>
              <a:defRPr/>
            </a:lvl1pPr>
          </a:lstStyle>
          <a:p>
            <a:pPr>
              <a:defRPr/>
            </a:pPr>
            <a:fld id="{2F92E158-AD64-4EF0-992A-A0CFD2A9F06F}"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Engineering Management 9</a:t>
            </a:r>
          </a:p>
        </p:txBody>
      </p:sp>
      <p:sp>
        <p:nvSpPr>
          <p:cNvPr id="7" name="Slide Number Placeholder 6"/>
          <p:cNvSpPr>
            <a:spLocks noGrp="1"/>
          </p:cNvSpPr>
          <p:nvPr>
            <p:ph type="sldNum" sz="quarter" idx="12"/>
          </p:nvPr>
        </p:nvSpPr>
        <p:spPr/>
        <p:txBody>
          <a:bodyPr/>
          <a:lstStyle>
            <a:lvl1pPr>
              <a:defRPr/>
            </a:lvl1pPr>
          </a:lstStyle>
          <a:p>
            <a:pPr>
              <a:defRPr/>
            </a:pPr>
            <a:fld id="{E3A2AEF8-92B4-4F07-9EC4-6902D6D19AB6}"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ar-YE"/>
              <a:t>Dr Mahdi</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Engineering Management 9</a:t>
            </a:r>
          </a:p>
        </p:txBody>
      </p:sp>
      <p:sp>
        <p:nvSpPr>
          <p:cNvPr id="9" name="Slide Number Placeholder 8"/>
          <p:cNvSpPr>
            <a:spLocks noGrp="1"/>
          </p:cNvSpPr>
          <p:nvPr>
            <p:ph type="sldNum" sz="quarter" idx="12"/>
          </p:nvPr>
        </p:nvSpPr>
        <p:spPr/>
        <p:txBody>
          <a:bodyPr/>
          <a:lstStyle>
            <a:lvl1pPr>
              <a:defRPr/>
            </a:lvl1pPr>
          </a:lstStyle>
          <a:p>
            <a:pPr>
              <a:defRPr/>
            </a:pPr>
            <a:fld id="{7CDBE014-48BA-4C5F-9D49-4B038554EB2A}"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ar-YE"/>
              <a:t>Dr Mahdi</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Engineering Management 9</a:t>
            </a:r>
          </a:p>
        </p:txBody>
      </p:sp>
      <p:sp>
        <p:nvSpPr>
          <p:cNvPr id="5" name="Slide Number Placeholder 4"/>
          <p:cNvSpPr>
            <a:spLocks noGrp="1"/>
          </p:cNvSpPr>
          <p:nvPr>
            <p:ph type="sldNum" sz="quarter" idx="12"/>
          </p:nvPr>
        </p:nvSpPr>
        <p:spPr/>
        <p:txBody>
          <a:bodyPr/>
          <a:lstStyle>
            <a:lvl1pPr>
              <a:defRPr/>
            </a:lvl1pPr>
          </a:lstStyle>
          <a:p>
            <a:pPr>
              <a:defRPr/>
            </a:pPr>
            <a:fld id="{8094D906-B85B-4578-B4F9-A90E283A3612}"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3" name="Footer Placeholder 21"/>
          <p:cNvSpPr>
            <a:spLocks noGrp="1"/>
          </p:cNvSpPr>
          <p:nvPr>
            <p:ph type="ftr" sz="quarter" idx="11"/>
          </p:nvPr>
        </p:nvSpPr>
        <p:spPr/>
        <p:txBody>
          <a:bodyPr/>
          <a:lstStyle>
            <a:lvl1pPr>
              <a:defRPr/>
            </a:lvl1pPr>
          </a:lstStyle>
          <a:p>
            <a:pPr>
              <a:defRPr/>
            </a:pPr>
            <a:r>
              <a:rPr lang="en-US"/>
              <a:t>Engineering Management 9</a:t>
            </a:r>
          </a:p>
        </p:txBody>
      </p:sp>
      <p:sp>
        <p:nvSpPr>
          <p:cNvPr id="4" name="Slide Number Placeholder 17"/>
          <p:cNvSpPr>
            <a:spLocks noGrp="1"/>
          </p:cNvSpPr>
          <p:nvPr>
            <p:ph type="sldNum" sz="quarter" idx="12"/>
          </p:nvPr>
        </p:nvSpPr>
        <p:spPr/>
        <p:txBody>
          <a:bodyPr/>
          <a:lstStyle>
            <a:lvl1pPr>
              <a:defRPr/>
            </a:lvl1pPr>
          </a:lstStyle>
          <a:p>
            <a:pPr>
              <a:defRPr/>
            </a:pPr>
            <a:fld id="{A74407D3-C87B-4A5A-A207-6A0E1430C5EB}"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Engineering Management 9</a:t>
            </a:r>
          </a:p>
        </p:txBody>
      </p:sp>
      <p:sp>
        <p:nvSpPr>
          <p:cNvPr id="7" name="Slide Number Placeholder 6"/>
          <p:cNvSpPr>
            <a:spLocks noGrp="1"/>
          </p:cNvSpPr>
          <p:nvPr>
            <p:ph type="sldNum" sz="quarter" idx="12"/>
          </p:nvPr>
        </p:nvSpPr>
        <p:spPr/>
        <p:txBody>
          <a:bodyPr/>
          <a:lstStyle>
            <a:lvl1pPr>
              <a:defRPr/>
            </a:lvl1pPr>
          </a:lstStyle>
          <a:p>
            <a:pPr>
              <a:defRPr/>
            </a:pPr>
            <a:fld id="{4EE6F82C-B29B-4FF1-8AC7-16ADDB611D04}"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12" name="Footer Placeholder 5"/>
          <p:cNvSpPr>
            <a:spLocks noGrp="1"/>
          </p:cNvSpPr>
          <p:nvPr>
            <p:ph type="ftr" sz="quarter" idx="11"/>
          </p:nvPr>
        </p:nvSpPr>
        <p:spPr/>
        <p:txBody>
          <a:bodyPr/>
          <a:lstStyle>
            <a:lvl1pPr>
              <a:defRPr/>
            </a:lvl1pPr>
          </a:lstStyle>
          <a:p>
            <a:pPr>
              <a:defRPr/>
            </a:pPr>
            <a:r>
              <a:rPr lang="en-US"/>
              <a:t>Engineering Management 9</a:t>
            </a:r>
          </a:p>
        </p:txBody>
      </p:sp>
      <p:sp>
        <p:nvSpPr>
          <p:cNvPr id="13" name="Slide Number Placeholder 6"/>
          <p:cNvSpPr>
            <a:spLocks noGrp="1"/>
          </p:cNvSpPr>
          <p:nvPr>
            <p:ph type="sldNum" sz="quarter" idx="12"/>
          </p:nvPr>
        </p:nvSpPr>
        <p:spPr/>
        <p:txBody>
          <a:bodyPr/>
          <a:lstStyle>
            <a:lvl1pPr>
              <a:defRPr/>
            </a:lvl1pPr>
          </a:lstStyle>
          <a:p>
            <a:pPr>
              <a:defRPr/>
            </a:pPr>
            <a:fld id="{5A47A3CB-3D6B-426C-9553-56FD8710361B}"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lgn="l">
              <a:defRPr sz="1000">
                <a:latin typeface="Lucida Sans Unicode" pitchFamily="34" charset="0"/>
              </a:defRPr>
            </a:lvl1pPr>
          </a:lstStyle>
          <a:p>
            <a:pPr>
              <a:defRPr/>
            </a:pPr>
            <a:r>
              <a:rPr lang="ar-YE"/>
              <a:t>Dr Mahdi</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r>
              <a:rPr lang="en-US"/>
              <a:t>Engineering Management 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AE0538C8-C2BB-4889-A042-F0F02606BCCB}"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3" r:id="rId7"/>
    <p:sldLayoutId id="2147483690" r:id="rId8"/>
    <p:sldLayoutId id="2147483691" r:id="rId9"/>
    <p:sldLayoutId id="2147483682" r:id="rId10"/>
    <p:sldLayoutId id="2147483681"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cs typeface="Arial" charset="0"/>
        </a:defRPr>
      </a:lvl2pPr>
      <a:lvl3pPr algn="l" rtl="0" eaLnBrk="0" fontAlgn="base" hangingPunct="0">
        <a:spcBef>
          <a:spcPct val="0"/>
        </a:spcBef>
        <a:spcAft>
          <a:spcPct val="0"/>
        </a:spcAft>
        <a:defRPr sz="4100" b="1">
          <a:solidFill>
            <a:schemeClr val="tx2"/>
          </a:solidFill>
          <a:latin typeface="Lucida Sans Unicode" pitchFamily="34" charset="0"/>
          <a:cs typeface="Arial" charset="0"/>
        </a:defRPr>
      </a:lvl3pPr>
      <a:lvl4pPr algn="l" rtl="0" eaLnBrk="0" fontAlgn="base" hangingPunct="0">
        <a:spcBef>
          <a:spcPct val="0"/>
        </a:spcBef>
        <a:spcAft>
          <a:spcPct val="0"/>
        </a:spcAft>
        <a:defRPr sz="4100" b="1">
          <a:solidFill>
            <a:schemeClr val="tx2"/>
          </a:solidFill>
          <a:latin typeface="Lucida Sans Unicode" pitchFamily="34" charset="0"/>
          <a:cs typeface="Arial" charset="0"/>
        </a:defRPr>
      </a:lvl4pPr>
      <a:lvl5pPr algn="l" rtl="0" eaLnBrk="0" fontAlgn="base" hangingPunct="0">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ln>
            <a:miter lim="800000"/>
            <a:headEnd/>
            <a:tailEnd/>
          </a:ln>
        </p:spPr>
        <p:txBody>
          <a:bodyPr/>
          <a:lstStyle/>
          <a:p>
            <a:pPr algn="ctr"/>
            <a:r>
              <a:rPr lang="en-US" smtClean="0"/>
              <a:t>Engineering Management 9</a:t>
            </a:r>
          </a:p>
        </p:txBody>
      </p:sp>
      <p:sp>
        <p:nvSpPr>
          <p:cNvPr id="15363" name="Slide Number Placeholder 5"/>
          <p:cNvSpPr>
            <a:spLocks noGrp="1"/>
          </p:cNvSpPr>
          <p:nvPr>
            <p:ph type="sldNum" sz="quarter" idx="12"/>
          </p:nvPr>
        </p:nvSpPr>
        <p:spPr bwMode="auto">
          <a:noFill/>
          <a:ln>
            <a:miter lim="800000"/>
            <a:headEnd/>
            <a:tailEnd/>
          </a:ln>
        </p:spPr>
        <p:txBody>
          <a:bodyPr/>
          <a:lstStyle/>
          <a:p>
            <a:fld id="{69872C2F-503D-4912-AED0-A851ADB345DF}" type="slidenum">
              <a:rPr lang="ar-SA" smtClean="0"/>
              <a:pPr/>
              <a:t>1</a:t>
            </a:fld>
            <a:endParaRPr lang="en-US" smtClean="0"/>
          </a:p>
        </p:txBody>
      </p:sp>
      <p:sp>
        <p:nvSpPr>
          <p:cNvPr id="15364" name="Slide Number Placeholder 2"/>
          <p:cNvSpPr txBox="1">
            <a:spLocks noGrp="1"/>
          </p:cNvSpPr>
          <p:nvPr/>
        </p:nvSpPr>
        <p:spPr bwMode="auto">
          <a:xfrm>
            <a:off x="8572500" y="6357938"/>
            <a:ext cx="365125" cy="365125"/>
          </a:xfrm>
          <a:prstGeom prst="rect">
            <a:avLst/>
          </a:prstGeom>
          <a:noFill/>
          <a:ln w="9525">
            <a:noFill/>
            <a:miter lim="800000"/>
            <a:headEnd/>
            <a:tailEnd/>
          </a:ln>
        </p:spPr>
        <p:txBody>
          <a:bodyPr anchor="b"/>
          <a:lstStyle/>
          <a:p>
            <a:fld id="{91E9C3A5-416D-4936-A6C3-83E7F596342A}" type="slidenum">
              <a:rPr lang="ar-SA" sz="1000">
                <a:latin typeface="Lucida Sans Unicode" pitchFamily="34" charset="0"/>
              </a:rPr>
              <a:pPr/>
              <a:t>1</a:t>
            </a:fld>
            <a:endParaRPr lang="en-US" sz="1000">
              <a:latin typeface="Lucida Sans Unicode" pitchFamily="34" charset="0"/>
            </a:endParaRPr>
          </a:p>
        </p:txBody>
      </p:sp>
      <p:sp>
        <p:nvSpPr>
          <p:cNvPr id="15368" name="Rectangle 8"/>
          <p:cNvSpPr>
            <a:spLocks noChangeArrowheads="1"/>
          </p:cNvSpPr>
          <p:nvPr/>
        </p:nvSpPr>
        <p:spPr bwMode="auto">
          <a:xfrm>
            <a:off x="857250" y="500063"/>
            <a:ext cx="7675563" cy="4400550"/>
          </a:xfrm>
          <a:prstGeom prst="rect">
            <a:avLst/>
          </a:prstGeom>
          <a:noFill/>
          <a:ln w="9525">
            <a:noFill/>
            <a:miter lim="800000"/>
            <a:headEnd/>
            <a:tailEnd/>
          </a:ln>
          <a:effectLst/>
        </p:spPr>
        <p:txBody>
          <a:bodyPr>
            <a:spAutoFit/>
          </a:bodyPr>
          <a:lstStyle/>
          <a:p>
            <a:pPr algn="ctr" rtl="0">
              <a:defRPr/>
            </a:pPr>
            <a:r>
              <a:rPr lang="en-US" sz="4000" b="1" dirty="0">
                <a:effectLst>
                  <a:outerShdw blurRad="38100" dist="38100" dir="2700000" algn="tl">
                    <a:srgbClr val="C0C0C0"/>
                  </a:outerShdw>
                </a:effectLst>
                <a:latin typeface="Times New Roman" pitchFamily="18" charset="0"/>
                <a:cs typeface="Times New Roman" pitchFamily="18" charset="0"/>
              </a:rPr>
              <a:t>Engineering Project Management</a:t>
            </a:r>
          </a:p>
          <a:p>
            <a:pPr algn="ctr" rtl="0">
              <a:defRPr/>
            </a:pPr>
            <a:r>
              <a:rPr lang="en-US" sz="4000" b="1" dirty="0">
                <a:effectLst>
                  <a:outerShdw blurRad="38100" dist="38100" dir="2700000" algn="tl">
                    <a:srgbClr val="C0C0C0"/>
                  </a:outerShdw>
                </a:effectLst>
                <a:latin typeface="Times New Roman" pitchFamily="18" charset="0"/>
                <a:cs typeface="Times New Roman" pitchFamily="18" charset="0"/>
              </a:rPr>
              <a:t>Hat 213</a:t>
            </a:r>
          </a:p>
          <a:p>
            <a:pPr algn="ctr" rtl="0">
              <a:defRPr/>
            </a:pPr>
            <a:r>
              <a:rPr lang="en-US" sz="4000" b="1">
                <a:effectLst>
                  <a:outerShdw blurRad="38100" dist="38100" dir="2700000" algn="tl">
                    <a:srgbClr val="C0C0C0"/>
                  </a:outerShdw>
                </a:effectLst>
                <a:latin typeface="Times New Roman" pitchFamily="18" charset="0"/>
                <a:cs typeface="Times New Roman" pitchFamily="18" charset="0"/>
              </a:rPr>
              <a:t>Lecture </a:t>
            </a:r>
            <a:r>
              <a:rPr lang="en-US" sz="4000" b="1" smtClean="0">
                <a:effectLst>
                  <a:outerShdw blurRad="38100" dist="38100" dir="2700000" algn="tl">
                    <a:srgbClr val="C0C0C0"/>
                  </a:outerShdw>
                </a:effectLst>
                <a:latin typeface="Times New Roman" pitchFamily="18" charset="0"/>
                <a:cs typeface="Times New Roman" pitchFamily="18" charset="0"/>
              </a:rPr>
              <a:t>8:</a:t>
            </a:r>
            <a:endParaRPr lang="ar-SA" sz="4000" b="1" dirty="0">
              <a:effectLst>
                <a:outerShdw blurRad="38100" dist="38100" dir="2700000" algn="tl">
                  <a:srgbClr val="C0C0C0"/>
                </a:outerShdw>
              </a:effectLst>
              <a:latin typeface="Times New Roman" pitchFamily="18" charset="0"/>
              <a:cs typeface="Times New Roman" pitchFamily="18" charset="0"/>
            </a:endParaRP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Engineering and Technology </a:t>
            </a: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Management Tools and Applications</a:t>
            </a:r>
          </a:p>
        </p:txBody>
      </p:sp>
      <p:sp>
        <p:nvSpPr>
          <p:cNvPr id="15367" name="Rectangle 8"/>
          <p:cNvSpPr>
            <a:spLocks noChangeArrowheads="1"/>
          </p:cNvSpPr>
          <p:nvPr/>
        </p:nvSpPr>
        <p:spPr bwMode="auto">
          <a:xfrm>
            <a:off x="1500188" y="5211763"/>
            <a:ext cx="6500812" cy="646112"/>
          </a:xfrm>
          <a:prstGeom prst="rect">
            <a:avLst/>
          </a:prstGeom>
          <a:noFill/>
          <a:ln w="9525">
            <a:noFill/>
            <a:miter lim="800000"/>
            <a:headEnd/>
            <a:tailEnd/>
          </a:ln>
        </p:spPr>
        <p:txBody>
          <a:bodyPr>
            <a:spAutoFit/>
          </a:bodyPr>
          <a:lstStyle/>
          <a:p>
            <a:pPr algn="l" rtl="0"/>
            <a:r>
              <a:rPr lang="en-US" b="1"/>
              <a:t>Reference Book: Engineering and Technology 			 Management Tools and Applications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a:xfrm>
            <a:off x="214313" y="642938"/>
            <a:ext cx="8715375" cy="5715000"/>
          </a:xfrm>
        </p:spPr>
        <p:txBody>
          <a:bodyPr/>
          <a:lstStyle/>
          <a:p>
            <a:r>
              <a:rPr lang="en-US" smtClean="0">
                <a:cs typeface="Arial" charset="0"/>
              </a:rPr>
              <a:t>Past experience indicates that individuals learn by experience. </a:t>
            </a:r>
          </a:p>
          <a:p>
            <a:r>
              <a:rPr lang="en-US" smtClean="0">
                <a:cs typeface="Arial" charset="0"/>
              </a:rPr>
              <a:t>The learning curve theory is based on assumptions such as:</a:t>
            </a:r>
          </a:p>
          <a:p>
            <a:pPr lvl="1"/>
            <a:r>
              <a:rPr lang="en-US" smtClean="0">
                <a:cs typeface="Arial" charset="0"/>
              </a:rPr>
              <a:t>The time required to complete a specified task or unit of a product or item will be less each time the task is performed.</a:t>
            </a:r>
          </a:p>
          <a:p>
            <a:pPr lvl="1"/>
            <a:r>
              <a:rPr lang="en-US" smtClean="0">
                <a:cs typeface="Arial" charset="0"/>
              </a:rPr>
              <a:t>The unit time will reduce at a decreasing rate.</a:t>
            </a:r>
          </a:p>
          <a:p>
            <a:r>
              <a:rPr lang="en-US" smtClean="0">
                <a:cs typeface="Arial" charset="0"/>
              </a:rPr>
              <a:t>The learning curves may vary from one product to another and from one organization to another.</a:t>
            </a:r>
          </a:p>
          <a:p>
            <a:r>
              <a:rPr lang="en-US" smtClean="0">
                <a:cs typeface="Arial" charset="0"/>
              </a:rPr>
              <a:t>Any change in personnel, process, or product disrupts the learning curve.</a:t>
            </a:r>
          </a:p>
          <a:p>
            <a:r>
              <a:rPr lang="en-US" smtClean="0">
                <a:cs typeface="Arial" charset="0"/>
              </a:rPr>
              <a:t>An 80% learning rate is descriptive of certain operations in such areas as ship construction.</a:t>
            </a:r>
          </a:p>
        </p:txBody>
      </p:sp>
      <p:sp>
        <p:nvSpPr>
          <p:cNvPr id="3" name="Title 2"/>
          <p:cNvSpPr>
            <a:spLocks noGrp="1"/>
          </p:cNvSpPr>
          <p:nvPr>
            <p:ph type="title"/>
          </p:nvPr>
        </p:nvSpPr>
        <p:spPr/>
        <p:txBody>
          <a:bodyPr/>
          <a:lstStyle/>
          <a:p>
            <a:pPr>
              <a:defRPr/>
            </a:pPr>
            <a:r>
              <a:rPr lang="en-US" sz="3200" dirty="0" smtClean="0"/>
              <a:t>Learning Curve Analysis</a:t>
            </a:r>
            <a:endParaRPr lang="en-US" sz="3200" dirty="0"/>
          </a:p>
        </p:txBody>
      </p:sp>
      <p:sp>
        <p:nvSpPr>
          <p:cNvPr id="33796"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33797" name="Slide Number Placeholder 5"/>
          <p:cNvSpPr>
            <a:spLocks noGrp="1"/>
          </p:cNvSpPr>
          <p:nvPr>
            <p:ph type="sldNum" sz="quarter" idx="12"/>
          </p:nvPr>
        </p:nvSpPr>
        <p:spPr bwMode="auto">
          <a:noFill/>
          <a:ln>
            <a:miter lim="800000"/>
            <a:headEnd/>
            <a:tailEnd/>
          </a:ln>
        </p:spPr>
        <p:txBody>
          <a:bodyPr/>
          <a:lstStyle/>
          <a:p>
            <a:fld id="{13D20831-33A2-4DF4-B94D-7B294DC5BD55}" type="slidenum">
              <a:rPr lang="ar-SA" smtClean="0"/>
              <a:pPr/>
              <a:t>10</a:t>
            </a:fld>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1"/>
          <p:cNvSpPr>
            <a:spLocks noGrp="1"/>
          </p:cNvSpPr>
          <p:nvPr>
            <p:ph idx="1"/>
          </p:nvPr>
        </p:nvSpPr>
        <p:spPr>
          <a:xfrm>
            <a:off x="214313" y="785813"/>
            <a:ext cx="8715375" cy="5572125"/>
          </a:xfrm>
        </p:spPr>
        <p:txBody>
          <a:bodyPr/>
          <a:lstStyle/>
          <a:p>
            <a:r>
              <a:rPr lang="en-US" sz="2400" smtClean="0">
                <a:cs typeface="Arial" charset="0"/>
              </a:rPr>
              <a:t>An 80% learning rate means the second unit takes 80% of the time of the first unit, so we may write:</a:t>
            </a:r>
          </a:p>
        </p:txBody>
      </p:sp>
      <p:sp>
        <p:nvSpPr>
          <p:cNvPr id="3" name="Title 2"/>
          <p:cNvSpPr>
            <a:spLocks noGrp="1"/>
          </p:cNvSpPr>
          <p:nvPr>
            <p:ph type="title"/>
          </p:nvPr>
        </p:nvSpPr>
        <p:spPr/>
        <p:txBody>
          <a:bodyPr/>
          <a:lstStyle/>
          <a:p>
            <a:pPr>
              <a:defRPr/>
            </a:pPr>
            <a:r>
              <a:rPr lang="en-US" sz="3200" dirty="0" smtClean="0"/>
              <a:t>Learning Curve Cont.</a:t>
            </a:r>
            <a:endParaRPr lang="en-US" sz="3200" dirty="0"/>
          </a:p>
        </p:txBody>
      </p:sp>
      <p:sp>
        <p:nvSpPr>
          <p:cNvPr id="35844" name="Footer Placeholder 4"/>
          <p:cNvSpPr>
            <a:spLocks noGrp="1"/>
          </p:cNvSpPr>
          <p:nvPr>
            <p:ph type="ftr" sz="quarter" idx="11"/>
          </p:nvPr>
        </p:nvSpPr>
        <p:spPr bwMode="auto">
          <a:xfrm>
            <a:off x="3571875" y="6357938"/>
            <a:ext cx="2351088" cy="365125"/>
          </a:xfrm>
          <a:noFill/>
          <a:ln>
            <a:miter lim="800000"/>
            <a:headEnd/>
            <a:tailEnd/>
          </a:ln>
        </p:spPr>
        <p:txBody>
          <a:bodyPr/>
          <a:lstStyle/>
          <a:p>
            <a:r>
              <a:rPr lang="en-US" smtClean="0"/>
              <a:t>Engineering Management 9</a:t>
            </a:r>
          </a:p>
        </p:txBody>
      </p:sp>
      <p:sp>
        <p:nvSpPr>
          <p:cNvPr id="35845" name="Slide Number Placeholder 5"/>
          <p:cNvSpPr>
            <a:spLocks noGrp="1"/>
          </p:cNvSpPr>
          <p:nvPr>
            <p:ph type="sldNum" sz="quarter" idx="12"/>
          </p:nvPr>
        </p:nvSpPr>
        <p:spPr bwMode="auto">
          <a:noFill/>
          <a:ln>
            <a:miter lim="800000"/>
            <a:headEnd/>
            <a:tailEnd/>
          </a:ln>
        </p:spPr>
        <p:txBody>
          <a:bodyPr/>
          <a:lstStyle/>
          <a:p>
            <a:fld id="{E09F63A6-28FE-4E2E-B44B-2A6BACC9F37F}" type="slidenum">
              <a:rPr lang="ar-SA" smtClean="0"/>
              <a:pPr/>
              <a:t>11</a:t>
            </a:fld>
            <a:endParaRPr lang="en-US" smtClean="0"/>
          </a:p>
        </p:txBody>
      </p:sp>
      <p:pic>
        <p:nvPicPr>
          <p:cNvPr id="35846" name="Picture 2"/>
          <p:cNvPicPr>
            <a:picLocks noChangeAspect="1" noChangeArrowheads="1"/>
          </p:cNvPicPr>
          <p:nvPr/>
        </p:nvPicPr>
        <p:blipFill>
          <a:blip r:embed="rId3"/>
          <a:srcRect/>
          <a:stretch>
            <a:fillRect/>
          </a:stretch>
        </p:blipFill>
        <p:spPr bwMode="auto">
          <a:xfrm>
            <a:off x="2500313" y="1571625"/>
            <a:ext cx="2500312" cy="500063"/>
          </a:xfrm>
          <a:prstGeom prst="rect">
            <a:avLst/>
          </a:prstGeom>
          <a:noFill/>
          <a:ln w="9525">
            <a:noFill/>
            <a:miter lim="800000"/>
            <a:headEnd/>
            <a:tailEnd/>
          </a:ln>
        </p:spPr>
      </p:pic>
      <p:pic>
        <p:nvPicPr>
          <p:cNvPr id="35847" name="Picture 3"/>
          <p:cNvPicPr>
            <a:picLocks noChangeAspect="1" noChangeArrowheads="1"/>
          </p:cNvPicPr>
          <p:nvPr/>
        </p:nvPicPr>
        <p:blipFill>
          <a:blip r:embed="rId4"/>
          <a:srcRect/>
          <a:stretch>
            <a:fillRect/>
          </a:stretch>
        </p:blipFill>
        <p:spPr bwMode="auto">
          <a:xfrm>
            <a:off x="995363" y="2176463"/>
            <a:ext cx="6505575" cy="2038350"/>
          </a:xfrm>
          <a:prstGeom prst="rect">
            <a:avLst/>
          </a:prstGeom>
          <a:noFill/>
          <a:ln w="9525">
            <a:noFill/>
            <a:miter lim="800000"/>
            <a:headEnd/>
            <a:tailEnd/>
          </a:ln>
        </p:spPr>
      </p:pic>
      <p:sp>
        <p:nvSpPr>
          <p:cNvPr id="35848" name="Rectangle 8"/>
          <p:cNvSpPr>
            <a:spLocks noChangeArrowheads="1"/>
          </p:cNvSpPr>
          <p:nvPr/>
        </p:nvSpPr>
        <p:spPr bwMode="auto">
          <a:xfrm>
            <a:off x="285750" y="4000500"/>
            <a:ext cx="8643938" cy="1323975"/>
          </a:xfrm>
          <a:prstGeom prst="rect">
            <a:avLst/>
          </a:prstGeom>
          <a:noFill/>
          <a:ln w="9525">
            <a:noFill/>
            <a:miter lim="800000"/>
            <a:headEnd/>
            <a:tailEnd/>
          </a:ln>
        </p:spPr>
        <p:txBody>
          <a:bodyPr>
            <a:spAutoFit/>
          </a:bodyPr>
          <a:lstStyle/>
          <a:p>
            <a:pPr algn="l" rtl="0"/>
            <a:r>
              <a:rPr lang="en-US" sz="2000" b="1" u="sng">
                <a:solidFill>
                  <a:schemeClr val="accent2"/>
                </a:solidFill>
              </a:rPr>
              <a:t>Example </a:t>
            </a:r>
          </a:p>
          <a:p>
            <a:pPr algn="l" rtl="0"/>
            <a:r>
              <a:rPr lang="en-US" sz="2000"/>
              <a:t>Assume that the learning rate for a certain operation is 75% and it took 90 hours to produce the first unit. Calculate the hours required to produce the fifth unit.</a:t>
            </a:r>
          </a:p>
        </p:txBody>
      </p:sp>
      <p:grpSp>
        <p:nvGrpSpPr>
          <p:cNvPr id="35849" name="Group 18"/>
          <p:cNvGrpSpPr>
            <a:grpSpLocks/>
          </p:cNvGrpSpPr>
          <p:nvPr/>
        </p:nvGrpSpPr>
        <p:grpSpPr bwMode="auto">
          <a:xfrm>
            <a:off x="1838325" y="5037138"/>
            <a:ext cx="4233863" cy="1177925"/>
            <a:chOff x="1838835" y="5036355"/>
            <a:chExt cx="4233363" cy="1178727"/>
          </a:xfrm>
        </p:grpSpPr>
        <p:grpSp>
          <p:nvGrpSpPr>
            <p:cNvPr id="35850" name="Group 16"/>
            <p:cNvGrpSpPr>
              <a:grpSpLocks/>
            </p:cNvGrpSpPr>
            <p:nvPr/>
          </p:nvGrpSpPr>
          <p:grpSpPr bwMode="auto">
            <a:xfrm>
              <a:off x="1838835" y="5036355"/>
              <a:ext cx="4233363" cy="1178727"/>
              <a:chOff x="1838835" y="5036355"/>
              <a:chExt cx="4233363" cy="1178727"/>
            </a:xfrm>
          </p:grpSpPr>
          <p:grpSp>
            <p:nvGrpSpPr>
              <p:cNvPr id="35852" name="Group 11"/>
              <p:cNvGrpSpPr>
                <a:grpSpLocks/>
              </p:cNvGrpSpPr>
              <p:nvPr/>
            </p:nvGrpSpPr>
            <p:grpSpPr bwMode="auto">
              <a:xfrm>
                <a:off x="1838835" y="5757881"/>
                <a:ext cx="4233363" cy="457201"/>
                <a:chOff x="1571604" y="5500702"/>
                <a:chExt cx="4233363" cy="457201"/>
              </a:xfrm>
            </p:grpSpPr>
            <p:pic>
              <p:nvPicPr>
                <p:cNvPr id="35854" name="Picture 4"/>
                <p:cNvPicPr>
                  <a:picLocks noChangeAspect="1" noChangeArrowheads="1"/>
                </p:cNvPicPr>
                <p:nvPr/>
              </p:nvPicPr>
              <p:blipFill>
                <a:blip r:embed="rId5"/>
                <a:srcRect/>
                <a:stretch>
                  <a:fillRect/>
                </a:stretch>
              </p:blipFill>
              <p:spPr bwMode="auto">
                <a:xfrm>
                  <a:off x="1571604" y="5500702"/>
                  <a:ext cx="2396842" cy="457201"/>
                </a:xfrm>
                <a:prstGeom prst="rect">
                  <a:avLst/>
                </a:prstGeom>
                <a:noFill/>
                <a:ln w="9525">
                  <a:noFill/>
                  <a:miter lim="800000"/>
                  <a:headEnd/>
                  <a:tailEnd/>
                </a:ln>
              </p:spPr>
            </p:pic>
            <p:pic>
              <p:nvPicPr>
                <p:cNvPr id="35855" name="Picture 5"/>
                <p:cNvPicPr>
                  <a:picLocks noChangeAspect="1" noChangeArrowheads="1"/>
                </p:cNvPicPr>
                <p:nvPr/>
              </p:nvPicPr>
              <p:blipFill>
                <a:blip r:embed="rId6"/>
                <a:srcRect/>
                <a:stretch>
                  <a:fillRect/>
                </a:stretch>
              </p:blipFill>
              <p:spPr bwMode="auto">
                <a:xfrm>
                  <a:off x="4071934" y="5572140"/>
                  <a:ext cx="1733033" cy="357190"/>
                </a:xfrm>
                <a:prstGeom prst="rect">
                  <a:avLst/>
                </a:prstGeom>
                <a:noFill/>
                <a:ln w="9525">
                  <a:noFill/>
                  <a:miter lim="800000"/>
                  <a:headEnd/>
                  <a:tailEnd/>
                </a:ln>
              </p:spPr>
            </p:pic>
          </p:grpSp>
          <p:pic>
            <p:nvPicPr>
              <p:cNvPr id="35853" name="Picture 7"/>
              <p:cNvPicPr>
                <a:picLocks noChangeAspect="1" noChangeArrowheads="1"/>
              </p:cNvPicPr>
              <p:nvPr/>
            </p:nvPicPr>
            <p:blipFill>
              <a:blip r:embed="rId7"/>
              <a:srcRect/>
              <a:stretch>
                <a:fillRect/>
              </a:stretch>
            </p:blipFill>
            <p:spPr bwMode="auto">
              <a:xfrm>
                <a:off x="1857356" y="5036355"/>
                <a:ext cx="1500198" cy="750099"/>
              </a:xfrm>
              <a:prstGeom prst="rect">
                <a:avLst/>
              </a:prstGeom>
              <a:noFill/>
              <a:ln w="9525">
                <a:noFill/>
                <a:miter lim="800000"/>
                <a:headEnd/>
                <a:tailEnd/>
              </a:ln>
            </p:spPr>
          </p:pic>
        </p:grpSp>
        <p:sp>
          <p:nvSpPr>
            <p:cNvPr id="35851" name="TextBox 17"/>
            <p:cNvSpPr txBox="1">
              <a:spLocks noChangeArrowheads="1"/>
            </p:cNvSpPr>
            <p:nvPr/>
          </p:nvSpPr>
          <p:spPr bwMode="auto">
            <a:xfrm>
              <a:off x="3444490" y="5174508"/>
              <a:ext cx="1357322" cy="400110"/>
            </a:xfrm>
            <a:prstGeom prst="rect">
              <a:avLst/>
            </a:prstGeom>
            <a:noFill/>
            <a:ln w="9525">
              <a:noFill/>
              <a:miter lim="800000"/>
              <a:headEnd/>
              <a:tailEnd/>
            </a:ln>
          </p:spPr>
          <p:txBody>
            <a:bodyPr>
              <a:spAutoFit/>
            </a:bodyPr>
            <a:lstStyle/>
            <a:p>
              <a:pPr algn="l" rtl="0"/>
              <a:r>
                <a:rPr lang="en-US" sz="2000"/>
                <a:t>= - 0.415</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a:xfrm>
            <a:off x="214313" y="785813"/>
            <a:ext cx="8715375" cy="5357812"/>
          </a:xfrm>
        </p:spPr>
        <p:txBody>
          <a:bodyPr/>
          <a:lstStyle/>
          <a:p>
            <a:r>
              <a:rPr lang="en-US" smtClean="0">
                <a:cs typeface="Arial" charset="0"/>
              </a:rPr>
              <a:t>Each day engineering managers make various decisions that are concerned with some point in the future.</a:t>
            </a:r>
          </a:p>
          <a:p>
            <a:r>
              <a:rPr lang="en-US" smtClean="0">
                <a:cs typeface="Arial" charset="0"/>
              </a:rPr>
              <a:t>Forecasting is a useful tool to estimate demand for a certain product, and it may simply be described as the art and science of predicting future events.</a:t>
            </a:r>
          </a:p>
          <a:p>
            <a:r>
              <a:rPr lang="en-US" smtClean="0">
                <a:cs typeface="Arial" charset="0"/>
              </a:rPr>
              <a:t>Forecasts types are: Technological, demand and Economic.</a:t>
            </a:r>
          </a:p>
          <a:p>
            <a:r>
              <a:rPr lang="en-US" smtClean="0">
                <a:cs typeface="Arial" charset="0"/>
              </a:rPr>
              <a:t>Time Horizons of forecasts are: Long-range, medium-range and short-range.</a:t>
            </a:r>
          </a:p>
        </p:txBody>
      </p:sp>
      <p:sp>
        <p:nvSpPr>
          <p:cNvPr id="3" name="Title 2"/>
          <p:cNvSpPr>
            <a:spLocks noGrp="1"/>
          </p:cNvSpPr>
          <p:nvPr>
            <p:ph type="title"/>
          </p:nvPr>
        </p:nvSpPr>
        <p:spPr/>
        <p:txBody>
          <a:bodyPr/>
          <a:lstStyle/>
          <a:p>
            <a:pPr>
              <a:defRPr/>
            </a:pPr>
            <a:r>
              <a:rPr lang="en-US" dirty="0" smtClean="0"/>
              <a:t>Forecasting</a:t>
            </a:r>
            <a:endParaRPr lang="en-US" dirty="0"/>
          </a:p>
        </p:txBody>
      </p:sp>
      <p:sp>
        <p:nvSpPr>
          <p:cNvPr id="37892"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37893" name="Slide Number Placeholder 5"/>
          <p:cNvSpPr>
            <a:spLocks noGrp="1"/>
          </p:cNvSpPr>
          <p:nvPr>
            <p:ph type="sldNum" sz="quarter" idx="12"/>
          </p:nvPr>
        </p:nvSpPr>
        <p:spPr bwMode="auto">
          <a:noFill/>
          <a:ln>
            <a:miter lim="800000"/>
            <a:headEnd/>
            <a:tailEnd/>
          </a:ln>
        </p:spPr>
        <p:txBody>
          <a:bodyPr/>
          <a:lstStyle/>
          <a:p>
            <a:fld id="{C47241C4-DB27-4DE4-B585-32E2A0E08AD9}" type="slidenum">
              <a:rPr lang="ar-SA"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a:xfrm>
            <a:off x="214313" y="785813"/>
            <a:ext cx="8715375" cy="5357812"/>
          </a:xfrm>
        </p:spPr>
        <p:txBody>
          <a:bodyPr/>
          <a:lstStyle/>
          <a:p>
            <a:r>
              <a:rPr lang="en-US" smtClean="0">
                <a:cs typeface="Arial" charset="0"/>
              </a:rPr>
              <a:t>A useful forecasting approach is composed of the following eight steps :</a:t>
            </a:r>
          </a:p>
          <a:p>
            <a:r>
              <a:rPr lang="en-US" smtClean="0">
                <a:cs typeface="Arial" charset="0"/>
              </a:rPr>
              <a:t>Determine the forecast application and objective.</a:t>
            </a:r>
          </a:p>
          <a:p>
            <a:r>
              <a:rPr lang="en-US" smtClean="0">
                <a:cs typeface="Arial" charset="0"/>
              </a:rPr>
              <a:t>Choose with care the items to be forecasted.</a:t>
            </a:r>
          </a:p>
          <a:p>
            <a:r>
              <a:rPr lang="en-US" smtClean="0">
                <a:cs typeface="Arial" charset="0"/>
              </a:rPr>
              <a:t>Determine forecast time horizon (i.e., long, short, or medium).</a:t>
            </a:r>
          </a:p>
          <a:p>
            <a:r>
              <a:rPr lang="en-US" smtClean="0">
                <a:cs typeface="Arial" charset="0"/>
              </a:rPr>
              <a:t>Choose appropriate forecasting model(s).</a:t>
            </a:r>
          </a:p>
          <a:p>
            <a:r>
              <a:rPr lang="en-US" smtClean="0">
                <a:cs typeface="Arial" charset="0"/>
              </a:rPr>
              <a:t>Collect the appropriate data required to make the forecast under consideration.</a:t>
            </a:r>
          </a:p>
          <a:p>
            <a:r>
              <a:rPr lang="en-US" smtClean="0">
                <a:cs typeface="Arial" charset="0"/>
              </a:rPr>
              <a:t>Validate the forecasting model with care.</a:t>
            </a:r>
          </a:p>
          <a:p>
            <a:r>
              <a:rPr lang="en-US" smtClean="0">
                <a:cs typeface="Arial" charset="0"/>
              </a:rPr>
              <a:t>Make all relevant forecasts.</a:t>
            </a:r>
          </a:p>
          <a:p>
            <a:r>
              <a:rPr lang="en-US" smtClean="0">
                <a:cs typeface="Arial" charset="0"/>
              </a:rPr>
              <a:t>Implement the appropriate results.</a:t>
            </a:r>
          </a:p>
        </p:txBody>
      </p:sp>
      <p:sp>
        <p:nvSpPr>
          <p:cNvPr id="3" name="Title 2"/>
          <p:cNvSpPr>
            <a:spLocks noGrp="1"/>
          </p:cNvSpPr>
          <p:nvPr>
            <p:ph type="title"/>
          </p:nvPr>
        </p:nvSpPr>
        <p:spPr/>
        <p:txBody>
          <a:bodyPr/>
          <a:lstStyle/>
          <a:p>
            <a:pPr>
              <a:defRPr/>
            </a:pPr>
            <a:r>
              <a:rPr lang="en-US" dirty="0" smtClean="0"/>
              <a:t>Forecasting Steps</a:t>
            </a:r>
            <a:endParaRPr lang="en-US" dirty="0"/>
          </a:p>
        </p:txBody>
      </p:sp>
      <p:sp>
        <p:nvSpPr>
          <p:cNvPr id="39940"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39941" name="Slide Number Placeholder 5"/>
          <p:cNvSpPr>
            <a:spLocks noGrp="1"/>
          </p:cNvSpPr>
          <p:nvPr>
            <p:ph type="sldNum" sz="quarter" idx="12"/>
          </p:nvPr>
        </p:nvSpPr>
        <p:spPr bwMode="auto">
          <a:noFill/>
          <a:ln>
            <a:miter lim="800000"/>
            <a:headEnd/>
            <a:tailEnd/>
          </a:ln>
        </p:spPr>
        <p:txBody>
          <a:bodyPr/>
          <a:lstStyle/>
          <a:p>
            <a:fld id="{3F10EB11-DD46-484F-9FBC-9BDDC0CF7C2A}" type="slidenum">
              <a:rPr lang="ar-SA"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1"/>
          <p:cNvSpPr>
            <a:spLocks noGrp="1"/>
          </p:cNvSpPr>
          <p:nvPr>
            <p:ph idx="1"/>
          </p:nvPr>
        </p:nvSpPr>
        <p:spPr>
          <a:xfrm>
            <a:off x="214313" y="785813"/>
            <a:ext cx="8715375" cy="5357812"/>
          </a:xfrm>
        </p:spPr>
        <p:txBody>
          <a:bodyPr/>
          <a:lstStyle/>
          <a:p>
            <a:r>
              <a:rPr lang="en-US" smtClean="0">
                <a:cs typeface="Arial" charset="0"/>
              </a:rPr>
              <a:t>The forecasting methods may be divided into two broad categories: qualitative and quantitative. </a:t>
            </a:r>
          </a:p>
          <a:p>
            <a:r>
              <a:rPr lang="en-US" b="1" smtClean="0">
                <a:cs typeface="Arial" charset="0"/>
              </a:rPr>
              <a:t>The qualitative methods </a:t>
            </a:r>
            <a:r>
              <a:rPr lang="en-US" smtClean="0">
                <a:cs typeface="Arial" charset="0"/>
              </a:rPr>
              <a:t>provide forecasts that incorporate factors such as the decision maker’s emotions, personal experiences, and intuition. Example is consumer market survey.</a:t>
            </a:r>
          </a:p>
          <a:p>
            <a:r>
              <a:rPr lang="en-US" b="1" smtClean="0">
                <a:cs typeface="Arial" charset="0"/>
              </a:rPr>
              <a:t>The quantitative methods </a:t>
            </a:r>
            <a:r>
              <a:rPr lang="en-US" smtClean="0">
                <a:cs typeface="Arial" charset="0"/>
              </a:rPr>
              <a:t>provide forecasts that were obtained by employing various mathematical models that use past data or causal variables to forecast demand. Examples of the quantitative methods include exponential smoothing, moving averages.</a:t>
            </a:r>
          </a:p>
        </p:txBody>
      </p:sp>
      <p:sp>
        <p:nvSpPr>
          <p:cNvPr id="3" name="Title 2"/>
          <p:cNvSpPr>
            <a:spLocks noGrp="1"/>
          </p:cNvSpPr>
          <p:nvPr>
            <p:ph type="title"/>
          </p:nvPr>
        </p:nvSpPr>
        <p:spPr/>
        <p:txBody>
          <a:bodyPr/>
          <a:lstStyle/>
          <a:p>
            <a:pPr>
              <a:defRPr/>
            </a:pPr>
            <a:r>
              <a:rPr lang="en-US" dirty="0" smtClean="0">
                <a:solidFill>
                  <a:schemeClr val="accent2"/>
                </a:solidFill>
              </a:rPr>
              <a:t>Forecasting Methods</a:t>
            </a:r>
            <a:endParaRPr lang="en-US" dirty="0">
              <a:solidFill>
                <a:schemeClr val="accent2"/>
              </a:solidFill>
            </a:endParaRPr>
          </a:p>
        </p:txBody>
      </p:sp>
      <p:sp>
        <p:nvSpPr>
          <p:cNvPr id="41988" name="Footer Placeholder 4"/>
          <p:cNvSpPr>
            <a:spLocks noGrp="1"/>
          </p:cNvSpPr>
          <p:nvPr>
            <p:ph type="ftr" sz="quarter" idx="11"/>
          </p:nvPr>
        </p:nvSpPr>
        <p:spPr bwMode="auto">
          <a:xfrm>
            <a:off x="3571875" y="6357938"/>
            <a:ext cx="2351088" cy="365125"/>
          </a:xfrm>
          <a:noFill/>
          <a:ln>
            <a:miter lim="800000"/>
            <a:headEnd/>
            <a:tailEnd/>
          </a:ln>
        </p:spPr>
        <p:txBody>
          <a:bodyPr/>
          <a:lstStyle/>
          <a:p>
            <a:r>
              <a:rPr lang="en-US" smtClean="0"/>
              <a:t>Engineering Management 9</a:t>
            </a:r>
          </a:p>
        </p:txBody>
      </p:sp>
      <p:sp>
        <p:nvSpPr>
          <p:cNvPr id="41989" name="Slide Number Placeholder 5"/>
          <p:cNvSpPr>
            <a:spLocks noGrp="1"/>
          </p:cNvSpPr>
          <p:nvPr>
            <p:ph type="sldNum" sz="quarter" idx="12"/>
          </p:nvPr>
        </p:nvSpPr>
        <p:spPr bwMode="auto">
          <a:noFill/>
          <a:ln>
            <a:miter lim="800000"/>
            <a:headEnd/>
            <a:tailEnd/>
          </a:ln>
        </p:spPr>
        <p:txBody>
          <a:bodyPr/>
          <a:lstStyle/>
          <a:p>
            <a:fld id="{BDCC62A0-70A4-40CC-9F1F-8505D377B441}" type="slidenum">
              <a:rPr lang="ar-SA"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214313" y="785813"/>
            <a:ext cx="8715375" cy="5500687"/>
          </a:xfrm>
        </p:spPr>
        <p:txBody>
          <a:bodyPr/>
          <a:lstStyle/>
          <a:p>
            <a:r>
              <a:rPr lang="en-US" smtClean="0">
                <a:cs typeface="Arial" charset="0"/>
              </a:rPr>
              <a:t>This is a simple and straightforward method in which the demands of all previous periods are given equal weight. Thus, the simple average of the past is expressed by:</a:t>
            </a:r>
          </a:p>
        </p:txBody>
      </p:sp>
      <p:sp>
        <p:nvSpPr>
          <p:cNvPr id="3" name="Title 2"/>
          <p:cNvSpPr>
            <a:spLocks noGrp="1"/>
          </p:cNvSpPr>
          <p:nvPr>
            <p:ph type="title"/>
          </p:nvPr>
        </p:nvSpPr>
        <p:spPr/>
        <p:txBody>
          <a:bodyPr/>
          <a:lstStyle/>
          <a:p>
            <a:pPr>
              <a:defRPr/>
            </a:pPr>
            <a:r>
              <a:rPr lang="en-US" sz="3200" dirty="0" smtClean="0">
                <a:solidFill>
                  <a:schemeClr val="accent2"/>
                </a:solidFill>
              </a:rPr>
              <a:t>Simple Average</a:t>
            </a:r>
            <a:endParaRPr lang="en-US" sz="3200" dirty="0">
              <a:solidFill>
                <a:schemeClr val="accent2"/>
              </a:solidFill>
            </a:endParaRPr>
          </a:p>
        </p:txBody>
      </p:sp>
      <p:sp>
        <p:nvSpPr>
          <p:cNvPr id="44036" name="Footer Placeholder 4"/>
          <p:cNvSpPr>
            <a:spLocks noGrp="1"/>
          </p:cNvSpPr>
          <p:nvPr>
            <p:ph type="ftr" sz="quarter" idx="11"/>
          </p:nvPr>
        </p:nvSpPr>
        <p:spPr bwMode="auto">
          <a:xfrm>
            <a:off x="3643313" y="6357938"/>
            <a:ext cx="2351087" cy="365125"/>
          </a:xfrm>
          <a:noFill/>
          <a:ln>
            <a:miter lim="800000"/>
            <a:headEnd/>
            <a:tailEnd/>
          </a:ln>
        </p:spPr>
        <p:txBody>
          <a:bodyPr/>
          <a:lstStyle/>
          <a:p>
            <a:r>
              <a:rPr lang="en-US" smtClean="0"/>
              <a:t>Engineering Management 9</a:t>
            </a:r>
          </a:p>
        </p:txBody>
      </p:sp>
      <p:sp>
        <p:nvSpPr>
          <p:cNvPr id="44037" name="Slide Number Placeholder 5"/>
          <p:cNvSpPr>
            <a:spLocks noGrp="1"/>
          </p:cNvSpPr>
          <p:nvPr>
            <p:ph type="sldNum" sz="quarter" idx="12"/>
          </p:nvPr>
        </p:nvSpPr>
        <p:spPr bwMode="auto">
          <a:noFill/>
          <a:ln>
            <a:miter lim="800000"/>
            <a:headEnd/>
            <a:tailEnd/>
          </a:ln>
        </p:spPr>
        <p:txBody>
          <a:bodyPr/>
          <a:lstStyle/>
          <a:p>
            <a:fld id="{8C6C2B1A-CD34-4EE3-874B-AA9DFA58C75D}" type="slidenum">
              <a:rPr lang="ar-SA" smtClean="0"/>
              <a:pPr/>
              <a:t>15</a:t>
            </a:fld>
            <a:endParaRPr lang="en-US" smtClean="0"/>
          </a:p>
        </p:txBody>
      </p:sp>
      <p:pic>
        <p:nvPicPr>
          <p:cNvPr id="44038" name="Picture 2"/>
          <p:cNvPicPr>
            <a:picLocks noChangeAspect="1" noChangeArrowheads="1"/>
          </p:cNvPicPr>
          <p:nvPr/>
        </p:nvPicPr>
        <p:blipFill>
          <a:blip r:embed="rId3"/>
          <a:srcRect/>
          <a:stretch>
            <a:fillRect/>
          </a:stretch>
        </p:blipFill>
        <p:spPr bwMode="auto">
          <a:xfrm>
            <a:off x="571500" y="2643188"/>
            <a:ext cx="2105025" cy="860425"/>
          </a:xfrm>
          <a:prstGeom prst="rect">
            <a:avLst/>
          </a:prstGeom>
          <a:noFill/>
          <a:ln w="9525">
            <a:noFill/>
            <a:miter lim="800000"/>
            <a:headEnd/>
            <a:tailEnd/>
          </a:ln>
        </p:spPr>
      </p:pic>
      <p:pic>
        <p:nvPicPr>
          <p:cNvPr id="44039" name="Picture 3"/>
          <p:cNvPicPr>
            <a:picLocks noChangeAspect="1" noChangeArrowheads="1"/>
          </p:cNvPicPr>
          <p:nvPr/>
        </p:nvPicPr>
        <p:blipFill>
          <a:blip r:embed="rId4"/>
          <a:srcRect/>
          <a:stretch>
            <a:fillRect/>
          </a:stretch>
        </p:blipFill>
        <p:spPr bwMode="auto">
          <a:xfrm>
            <a:off x="3071813" y="2557463"/>
            <a:ext cx="5824537" cy="1085850"/>
          </a:xfrm>
          <a:prstGeom prst="rect">
            <a:avLst/>
          </a:prstGeom>
          <a:noFill/>
          <a:ln w="9525">
            <a:noFill/>
            <a:miter lim="800000"/>
            <a:headEnd/>
            <a:tailEnd/>
          </a:ln>
        </p:spPr>
      </p:pic>
      <p:sp>
        <p:nvSpPr>
          <p:cNvPr id="44040" name="Rectangle 8"/>
          <p:cNvSpPr>
            <a:spLocks noChangeArrowheads="1"/>
          </p:cNvSpPr>
          <p:nvPr/>
        </p:nvSpPr>
        <p:spPr bwMode="auto">
          <a:xfrm>
            <a:off x="500063" y="3714750"/>
            <a:ext cx="8215312" cy="1323975"/>
          </a:xfrm>
          <a:prstGeom prst="rect">
            <a:avLst/>
          </a:prstGeom>
          <a:noFill/>
          <a:ln w="9525">
            <a:noFill/>
            <a:miter lim="800000"/>
            <a:headEnd/>
            <a:tailEnd/>
          </a:ln>
        </p:spPr>
        <p:txBody>
          <a:bodyPr>
            <a:spAutoFit/>
          </a:bodyPr>
          <a:lstStyle/>
          <a:p>
            <a:pPr algn="l" rtl="0"/>
            <a:r>
              <a:rPr lang="en-US" sz="2000" b="1" u="sng">
                <a:solidFill>
                  <a:schemeClr val="accent2"/>
                </a:solidFill>
              </a:rPr>
              <a:t>Example</a:t>
            </a:r>
          </a:p>
          <a:p>
            <a:pPr algn="l" rtl="0"/>
            <a:r>
              <a:rPr lang="en-US" sz="2000"/>
              <a:t>Assume that in the past four 5-month periods, the demand for a certain company product was 200, 150, 100, and 250 units, respectively. Determine the simple average of demands.</a:t>
            </a:r>
          </a:p>
        </p:txBody>
      </p:sp>
      <p:grpSp>
        <p:nvGrpSpPr>
          <p:cNvPr id="44041" name="Group 11"/>
          <p:cNvGrpSpPr>
            <a:grpSpLocks/>
          </p:cNvGrpSpPr>
          <p:nvPr/>
        </p:nvGrpSpPr>
        <p:grpSpPr bwMode="auto">
          <a:xfrm>
            <a:off x="1719263" y="5072063"/>
            <a:ext cx="4852987" cy="685800"/>
            <a:chOff x="642911" y="5100823"/>
            <a:chExt cx="4852491" cy="685631"/>
          </a:xfrm>
        </p:grpSpPr>
        <p:pic>
          <p:nvPicPr>
            <p:cNvPr id="44043" name="Picture 4"/>
            <p:cNvPicPr>
              <a:picLocks noChangeAspect="1" noChangeArrowheads="1"/>
            </p:cNvPicPr>
            <p:nvPr/>
          </p:nvPicPr>
          <p:blipFill>
            <a:blip r:embed="rId5"/>
            <a:srcRect/>
            <a:stretch>
              <a:fillRect/>
            </a:stretch>
          </p:blipFill>
          <p:spPr bwMode="auto">
            <a:xfrm>
              <a:off x="642911" y="5100823"/>
              <a:ext cx="3309942" cy="685631"/>
            </a:xfrm>
            <a:prstGeom prst="rect">
              <a:avLst/>
            </a:prstGeom>
            <a:noFill/>
            <a:ln w="9525">
              <a:noFill/>
              <a:miter lim="800000"/>
              <a:headEnd/>
              <a:tailEnd/>
            </a:ln>
          </p:spPr>
        </p:pic>
        <p:pic>
          <p:nvPicPr>
            <p:cNvPr id="44044" name="Picture 5"/>
            <p:cNvPicPr>
              <a:picLocks noChangeAspect="1" noChangeArrowheads="1"/>
            </p:cNvPicPr>
            <p:nvPr/>
          </p:nvPicPr>
          <p:blipFill>
            <a:blip r:embed="rId6"/>
            <a:srcRect/>
            <a:stretch>
              <a:fillRect/>
            </a:stretch>
          </p:blipFill>
          <p:spPr bwMode="auto">
            <a:xfrm>
              <a:off x="4000496" y="5286388"/>
              <a:ext cx="1494906" cy="357190"/>
            </a:xfrm>
            <a:prstGeom prst="rect">
              <a:avLst/>
            </a:prstGeom>
            <a:noFill/>
            <a:ln w="9525">
              <a:noFill/>
              <a:miter lim="800000"/>
              <a:headEnd/>
              <a:tailEnd/>
            </a:ln>
          </p:spPr>
        </p:pic>
      </p:grpSp>
      <p:sp>
        <p:nvSpPr>
          <p:cNvPr id="44042" name="Rectangle 12"/>
          <p:cNvSpPr>
            <a:spLocks noChangeArrowheads="1"/>
          </p:cNvSpPr>
          <p:nvPr/>
        </p:nvSpPr>
        <p:spPr bwMode="auto">
          <a:xfrm>
            <a:off x="571500" y="5786438"/>
            <a:ext cx="8286750" cy="400050"/>
          </a:xfrm>
          <a:prstGeom prst="rect">
            <a:avLst/>
          </a:prstGeom>
          <a:noFill/>
          <a:ln w="9525">
            <a:noFill/>
            <a:miter lim="800000"/>
            <a:headEnd/>
            <a:tailEnd/>
          </a:ln>
        </p:spPr>
        <p:txBody>
          <a:bodyPr>
            <a:spAutoFit/>
          </a:bodyPr>
          <a:lstStyle/>
          <a:p>
            <a:pPr algn="l" rtl="0"/>
            <a:r>
              <a:rPr lang="en-US" sz="2000"/>
              <a:t>It means a forecast for demand for a future 5-month period is 175 units.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idx="1"/>
          </p:nvPr>
        </p:nvSpPr>
        <p:spPr>
          <a:xfrm>
            <a:off x="214313" y="785813"/>
            <a:ext cx="8715375" cy="5357812"/>
          </a:xfrm>
        </p:spPr>
        <p:txBody>
          <a:bodyPr/>
          <a:lstStyle/>
          <a:p>
            <a:r>
              <a:rPr lang="en-US" smtClean="0">
                <a:cs typeface="Arial" charset="0"/>
              </a:rPr>
              <a:t>This is a frequently used and sophisticated weighted moving-average forecasting method.</a:t>
            </a:r>
          </a:p>
          <a:p>
            <a:r>
              <a:rPr lang="en-US" smtClean="0">
                <a:cs typeface="Arial" charset="0"/>
              </a:rPr>
              <a:t>The basic exponential smoothing formula is:</a:t>
            </a:r>
          </a:p>
        </p:txBody>
      </p:sp>
      <p:sp>
        <p:nvSpPr>
          <p:cNvPr id="3" name="Title 2"/>
          <p:cNvSpPr>
            <a:spLocks noGrp="1"/>
          </p:cNvSpPr>
          <p:nvPr>
            <p:ph type="title"/>
          </p:nvPr>
        </p:nvSpPr>
        <p:spPr/>
        <p:txBody>
          <a:bodyPr/>
          <a:lstStyle/>
          <a:p>
            <a:pPr>
              <a:defRPr/>
            </a:pPr>
            <a:r>
              <a:rPr lang="en-US" dirty="0" smtClean="0">
                <a:solidFill>
                  <a:schemeClr val="accent2"/>
                </a:solidFill>
              </a:rPr>
              <a:t>Exponential Smoothing</a:t>
            </a:r>
            <a:endParaRPr lang="en-US" dirty="0">
              <a:solidFill>
                <a:schemeClr val="accent2"/>
              </a:solidFill>
            </a:endParaRPr>
          </a:p>
        </p:txBody>
      </p:sp>
      <p:sp>
        <p:nvSpPr>
          <p:cNvPr id="46084"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46085" name="Slide Number Placeholder 5"/>
          <p:cNvSpPr>
            <a:spLocks noGrp="1"/>
          </p:cNvSpPr>
          <p:nvPr>
            <p:ph type="sldNum" sz="quarter" idx="12"/>
          </p:nvPr>
        </p:nvSpPr>
        <p:spPr bwMode="auto">
          <a:noFill/>
          <a:ln>
            <a:miter lim="800000"/>
            <a:headEnd/>
            <a:tailEnd/>
          </a:ln>
        </p:spPr>
        <p:txBody>
          <a:bodyPr/>
          <a:lstStyle/>
          <a:p>
            <a:fld id="{3B62E9B4-8C88-4A9B-872E-1D419CDF7819}" type="slidenum">
              <a:rPr lang="ar-SA" smtClean="0"/>
              <a:pPr/>
              <a:t>16</a:t>
            </a:fld>
            <a:endParaRPr lang="en-US" smtClean="0"/>
          </a:p>
        </p:txBody>
      </p:sp>
      <p:pic>
        <p:nvPicPr>
          <p:cNvPr id="46086" name="Picture 3"/>
          <p:cNvPicPr>
            <a:picLocks noChangeAspect="1" noChangeArrowheads="1"/>
          </p:cNvPicPr>
          <p:nvPr/>
        </p:nvPicPr>
        <p:blipFill>
          <a:blip r:embed="rId3"/>
          <a:srcRect/>
          <a:stretch>
            <a:fillRect/>
          </a:stretch>
        </p:blipFill>
        <p:spPr bwMode="auto">
          <a:xfrm>
            <a:off x="1852613" y="2214563"/>
            <a:ext cx="5095875" cy="393700"/>
          </a:xfrm>
          <a:prstGeom prst="rect">
            <a:avLst/>
          </a:prstGeom>
          <a:noFill/>
          <a:ln w="9525">
            <a:noFill/>
            <a:miter lim="800000"/>
            <a:headEnd/>
            <a:tailEnd/>
          </a:ln>
        </p:spPr>
      </p:pic>
      <p:pic>
        <p:nvPicPr>
          <p:cNvPr id="46087" name="Picture 4"/>
          <p:cNvPicPr>
            <a:picLocks noChangeAspect="1" noChangeArrowheads="1"/>
          </p:cNvPicPr>
          <p:nvPr/>
        </p:nvPicPr>
        <p:blipFill>
          <a:blip r:embed="rId4"/>
          <a:srcRect/>
          <a:stretch>
            <a:fillRect/>
          </a:stretch>
        </p:blipFill>
        <p:spPr bwMode="auto">
          <a:xfrm>
            <a:off x="1601788" y="2771775"/>
            <a:ext cx="6515100" cy="1800225"/>
          </a:xfrm>
          <a:prstGeom prst="rect">
            <a:avLst/>
          </a:prstGeom>
          <a:noFill/>
          <a:ln w="9525">
            <a:noFill/>
            <a:miter lim="800000"/>
            <a:headEnd/>
            <a:tailEnd/>
          </a:ln>
        </p:spPr>
      </p:pic>
      <p:sp>
        <p:nvSpPr>
          <p:cNvPr id="46088" name="TextBox 9"/>
          <p:cNvSpPr txBox="1">
            <a:spLocks noChangeArrowheads="1"/>
          </p:cNvSpPr>
          <p:nvPr/>
        </p:nvSpPr>
        <p:spPr bwMode="auto">
          <a:xfrm>
            <a:off x="357188" y="2714625"/>
            <a:ext cx="928687" cy="369888"/>
          </a:xfrm>
          <a:prstGeom prst="rect">
            <a:avLst/>
          </a:prstGeom>
          <a:noFill/>
          <a:ln w="9525">
            <a:noFill/>
            <a:miter lim="800000"/>
            <a:headEnd/>
            <a:tailEnd/>
          </a:ln>
        </p:spPr>
        <p:txBody>
          <a:bodyPr wrap="none">
            <a:spAutoFit/>
          </a:bodyPr>
          <a:lstStyle/>
          <a:p>
            <a:pPr algn="l" rtl="0"/>
            <a:r>
              <a:rPr lang="en-US"/>
              <a:t>Where,</a:t>
            </a:r>
          </a:p>
        </p:txBody>
      </p:sp>
      <p:sp>
        <p:nvSpPr>
          <p:cNvPr id="46089" name="TextBox 11"/>
          <p:cNvSpPr txBox="1">
            <a:spLocks noChangeArrowheads="1"/>
          </p:cNvSpPr>
          <p:nvPr/>
        </p:nvSpPr>
        <p:spPr bwMode="auto">
          <a:xfrm>
            <a:off x="344488" y="4743450"/>
            <a:ext cx="3249612" cy="400050"/>
          </a:xfrm>
          <a:prstGeom prst="rect">
            <a:avLst/>
          </a:prstGeom>
          <a:noFill/>
          <a:ln w="9525">
            <a:noFill/>
            <a:miter lim="800000"/>
            <a:headEnd/>
            <a:tailEnd/>
          </a:ln>
        </p:spPr>
        <p:txBody>
          <a:bodyPr wrap="none">
            <a:spAutoFit/>
          </a:bodyPr>
          <a:lstStyle/>
          <a:p>
            <a:pPr algn="l" rtl="0"/>
            <a:r>
              <a:rPr lang="en-US" sz="2000"/>
              <a:t>The generalized version is:</a:t>
            </a:r>
          </a:p>
        </p:txBody>
      </p:sp>
      <p:grpSp>
        <p:nvGrpSpPr>
          <p:cNvPr id="46097" name="Group 17"/>
          <p:cNvGrpSpPr>
            <a:grpSpLocks/>
          </p:cNvGrpSpPr>
          <p:nvPr/>
        </p:nvGrpSpPr>
        <p:grpSpPr bwMode="auto">
          <a:xfrm>
            <a:off x="1835150" y="5157788"/>
            <a:ext cx="5549900" cy="935037"/>
            <a:chOff x="1156" y="3249"/>
            <a:chExt cx="3496" cy="589"/>
          </a:xfrm>
        </p:grpSpPr>
        <p:grpSp>
          <p:nvGrpSpPr>
            <p:cNvPr id="46090" name="Group 15"/>
            <p:cNvGrpSpPr>
              <a:grpSpLocks/>
            </p:cNvGrpSpPr>
            <p:nvPr/>
          </p:nvGrpSpPr>
          <p:grpSpPr bwMode="auto">
            <a:xfrm>
              <a:off x="1156" y="3249"/>
              <a:ext cx="3496" cy="589"/>
              <a:chOff x="2200288" y="5072074"/>
              <a:chExt cx="5766996" cy="1000132"/>
            </a:xfrm>
          </p:grpSpPr>
          <p:grpSp>
            <p:nvGrpSpPr>
              <p:cNvPr id="46091" name="Group 13"/>
              <p:cNvGrpSpPr>
                <a:grpSpLocks/>
              </p:cNvGrpSpPr>
              <p:nvPr/>
            </p:nvGrpSpPr>
            <p:grpSpPr bwMode="auto">
              <a:xfrm>
                <a:off x="2200288" y="5072074"/>
                <a:ext cx="5766996" cy="1000132"/>
                <a:chOff x="2200288" y="5072074"/>
                <a:chExt cx="5766996" cy="1000132"/>
              </a:xfrm>
            </p:grpSpPr>
            <p:pic>
              <p:nvPicPr>
                <p:cNvPr id="46093" name="Picture 5"/>
                <p:cNvPicPr>
                  <a:picLocks noChangeAspect="1" noChangeArrowheads="1"/>
                </p:cNvPicPr>
                <p:nvPr/>
              </p:nvPicPr>
              <p:blipFill>
                <a:blip r:embed="rId5"/>
                <a:srcRect/>
                <a:stretch>
                  <a:fillRect/>
                </a:stretch>
              </p:blipFill>
              <p:spPr bwMode="auto">
                <a:xfrm>
                  <a:off x="2200288" y="5072074"/>
                  <a:ext cx="5766996" cy="1000132"/>
                </a:xfrm>
                <a:prstGeom prst="rect">
                  <a:avLst/>
                </a:prstGeom>
                <a:noFill/>
                <a:ln w="9525">
                  <a:noFill/>
                  <a:miter lim="800000"/>
                  <a:headEnd/>
                  <a:tailEnd/>
                </a:ln>
              </p:spPr>
            </p:pic>
            <p:pic>
              <p:nvPicPr>
                <p:cNvPr id="46094" name="Picture 6"/>
                <p:cNvPicPr>
                  <a:picLocks noChangeAspect="1" noChangeArrowheads="1"/>
                </p:cNvPicPr>
                <p:nvPr/>
              </p:nvPicPr>
              <p:blipFill>
                <a:blip r:embed="rId6"/>
                <a:srcRect/>
                <a:stretch>
                  <a:fillRect/>
                </a:stretch>
              </p:blipFill>
              <p:spPr bwMode="auto">
                <a:xfrm>
                  <a:off x="5873382" y="5654640"/>
                  <a:ext cx="928694" cy="345284"/>
                </a:xfrm>
                <a:prstGeom prst="rect">
                  <a:avLst/>
                </a:prstGeom>
                <a:noFill/>
                <a:ln w="9525">
                  <a:noFill/>
                  <a:miter lim="800000"/>
                  <a:headEnd/>
                  <a:tailEnd/>
                </a:ln>
              </p:spPr>
            </p:pic>
          </p:grpSp>
          <p:pic>
            <p:nvPicPr>
              <p:cNvPr id="46092" name="Picture 7"/>
              <p:cNvPicPr>
                <a:picLocks noChangeAspect="1" noChangeArrowheads="1"/>
              </p:cNvPicPr>
              <p:nvPr/>
            </p:nvPicPr>
            <p:blipFill>
              <a:blip r:embed="rId7"/>
              <a:srcRect/>
              <a:stretch>
                <a:fillRect/>
              </a:stretch>
            </p:blipFill>
            <p:spPr bwMode="auto">
              <a:xfrm>
                <a:off x="5018798" y="5525646"/>
                <a:ext cx="230302" cy="392868"/>
              </a:xfrm>
              <a:prstGeom prst="rect">
                <a:avLst/>
              </a:prstGeom>
              <a:noFill/>
              <a:ln w="9525">
                <a:noFill/>
                <a:miter lim="800000"/>
                <a:headEnd/>
                <a:tailEnd/>
              </a:ln>
            </p:spPr>
          </p:pic>
        </p:grpSp>
        <p:sp>
          <p:nvSpPr>
            <p:cNvPr id="46096" name="Rectangle 16"/>
            <p:cNvSpPr>
              <a:spLocks noChangeArrowheads="1"/>
            </p:cNvSpPr>
            <p:nvPr/>
          </p:nvSpPr>
          <p:spPr bwMode="auto">
            <a:xfrm>
              <a:off x="3379" y="3612"/>
              <a:ext cx="110" cy="181"/>
            </a:xfrm>
            <a:prstGeom prst="rect">
              <a:avLst/>
            </a:prstGeom>
            <a:solidFill>
              <a:schemeClr val="bg1"/>
            </a:solidFill>
            <a:ln w="9525">
              <a:noFill/>
              <a:miter lim="800000"/>
              <a:headEnd/>
              <a:tailEnd/>
            </a:ln>
            <a:effectLst/>
          </p:spPr>
          <p:txBody>
            <a:bodyPr wrap="none" anchor="ctr"/>
            <a:lstStyle/>
            <a:p>
              <a:endParaRPr lang="ar-SA"/>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idx="1"/>
          </p:nvPr>
        </p:nvSpPr>
        <p:spPr>
          <a:xfrm>
            <a:off x="214313" y="785813"/>
            <a:ext cx="8715375" cy="5357812"/>
          </a:xfrm>
        </p:spPr>
        <p:txBody>
          <a:bodyPr/>
          <a:lstStyle/>
          <a:p>
            <a:r>
              <a:rPr lang="en-US" sz="2400" smtClean="0">
                <a:cs typeface="Arial" charset="0"/>
              </a:rPr>
              <a:t>Assume that a computer manufacturer sold 500, 400, 300, 500, 350, and 400 personal computers for the months of January, February, March, April, May, and June, respectively. The forecast for January was 600 personal computers to be sold. Forecast the number of personal computers to be sold by the manufacturer for the month of July, if </a:t>
            </a:r>
            <a:r>
              <a:rPr lang="en-US" sz="2400" smtClean="0">
                <a:cs typeface="Arial" charset="0"/>
                <a:sym typeface="Symbol" pitchFamily="18" charset="2"/>
              </a:rPr>
              <a:t> </a:t>
            </a:r>
            <a:r>
              <a:rPr lang="en-US" sz="2400" smtClean="0">
                <a:cs typeface="Arial" charset="0"/>
              </a:rPr>
              <a:t>= 0.3.</a:t>
            </a:r>
          </a:p>
        </p:txBody>
      </p:sp>
      <p:sp>
        <p:nvSpPr>
          <p:cNvPr id="3" name="Title 2"/>
          <p:cNvSpPr>
            <a:spLocks noGrp="1"/>
          </p:cNvSpPr>
          <p:nvPr>
            <p:ph type="title"/>
          </p:nvPr>
        </p:nvSpPr>
        <p:spPr/>
        <p:txBody>
          <a:bodyPr/>
          <a:lstStyle/>
          <a:p>
            <a:pPr>
              <a:defRPr/>
            </a:pPr>
            <a:r>
              <a:rPr lang="en-US" sz="3200" dirty="0" smtClean="0">
                <a:solidFill>
                  <a:schemeClr val="accent2"/>
                </a:solidFill>
              </a:rPr>
              <a:t>Example:</a:t>
            </a:r>
            <a:endParaRPr lang="en-US" sz="3200" dirty="0">
              <a:solidFill>
                <a:schemeClr val="accent2"/>
              </a:solidFill>
            </a:endParaRPr>
          </a:p>
        </p:txBody>
      </p:sp>
      <p:sp>
        <p:nvSpPr>
          <p:cNvPr id="48132"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48133" name="Slide Number Placeholder 5"/>
          <p:cNvSpPr>
            <a:spLocks noGrp="1"/>
          </p:cNvSpPr>
          <p:nvPr>
            <p:ph type="sldNum" sz="quarter" idx="12"/>
          </p:nvPr>
        </p:nvSpPr>
        <p:spPr bwMode="auto">
          <a:noFill/>
          <a:ln>
            <a:miter lim="800000"/>
            <a:headEnd/>
            <a:tailEnd/>
          </a:ln>
        </p:spPr>
        <p:txBody>
          <a:bodyPr/>
          <a:lstStyle/>
          <a:p>
            <a:fld id="{29ADAE30-BA52-4F3D-851A-B049D15E1195}" type="slidenum">
              <a:rPr lang="ar-SA" smtClean="0"/>
              <a:pPr/>
              <a:t>17</a:t>
            </a:fld>
            <a:endParaRPr lang="en-US" smtClean="0"/>
          </a:p>
        </p:txBody>
      </p:sp>
      <p:pic>
        <p:nvPicPr>
          <p:cNvPr id="48134" name="Picture 2"/>
          <p:cNvPicPr>
            <a:picLocks noChangeAspect="1" noChangeArrowheads="1"/>
          </p:cNvPicPr>
          <p:nvPr/>
        </p:nvPicPr>
        <p:blipFill>
          <a:blip r:embed="rId3"/>
          <a:srcRect/>
          <a:stretch>
            <a:fillRect/>
          </a:stretch>
        </p:blipFill>
        <p:spPr bwMode="auto">
          <a:xfrm>
            <a:off x="735013" y="3500438"/>
            <a:ext cx="7766050" cy="1490662"/>
          </a:xfrm>
          <a:prstGeom prst="rect">
            <a:avLst/>
          </a:prstGeom>
          <a:noFill/>
          <a:ln w="9525">
            <a:noFill/>
            <a:miter lim="800000"/>
            <a:headEnd/>
            <a:tailEnd/>
          </a:ln>
        </p:spPr>
      </p:pic>
      <p:sp>
        <p:nvSpPr>
          <p:cNvPr id="48135" name="Rectangle 7"/>
          <p:cNvSpPr>
            <a:spLocks noChangeArrowheads="1"/>
          </p:cNvSpPr>
          <p:nvPr/>
        </p:nvSpPr>
        <p:spPr bwMode="auto">
          <a:xfrm>
            <a:off x="714375" y="5140325"/>
            <a:ext cx="7858125" cy="830263"/>
          </a:xfrm>
          <a:prstGeom prst="rect">
            <a:avLst/>
          </a:prstGeom>
          <a:noFill/>
          <a:ln w="9525">
            <a:noFill/>
            <a:miter lim="800000"/>
            <a:headEnd/>
            <a:tailEnd/>
          </a:ln>
        </p:spPr>
        <p:txBody>
          <a:bodyPr>
            <a:spAutoFit/>
          </a:bodyPr>
          <a:lstStyle/>
          <a:p>
            <a:pPr algn="l" rtl="0"/>
            <a:r>
              <a:rPr lang="en-US" sz="2400"/>
              <a:t>It means that the manufacturer should expect to sell 422 personal computers for the month of July.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17411" name="Slide Number Placeholder 5"/>
          <p:cNvSpPr>
            <a:spLocks noGrp="1"/>
          </p:cNvSpPr>
          <p:nvPr>
            <p:ph type="sldNum" sz="quarter" idx="12"/>
          </p:nvPr>
        </p:nvSpPr>
        <p:spPr bwMode="auto">
          <a:noFill/>
          <a:ln>
            <a:miter lim="800000"/>
            <a:headEnd/>
            <a:tailEnd/>
          </a:ln>
        </p:spPr>
        <p:txBody>
          <a:bodyPr/>
          <a:lstStyle/>
          <a:p>
            <a:fld id="{A5961F57-9661-4BF4-B2ED-82430CE0E6B3}" type="slidenum">
              <a:rPr lang="ar-SA" smtClean="0"/>
              <a:pPr/>
              <a:t>2</a:t>
            </a:fld>
            <a:endParaRPr lang="en-US" smtClean="0"/>
          </a:p>
        </p:txBody>
      </p:sp>
      <p:sp>
        <p:nvSpPr>
          <p:cNvPr id="40962" name="Rectangle 2"/>
          <p:cNvSpPr>
            <a:spLocks noGrp="1"/>
          </p:cNvSpPr>
          <p:nvPr>
            <p:ph type="title" idx="4294967295"/>
          </p:nvPr>
        </p:nvSpPr>
        <p:spPr bwMode="auto">
          <a:xfrm>
            <a:off x="428596" y="0"/>
            <a:ext cx="8678893" cy="785794"/>
          </a:xfrm>
        </p:spPr>
        <p:txBody>
          <a:bodyPr wrap="square" lIns="91440" tIns="45720" rIns="91440" bIns="45720" numCol="1" anchorCtr="0" compatLnSpc="1">
            <a:prstTxWarp prst="textNoShape">
              <a:avLst/>
            </a:prstTxWarp>
          </a:bodyPr>
          <a:lstStyle/>
          <a:p>
            <a:pPr>
              <a:defRPr/>
            </a:pPr>
            <a:r>
              <a:rPr lang="en-US" sz="3200" u="sng" dirty="0" err="1" smtClean="0">
                <a:solidFill>
                  <a:schemeClr val="accent2"/>
                </a:solidFill>
                <a:effectLst/>
                <a:latin typeface="Arial" charset="0"/>
                <a:cs typeface="Arial" charset="0"/>
              </a:rPr>
              <a:t>Introdution</a:t>
            </a:r>
            <a:endParaRPr lang="en-US" sz="3200" u="sng" dirty="0" smtClean="0">
              <a:solidFill>
                <a:schemeClr val="accent2"/>
              </a:solidFill>
              <a:effectLst/>
              <a:latin typeface="Arial" charset="0"/>
              <a:cs typeface="Arial" charset="0"/>
            </a:endParaRPr>
          </a:p>
        </p:txBody>
      </p:sp>
      <p:sp>
        <p:nvSpPr>
          <p:cNvPr id="17413" name="Rectangle 3"/>
          <p:cNvSpPr>
            <a:spLocks noGrp="1"/>
          </p:cNvSpPr>
          <p:nvPr>
            <p:ph type="body" idx="4294967295"/>
          </p:nvPr>
        </p:nvSpPr>
        <p:spPr>
          <a:xfrm>
            <a:off x="357188" y="785813"/>
            <a:ext cx="8501062" cy="5357812"/>
          </a:xfrm>
          <a:ln>
            <a:solidFill>
              <a:schemeClr val="accent1"/>
            </a:solidFill>
          </a:ln>
        </p:spPr>
        <p:txBody>
          <a:bodyPr/>
          <a:lstStyle/>
          <a:p>
            <a:r>
              <a:rPr lang="en-US" sz="2500" smtClean="0">
                <a:cs typeface="Arial" charset="0"/>
              </a:rPr>
              <a:t>since World War II, there has been a considerable growth in the development of quantitative management techniques and methods. The new developments in computer technology and the complexities of modern management decision making problems have enhanced the importance of many of these quantitative approaches. Some examples of these methods are linear and nonlinear programming techniques.</a:t>
            </a:r>
          </a:p>
          <a:p>
            <a:r>
              <a:rPr lang="en-US" sz="2500" smtClean="0">
                <a:cs typeface="Arial" charset="0"/>
              </a:rPr>
              <a:t>These approaches include discounted cash flow analysis, depreciation analysis, decision trees, optimization techniques, learning curve analysis, fault tree analysis, and forecasting.</a:t>
            </a:r>
            <a:endParaRPr lang="en-US" sz="25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1"/>
          <p:cNvSpPr>
            <a:spLocks noGrp="1"/>
          </p:cNvSpPr>
          <p:nvPr>
            <p:ph idx="1"/>
          </p:nvPr>
        </p:nvSpPr>
        <p:spPr>
          <a:xfrm>
            <a:off x="214313" y="785813"/>
            <a:ext cx="8715375" cy="5357812"/>
          </a:xfrm>
        </p:spPr>
        <p:txBody>
          <a:bodyPr/>
          <a:lstStyle/>
          <a:p>
            <a:r>
              <a:rPr lang="en-US" smtClean="0">
                <a:cs typeface="Arial" charset="0"/>
              </a:rPr>
              <a:t>There are many optimization techniques, and two of the best known methods are </a:t>
            </a:r>
            <a:r>
              <a:rPr lang="en-US" b="1" smtClean="0">
                <a:cs typeface="Arial" charset="0"/>
              </a:rPr>
              <a:t>linear programming and Lagrangian multiplier</a:t>
            </a:r>
            <a:r>
              <a:rPr lang="en-US" smtClean="0">
                <a:cs typeface="Arial" charset="0"/>
              </a:rPr>
              <a:t>.</a:t>
            </a:r>
          </a:p>
          <a:p>
            <a:pPr>
              <a:buFont typeface="Wingdings 3" pitchFamily="18" charset="2"/>
              <a:buNone/>
            </a:pPr>
            <a:r>
              <a:rPr lang="en-US" b="1" u="sng" smtClean="0">
                <a:solidFill>
                  <a:schemeClr val="accent2"/>
                </a:solidFill>
                <a:cs typeface="Arial" charset="0"/>
              </a:rPr>
              <a:t>Linear Programming Method</a:t>
            </a:r>
          </a:p>
          <a:p>
            <a:r>
              <a:rPr lang="en-US" smtClean="0">
                <a:cs typeface="Arial" charset="0"/>
              </a:rPr>
              <a:t>This is probably the simplest and the most widely used method of optimization subject to constraints.</a:t>
            </a:r>
          </a:p>
          <a:p>
            <a:r>
              <a:rPr lang="en-US" smtClean="0">
                <a:cs typeface="Arial" charset="0"/>
              </a:rPr>
              <a:t>Past experience indicates that the application of the linear programming method has helped production and operations managers plan and make effective decisions to allocate available resources.</a:t>
            </a:r>
          </a:p>
        </p:txBody>
      </p:sp>
      <p:sp>
        <p:nvSpPr>
          <p:cNvPr id="3" name="Title 2"/>
          <p:cNvSpPr>
            <a:spLocks noGrp="1"/>
          </p:cNvSpPr>
          <p:nvPr>
            <p:ph type="title"/>
          </p:nvPr>
        </p:nvSpPr>
        <p:spPr/>
        <p:txBody>
          <a:bodyPr/>
          <a:lstStyle/>
          <a:p>
            <a:pPr>
              <a:defRPr/>
            </a:pPr>
            <a:r>
              <a:rPr lang="en-US" dirty="0" smtClean="0"/>
              <a:t>Optimization Techniques</a:t>
            </a:r>
            <a:endParaRPr lang="en-US" dirty="0"/>
          </a:p>
        </p:txBody>
      </p:sp>
      <p:sp>
        <p:nvSpPr>
          <p:cNvPr id="19460"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19461" name="Slide Number Placeholder 5"/>
          <p:cNvSpPr>
            <a:spLocks noGrp="1"/>
          </p:cNvSpPr>
          <p:nvPr>
            <p:ph type="sldNum" sz="quarter" idx="12"/>
          </p:nvPr>
        </p:nvSpPr>
        <p:spPr bwMode="auto">
          <a:noFill/>
          <a:ln>
            <a:miter lim="800000"/>
            <a:headEnd/>
            <a:tailEnd/>
          </a:ln>
        </p:spPr>
        <p:txBody>
          <a:bodyPr/>
          <a:lstStyle/>
          <a:p>
            <a:fld id="{4F3D26C0-8CC2-42EC-95B4-9455BA2F63B6}" type="slidenum">
              <a:rPr lang="ar-SA" smtClean="0"/>
              <a:pPr/>
              <a:t>3</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214313" y="785813"/>
            <a:ext cx="8715375" cy="5357812"/>
          </a:xfrm>
        </p:spPr>
        <p:txBody>
          <a:bodyPr/>
          <a:lstStyle/>
          <a:p>
            <a:r>
              <a:rPr lang="en-US" smtClean="0">
                <a:cs typeface="Arial" charset="0"/>
              </a:rPr>
              <a:t>All linear programming problems have the following properties in common:</a:t>
            </a:r>
          </a:p>
          <a:p>
            <a:r>
              <a:rPr lang="en-US" smtClean="0">
                <a:cs typeface="Arial" charset="0"/>
              </a:rPr>
              <a:t>The objective and constraint functions are expressed in terms of linear equations or inequalities.</a:t>
            </a:r>
          </a:p>
          <a:p>
            <a:r>
              <a:rPr lang="en-US" smtClean="0">
                <a:cs typeface="Arial" charset="0"/>
              </a:rPr>
              <a:t>The problems aim to minimize or maximize some quantity (e.g., cost or profit).</a:t>
            </a:r>
          </a:p>
          <a:p>
            <a:r>
              <a:rPr lang="en-US" smtClean="0">
                <a:cs typeface="Arial" charset="0"/>
              </a:rPr>
              <a:t>There are alternative courses of action from which to choose. </a:t>
            </a:r>
          </a:p>
          <a:p>
            <a:r>
              <a:rPr lang="en-US" smtClean="0">
                <a:cs typeface="Arial" charset="0"/>
              </a:rPr>
              <a:t>The presence of constraints limits the persuasion of the objective.</a:t>
            </a:r>
          </a:p>
        </p:txBody>
      </p:sp>
      <p:sp>
        <p:nvSpPr>
          <p:cNvPr id="3" name="Title 2"/>
          <p:cNvSpPr>
            <a:spLocks noGrp="1"/>
          </p:cNvSpPr>
          <p:nvPr>
            <p:ph type="title"/>
          </p:nvPr>
        </p:nvSpPr>
        <p:spPr/>
        <p:txBody>
          <a:bodyPr/>
          <a:lstStyle/>
          <a:p>
            <a:pPr>
              <a:defRPr/>
            </a:pPr>
            <a:r>
              <a:rPr lang="en-US" dirty="0" smtClean="0"/>
              <a:t>Linear Programming</a:t>
            </a:r>
            <a:endParaRPr lang="en-US" dirty="0"/>
          </a:p>
        </p:txBody>
      </p:sp>
      <p:sp>
        <p:nvSpPr>
          <p:cNvPr id="21508"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21509" name="Slide Number Placeholder 5"/>
          <p:cNvSpPr>
            <a:spLocks noGrp="1"/>
          </p:cNvSpPr>
          <p:nvPr>
            <p:ph type="sldNum" sz="quarter" idx="12"/>
          </p:nvPr>
        </p:nvSpPr>
        <p:spPr bwMode="auto">
          <a:noFill/>
          <a:ln>
            <a:miter lim="800000"/>
            <a:headEnd/>
            <a:tailEnd/>
          </a:ln>
        </p:spPr>
        <p:txBody>
          <a:bodyPr/>
          <a:lstStyle/>
          <a:p>
            <a:fld id="{29FFF3F9-DBBE-4C9A-AD4B-6C07A2680D9E}" type="slidenum">
              <a:rPr lang="ar-SA" smtClean="0"/>
              <a:pPr/>
              <a:t>4</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dirty="0" smtClean="0"/>
              <a:t>Simple Problem Formulation</a:t>
            </a:r>
            <a:endParaRPr lang="en-US" sz="3200" dirty="0"/>
          </a:p>
        </p:txBody>
      </p:sp>
      <p:sp>
        <p:nvSpPr>
          <p:cNvPr id="23555"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23556" name="Slide Number Placeholder 5"/>
          <p:cNvSpPr>
            <a:spLocks noGrp="1"/>
          </p:cNvSpPr>
          <p:nvPr>
            <p:ph type="sldNum" sz="quarter" idx="12"/>
          </p:nvPr>
        </p:nvSpPr>
        <p:spPr bwMode="auto">
          <a:noFill/>
          <a:ln>
            <a:miter lim="800000"/>
            <a:headEnd/>
            <a:tailEnd/>
          </a:ln>
        </p:spPr>
        <p:txBody>
          <a:bodyPr/>
          <a:lstStyle/>
          <a:p>
            <a:fld id="{84E9B0B2-9051-497F-A002-0E04E415B900}" type="slidenum">
              <a:rPr lang="ar-SA" smtClean="0"/>
              <a:pPr/>
              <a:t>5</a:t>
            </a:fld>
            <a:endParaRPr lang="en-US" smtClean="0"/>
          </a:p>
        </p:txBody>
      </p:sp>
      <p:pic>
        <p:nvPicPr>
          <p:cNvPr id="23557" name="Picture 4"/>
          <p:cNvPicPr>
            <a:picLocks noGrp="1" noChangeAspect="1" noChangeArrowheads="1"/>
          </p:cNvPicPr>
          <p:nvPr>
            <p:ph idx="1"/>
          </p:nvPr>
        </p:nvPicPr>
        <p:blipFill>
          <a:blip r:embed="rId3"/>
          <a:srcRect/>
          <a:stretch>
            <a:fillRect/>
          </a:stretch>
        </p:blipFill>
        <p:spPr>
          <a:xfrm>
            <a:off x="5429250" y="4071938"/>
            <a:ext cx="657225" cy="266700"/>
          </a:xfrm>
          <a:ln>
            <a:noFill/>
          </a:ln>
        </p:spPr>
      </p:pic>
      <p:sp>
        <p:nvSpPr>
          <p:cNvPr id="23558" name="TextBox 9"/>
          <p:cNvSpPr txBox="1">
            <a:spLocks noChangeArrowheads="1"/>
          </p:cNvSpPr>
          <p:nvPr/>
        </p:nvSpPr>
        <p:spPr bwMode="auto">
          <a:xfrm>
            <a:off x="5016500" y="4000500"/>
            <a:ext cx="414338" cy="369888"/>
          </a:xfrm>
          <a:prstGeom prst="rect">
            <a:avLst/>
          </a:prstGeom>
          <a:noFill/>
          <a:ln w="9525">
            <a:noFill/>
            <a:miter lim="800000"/>
            <a:headEnd/>
            <a:tailEnd/>
          </a:ln>
        </p:spPr>
        <p:txBody>
          <a:bodyPr wrap="none">
            <a:spAutoFit/>
          </a:bodyPr>
          <a:lstStyle/>
          <a:p>
            <a:r>
              <a:rPr lang="en-US"/>
              <a:t>…</a:t>
            </a:r>
          </a:p>
        </p:txBody>
      </p:sp>
      <p:pic>
        <p:nvPicPr>
          <p:cNvPr id="23559" name="Picture 5"/>
          <p:cNvPicPr>
            <a:picLocks noChangeAspect="1" noChangeArrowheads="1"/>
          </p:cNvPicPr>
          <p:nvPr/>
        </p:nvPicPr>
        <p:blipFill>
          <a:blip r:embed="rId4"/>
          <a:srcRect/>
          <a:stretch>
            <a:fillRect/>
          </a:stretch>
        </p:blipFill>
        <p:spPr bwMode="auto">
          <a:xfrm>
            <a:off x="1285875" y="3357563"/>
            <a:ext cx="7054850" cy="3176587"/>
          </a:xfrm>
          <a:prstGeom prst="rect">
            <a:avLst/>
          </a:prstGeom>
          <a:noFill/>
          <a:ln w="9525">
            <a:noFill/>
            <a:miter lim="800000"/>
            <a:headEnd/>
            <a:tailEnd/>
          </a:ln>
        </p:spPr>
      </p:pic>
      <p:pic>
        <p:nvPicPr>
          <p:cNvPr id="23560" name="Picture 7"/>
          <p:cNvPicPr>
            <a:picLocks noChangeAspect="1" noChangeArrowheads="1"/>
          </p:cNvPicPr>
          <p:nvPr/>
        </p:nvPicPr>
        <p:blipFill>
          <a:blip r:embed="rId5"/>
          <a:srcRect/>
          <a:stretch>
            <a:fillRect/>
          </a:stretch>
        </p:blipFill>
        <p:spPr bwMode="auto">
          <a:xfrm>
            <a:off x="357188" y="714375"/>
            <a:ext cx="6548437" cy="428625"/>
          </a:xfrm>
          <a:prstGeom prst="rect">
            <a:avLst/>
          </a:prstGeom>
          <a:noFill/>
          <a:ln w="9525">
            <a:noFill/>
            <a:miter lim="800000"/>
            <a:headEnd/>
            <a:tailEnd/>
          </a:ln>
        </p:spPr>
      </p:pic>
      <p:sp>
        <p:nvSpPr>
          <p:cNvPr id="23561" name="TextBox 16"/>
          <p:cNvSpPr txBox="1">
            <a:spLocks noChangeArrowheads="1"/>
          </p:cNvSpPr>
          <p:nvPr/>
        </p:nvSpPr>
        <p:spPr bwMode="auto">
          <a:xfrm>
            <a:off x="285750" y="1071563"/>
            <a:ext cx="1274763" cy="369887"/>
          </a:xfrm>
          <a:prstGeom prst="rect">
            <a:avLst/>
          </a:prstGeom>
          <a:noFill/>
          <a:ln w="9525">
            <a:noFill/>
            <a:miter lim="800000"/>
            <a:headEnd/>
            <a:tailEnd/>
          </a:ln>
        </p:spPr>
        <p:txBody>
          <a:bodyPr wrap="none">
            <a:spAutoFit/>
          </a:bodyPr>
          <a:lstStyle/>
          <a:p>
            <a:pPr algn="l" rtl="0"/>
            <a:r>
              <a:rPr lang="en-US"/>
              <a:t>Subject to </a:t>
            </a:r>
          </a:p>
        </p:txBody>
      </p:sp>
      <p:grpSp>
        <p:nvGrpSpPr>
          <p:cNvPr id="23562" name="Group 19"/>
          <p:cNvGrpSpPr>
            <a:grpSpLocks/>
          </p:cNvGrpSpPr>
          <p:nvPr/>
        </p:nvGrpSpPr>
        <p:grpSpPr bwMode="auto">
          <a:xfrm>
            <a:off x="704850" y="1371600"/>
            <a:ext cx="6010275" cy="2057400"/>
            <a:chOff x="704851" y="1371599"/>
            <a:chExt cx="5772158" cy="1914525"/>
          </a:xfrm>
        </p:grpSpPr>
        <p:pic>
          <p:nvPicPr>
            <p:cNvPr id="23563" name="Picture 6"/>
            <p:cNvPicPr>
              <a:picLocks noChangeAspect="1" noChangeArrowheads="1"/>
            </p:cNvPicPr>
            <p:nvPr/>
          </p:nvPicPr>
          <p:blipFill>
            <a:blip r:embed="rId6"/>
            <a:srcRect/>
            <a:stretch>
              <a:fillRect/>
            </a:stretch>
          </p:blipFill>
          <p:spPr bwMode="auto">
            <a:xfrm>
              <a:off x="704851" y="1371599"/>
              <a:ext cx="4010025" cy="1914525"/>
            </a:xfrm>
            <a:prstGeom prst="rect">
              <a:avLst/>
            </a:prstGeom>
            <a:noFill/>
            <a:ln w="9525">
              <a:noFill/>
              <a:miter lim="800000"/>
              <a:headEnd/>
              <a:tailEnd/>
            </a:ln>
          </p:spPr>
        </p:pic>
        <p:pic>
          <p:nvPicPr>
            <p:cNvPr id="23564" name="Picture 8"/>
            <p:cNvPicPr>
              <a:picLocks noChangeAspect="1" noChangeArrowheads="1"/>
            </p:cNvPicPr>
            <p:nvPr/>
          </p:nvPicPr>
          <p:blipFill>
            <a:blip r:embed="rId7"/>
            <a:srcRect/>
            <a:stretch>
              <a:fillRect/>
            </a:stretch>
          </p:blipFill>
          <p:spPr bwMode="auto">
            <a:xfrm>
              <a:off x="5857884" y="1428736"/>
              <a:ext cx="609600" cy="390525"/>
            </a:xfrm>
            <a:prstGeom prst="rect">
              <a:avLst/>
            </a:prstGeom>
            <a:noFill/>
            <a:ln w="9525">
              <a:noFill/>
              <a:miter lim="800000"/>
              <a:headEnd/>
              <a:tailEnd/>
            </a:ln>
          </p:spPr>
        </p:pic>
        <p:pic>
          <p:nvPicPr>
            <p:cNvPr id="23565" name="Picture 9"/>
            <p:cNvPicPr>
              <a:picLocks noChangeAspect="1" noChangeArrowheads="1"/>
            </p:cNvPicPr>
            <p:nvPr/>
          </p:nvPicPr>
          <p:blipFill>
            <a:blip r:embed="rId8"/>
            <a:srcRect/>
            <a:stretch>
              <a:fillRect/>
            </a:stretch>
          </p:blipFill>
          <p:spPr bwMode="auto">
            <a:xfrm>
              <a:off x="5857884" y="1841866"/>
              <a:ext cx="619125" cy="1390650"/>
            </a:xfrm>
            <a:prstGeom prst="rect">
              <a:avLst/>
            </a:prstGeom>
            <a:noFill/>
            <a:ln w="9525">
              <a:noFill/>
              <a:miter lim="800000"/>
              <a:headEnd/>
              <a:tailEnd/>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1"/>
          <p:cNvSpPr>
            <a:spLocks noGrp="1"/>
          </p:cNvSpPr>
          <p:nvPr>
            <p:ph idx="1"/>
          </p:nvPr>
        </p:nvSpPr>
        <p:spPr>
          <a:xfrm>
            <a:off x="214313" y="785813"/>
            <a:ext cx="8715375" cy="5357812"/>
          </a:xfrm>
        </p:spPr>
        <p:txBody>
          <a:bodyPr/>
          <a:lstStyle/>
          <a:p>
            <a:r>
              <a:rPr lang="en-US" smtClean="0">
                <a:cs typeface="Arial" charset="0"/>
              </a:rPr>
              <a:t>A company manufactures two types, (i.e., A and B) of an engineering product. The product uses three different parts, say, X, Y, and Z. In the company storage, there are 40 type-X parts, 50 type-Y parts, and 16 type-Z parts. Each product type A uses five type-X parts and five type-Y parts. Similarly, the product type B uses four type-Z parts and four type-Y parts. Each unit of A and B makes a profit of $30 and $15, respectively.</a:t>
            </a:r>
          </a:p>
          <a:p>
            <a:r>
              <a:rPr lang="en-US" smtClean="0">
                <a:cs typeface="Arial" charset="0"/>
              </a:rPr>
              <a:t>Determine the units of A and B to be manufactured to maximize profit and compute the total maximum profit.</a:t>
            </a:r>
          </a:p>
        </p:txBody>
      </p:sp>
      <p:sp>
        <p:nvSpPr>
          <p:cNvPr id="3" name="Title 2"/>
          <p:cNvSpPr>
            <a:spLocks noGrp="1"/>
          </p:cNvSpPr>
          <p:nvPr>
            <p:ph type="title"/>
          </p:nvPr>
        </p:nvSpPr>
        <p:spPr/>
        <p:txBody>
          <a:bodyPr/>
          <a:lstStyle/>
          <a:p>
            <a:pPr>
              <a:defRPr/>
            </a:pPr>
            <a:r>
              <a:rPr lang="en-US" dirty="0" smtClean="0"/>
              <a:t>Example:</a:t>
            </a:r>
            <a:endParaRPr lang="en-US" dirty="0"/>
          </a:p>
        </p:txBody>
      </p:sp>
      <p:sp>
        <p:nvSpPr>
          <p:cNvPr id="25604"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25605" name="Slide Number Placeholder 5"/>
          <p:cNvSpPr>
            <a:spLocks noGrp="1"/>
          </p:cNvSpPr>
          <p:nvPr>
            <p:ph type="sldNum" sz="quarter" idx="12"/>
          </p:nvPr>
        </p:nvSpPr>
        <p:spPr bwMode="auto">
          <a:noFill/>
          <a:ln>
            <a:miter lim="800000"/>
            <a:headEnd/>
            <a:tailEnd/>
          </a:ln>
        </p:spPr>
        <p:txBody>
          <a:bodyPr/>
          <a:lstStyle/>
          <a:p>
            <a:fld id="{E30AF665-7FEB-4545-BC74-0F99CA3A5114}" type="slidenum">
              <a:rPr lang="ar-SA" smtClean="0"/>
              <a:pPr/>
              <a:t>6</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a:xfrm>
            <a:off x="214313" y="642938"/>
            <a:ext cx="8715375" cy="5429250"/>
          </a:xfrm>
        </p:spPr>
        <p:txBody>
          <a:bodyPr/>
          <a:lstStyle/>
          <a:p>
            <a:r>
              <a:rPr lang="en-US" sz="2400" smtClean="0">
                <a:cs typeface="Arial" charset="0"/>
              </a:rPr>
              <a:t>The total profit is expressed as follows:</a:t>
            </a:r>
          </a:p>
          <a:p>
            <a:endParaRPr lang="en-US" sz="2400" smtClean="0">
              <a:cs typeface="Arial" charset="0"/>
            </a:endParaRPr>
          </a:p>
          <a:p>
            <a:r>
              <a:rPr lang="en-US" sz="2400" smtClean="0">
                <a:cs typeface="Arial" charset="0"/>
              </a:rPr>
              <a:t>Where,</a:t>
            </a:r>
          </a:p>
        </p:txBody>
      </p:sp>
      <p:sp>
        <p:nvSpPr>
          <p:cNvPr id="3" name="Title 2"/>
          <p:cNvSpPr>
            <a:spLocks noGrp="1"/>
          </p:cNvSpPr>
          <p:nvPr>
            <p:ph type="title"/>
          </p:nvPr>
        </p:nvSpPr>
        <p:spPr/>
        <p:txBody>
          <a:bodyPr/>
          <a:lstStyle/>
          <a:p>
            <a:pPr>
              <a:defRPr/>
            </a:pPr>
            <a:r>
              <a:rPr lang="en-US" sz="3200" dirty="0" smtClean="0"/>
              <a:t>Example cont.</a:t>
            </a:r>
            <a:endParaRPr lang="en-US" sz="3200" dirty="0"/>
          </a:p>
        </p:txBody>
      </p:sp>
      <p:sp>
        <p:nvSpPr>
          <p:cNvPr id="27652" name="Footer Placeholder 4"/>
          <p:cNvSpPr>
            <a:spLocks noGrp="1"/>
          </p:cNvSpPr>
          <p:nvPr>
            <p:ph type="ftr" sz="quarter" idx="11"/>
          </p:nvPr>
        </p:nvSpPr>
        <p:spPr bwMode="auto">
          <a:noFill/>
          <a:ln>
            <a:miter lim="800000"/>
            <a:headEnd/>
            <a:tailEnd/>
          </a:ln>
        </p:spPr>
        <p:txBody>
          <a:bodyPr/>
          <a:lstStyle/>
          <a:p>
            <a:pPr algn="ctr"/>
            <a:r>
              <a:rPr lang="en-US" smtClean="0"/>
              <a:t>Engineering Management 9</a:t>
            </a:r>
          </a:p>
        </p:txBody>
      </p:sp>
      <p:sp>
        <p:nvSpPr>
          <p:cNvPr id="27653" name="Slide Number Placeholder 5"/>
          <p:cNvSpPr>
            <a:spLocks noGrp="1"/>
          </p:cNvSpPr>
          <p:nvPr>
            <p:ph type="sldNum" sz="quarter" idx="12"/>
          </p:nvPr>
        </p:nvSpPr>
        <p:spPr bwMode="auto">
          <a:noFill/>
          <a:ln>
            <a:miter lim="800000"/>
            <a:headEnd/>
            <a:tailEnd/>
          </a:ln>
        </p:spPr>
        <p:txBody>
          <a:bodyPr/>
          <a:lstStyle/>
          <a:p>
            <a:fld id="{1B3B82D1-1A93-4AAE-8798-28BE828F7055}" type="slidenum">
              <a:rPr lang="ar-SA" smtClean="0"/>
              <a:pPr/>
              <a:t>7</a:t>
            </a:fld>
            <a:endParaRPr lang="en-US" smtClean="0"/>
          </a:p>
        </p:txBody>
      </p:sp>
      <p:pic>
        <p:nvPicPr>
          <p:cNvPr id="27654" name="Picture 2"/>
          <p:cNvPicPr>
            <a:picLocks noChangeAspect="1" noChangeArrowheads="1"/>
          </p:cNvPicPr>
          <p:nvPr/>
        </p:nvPicPr>
        <p:blipFill>
          <a:blip r:embed="rId3"/>
          <a:srcRect/>
          <a:stretch>
            <a:fillRect/>
          </a:stretch>
        </p:blipFill>
        <p:spPr bwMode="auto">
          <a:xfrm>
            <a:off x="2714625" y="1071563"/>
            <a:ext cx="2314575" cy="428625"/>
          </a:xfrm>
          <a:prstGeom prst="rect">
            <a:avLst/>
          </a:prstGeom>
          <a:noFill/>
          <a:ln w="9525">
            <a:noFill/>
            <a:miter lim="800000"/>
            <a:headEnd/>
            <a:tailEnd/>
          </a:ln>
        </p:spPr>
      </p:pic>
      <p:pic>
        <p:nvPicPr>
          <p:cNvPr id="27655" name="Picture 3"/>
          <p:cNvPicPr>
            <a:picLocks noChangeAspect="1" noChangeArrowheads="1"/>
          </p:cNvPicPr>
          <p:nvPr/>
        </p:nvPicPr>
        <p:blipFill>
          <a:blip r:embed="rId4"/>
          <a:srcRect/>
          <a:stretch>
            <a:fillRect/>
          </a:stretch>
        </p:blipFill>
        <p:spPr bwMode="auto">
          <a:xfrm>
            <a:off x="1976438" y="1676400"/>
            <a:ext cx="6205537" cy="823913"/>
          </a:xfrm>
          <a:prstGeom prst="rect">
            <a:avLst/>
          </a:prstGeom>
          <a:noFill/>
          <a:ln w="9525">
            <a:noFill/>
            <a:miter lim="800000"/>
            <a:headEnd/>
            <a:tailEnd/>
          </a:ln>
        </p:spPr>
      </p:pic>
      <p:pic>
        <p:nvPicPr>
          <p:cNvPr id="27656" name="Picture 4"/>
          <p:cNvPicPr>
            <a:picLocks noChangeAspect="1" noChangeArrowheads="1"/>
          </p:cNvPicPr>
          <p:nvPr/>
        </p:nvPicPr>
        <p:blipFill>
          <a:blip r:embed="rId5"/>
          <a:srcRect/>
          <a:stretch>
            <a:fillRect/>
          </a:stretch>
        </p:blipFill>
        <p:spPr bwMode="auto">
          <a:xfrm>
            <a:off x="1928813" y="2524125"/>
            <a:ext cx="6681787" cy="476250"/>
          </a:xfrm>
          <a:prstGeom prst="rect">
            <a:avLst/>
          </a:prstGeom>
          <a:noFill/>
          <a:ln w="9525">
            <a:noFill/>
            <a:miter lim="800000"/>
            <a:headEnd/>
            <a:tailEnd/>
          </a:ln>
        </p:spPr>
      </p:pic>
      <p:pic>
        <p:nvPicPr>
          <p:cNvPr id="27657" name="Picture 5"/>
          <p:cNvPicPr>
            <a:picLocks noChangeAspect="1" noChangeArrowheads="1"/>
          </p:cNvPicPr>
          <p:nvPr/>
        </p:nvPicPr>
        <p:blipFill>
          <a:blip r:embed="rId6"/>
          <a:srcRect/>
          <a:stretch>
            <a:fillRect/>
          </a:stretch>
        </p:blipFill>
        <p:spPr bwMode="auto">
          <a:xfrm>
            <a:off x="1928813" y="3621088"/>
            <a:ext cx="3643312" cy="1379537"/>
          </a:xfrm>
          <a:prstGeom prst="rect">
            <a:avLst/>
          </a:prstGeom>
          <a:noFill/>
          <a:ln w="9525">
            <a:noFill/>
            <a:miter lim="800000"/>
            <a:headEnd/>
            <a:tailEnd/>
          </a:ln>
        </p:spPr>
      </p:pic>
      <p:sp>
        <p:nvSpPr>
          <p:cNvPr id="27658" name="Rectangle 10"/>
          <p:cNvSpPr>
            <a:spLocks noChangeArrowheads="1"/>
          </p:cNvSpPr>
          <p:nvPr/>
        </p:nvSpPr>
        <p:spPr bwMode="auto">
          <a:xfrm>
            <a:off x="285750" y="3028950"/>
            <a:ext cx="5594350" cy="461963"/>
          </a:xfrm>
          <a:prstGeom prst="rect">
            <a:avLst/>
          </a:prstGeom>
          <a:noFill/>
          <a:ln w="9525">
            <a:noFill/>
            <a:miter lim="800000"/>
            <a:headEnd/>
            <a:tailEnd/>
          </a:ln>
        </p:spPr>
        <p:txBody>
          <a:bodyPr wrap="none">
            <a:spAutoFit/>
          </a:bodyPr>
          <a:lstStyle/>
          <a:p>
            <a:r>
              <a:rPr lang="en-US" sz="2400"/>
              <a:t>The available parts are used as follows: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dirty="0" smtClean="0"/>
              <a:t>Example cont.</a:t>
            </a:r>
            <a:endParaRPr lang="en-US" sz="3200" dirty="0"/>
          </a:p>
        </p:txBody>
      </p:sp>
      <p:sp>
        <p:nvSpPr>
          <p:cNvPr id="29699"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29700" name="Slide Number Placeholder 5"/>
          <p:cNvSpPr>
            <a:spLocks noGrp="1"/>
          </p:cNvSpPr>
          <p:nvPr>
            <p:ph type="sldNum" sz="quarter" idx="12"/>
          </p:nvPr>
        </p:nvSpPr>
        <p:spPr bwMode="auto">
          <a:noFill/>
          <a:ln>
            <a:miter lim="800000"/>
            <a:headEnd/>
            <a:tailEnd/>
          </a:ln>
        </p:spPr>
        <p:txBody>
          <a:bodyPr/>
          <a:lstStyle/>
          <a:p>
            <a:fld id="{46C7AC0D-F451-4908-8ACF-40F9840D31E5}" type="slidenum">
              <a:rPr lang="ar-SA" smtClean="0"/>
              <a:pPr/>
              <a:t>8</a:t>
            </a:fld>
            <a:endParaRPr lang="en-US" smtClean="0"/>
          </a:p>
        </p:txBody>
      </p:sp>
      <p:pic>
        <p:nvPicPr>
          <p:cNvPr id="29701" name="Picture 2"/>
          <p:cNvPicPr>
            <a:picLocks noChangeAspect="1" noChangeArrowheads="1"/>
          </p:cNvPicPr>
          <p:nvPr/>
        </p:nvPicPr>
        <p:blipFill>
          <a:blip r:embed="rId3"/>
          <a:srcRect/>
          <a:stretch>
            <a:fillRect/>
          </a:stretch>
        </p:blipFill>
        <p:spPr bwMode="auto">
          <a:xfrm>
            <a:off x="538163" y="714375"/>
            <a:ext cx="7462837" cy="4929188"/>
          </a:xfrm>
          <a:prstGeom prst="rect">
            <a:avLst/>
          </a:prstGeom>
          <a:noFill/>
          <a:ln w="9525">
            <a:solidFill>
              <a:schemeClr val="accent1"/>
            </a:solidFill>
            <a:miter lim="800000"/>
            <a:headEnd/>
            <a:tailEnd/>
          </a:ln>
        </p:spPr>
      </p:pic>
      <p:sp>
        <p:nvSpPr>
          <p:cNvPr id="29702" name="Rectangle 7"/>
          <p:cNvSpPr>
            <a:spLocks noChangeArrowheads="1"/>
          </p:cNvSpPr>
          <p:nvPr/>
        </p:nvSpPr>
        <p:spPr bwMode="auto">
          <a:xfrm>
            <a:off x="428625" y="5672138"/>
            <a:ext cx="8001000" cy="400050"/>
          </a:xfrm>
          <a:prstGeom prst="rect">
            <a:avLst/>
          </a:prstGeom>
          <a:noFill/>
          <a:ln w="9525">
            <a:noFill/>
            <a:miter lim="800000"/>
            <a:headEnd/>
            <a:tailEnd/>
          </a:ln>
        </p:spPr>
        <p:txBody>
          <a:bodyPr>
            <a:spAutoFit/>
          </a:bodyPr>
          <a:lstStyle/>
          <a:p>
            <a:pPr algn="l" rtl="0"/>
            <a:r>
              <a:rPr lang="en-US" sz="2000"/>
              <a:t>As this problem has only two variables, it can be solved graphically.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1"/>
          <p:cNvSpPr>
            <a:spLocks noGrp="1"/>
          </p:cNvSpPr>
          <p:nvPr>
            <p:ph idx="1"/>
          </p:nvPr>
        </p:nvSpPr>
        <p:spPr>
          <a:xfrm>
            <a:off x="71438" y="785813"/>
            <a:ext cx="2987675" cy="5286375"/>
          </a:xfrm>
        </p:spPr>
        <p:txBody>
          <a:bodyPr/>
          <a:lstStyle/>
          <a:p>
            <a:r>
              <a:rPr lang="en-US" smtClean="0">
                <a:cs typeface="Arial" charset="0"/>
              </a:rPr>
              <a:t>The profit will be maximum at point D. At this point all constraints are satisfied</a:t>
            </a:r>
          </a:p>
          <a:p>
            <a:r>
              <a:rPr lang="en-US" smtClean="0">
                <a:cs typeface="Arial" charset="0"/>
              </a:rPr>
              <a:t>At this point D, the values of </a:t>
            </a:r>
            <a:r>
              <a:rPr lang="en-US" i="1" smtClean="0">
                <a:cs typeface="Arial" charset="0"/>
              </a:rPr>
              <a:t>x1 and x2 are 8 and 2.5,</a:t>
            </a:r>
          </a:p>
        </p:txBody>
      </p:sp>
      <p:sp>
        <p:nvSpPr>
          <p:cNvPr id="3" name="Title 2"/>
          <p:cNvSpPr>
            <a:spLocks noGrp="1"/>
          </p:cNvSpPr>
          <p:nvPr>
            <p:ph type="title"/>
          </p:nvPr>
        </p:nvSpPr>
        <p:spPr/>
        <p:txBody>
          <a:bodyPr/>
          <a:lstStyle/>
          <a:p>
            <a:pPr>
              <a:defRPr/>
            </a:pPr>
            <a:r>
              <a:rPr lang="en-US" sz="3200" dirty="0" smtClean="0"/>
              <a:t>Example cont.</a:t>
            </a:r>
            <a:endParaRPr lang="en-US" sz="3200" dirty="0"/>
          </a:p>
        </p:txBody>
      </p:sp>
      <p:sp>
        <p:nvSpPr>
          <p:cNvPr id="31748" name="Footer Placeholder 4"/>
          <p:cNvSpPr>
            <a:spLocks noGrp="1"/>
          </p:cNvSpPr>
          <p:nvPr>
            <p:ph type="ftr" sz="quarter" idx="11"/>
          </p:nvPr>
        </p:nvSpPr>
        <p:spPr bwMode="auto">
          <a:noFill/>
          <a:ln>
            <a:miter lim="800000"/>
            <a:headEnd/>
            <a:tailEnd/>
          </a:ln>
        </p:spPr>
        <p:txBody>
          <a:bodyPr/>
          <a:lstStyle/>
          <a:p>
            <a:r>
              <a:rPr lang="en-US" smtClean="0"/>
              <a:t>Engineering Management 9</a:t>
            </a:r>
          </a:p>
        </p:txBody>
      </p:sp>
      <p:sp>
        <p:nvSpPr>
          <p:cNvPr id="31749" name="Slide Number Placeholder 5"/>
          <p:cNvSpPr>
            <a:spLocks noGrp="1"/>
          </p:cNvSpPr>
          <p:nvPr>
            <p:ph type="sldNum" sz="quarter" idx="12"/>
          </p:nvPr>
        </p:nvSpPr>
        <p:spPr bwMode="auto">
          <a:noFill/>
          <a:ln>
            <a:miter lim="800000"/>
            <a:headEnd/>
            <a:tailEnd/>
          </a:ln>
        </p:spPr>
        <p:txBody>
          <a:bodyPr/>
          <a:lstStyle/>
          <a:p>
            <a:fld id="{4F0E1C18-DCD4-4180-A11E-D02BE88CA87E}" type="slidenum">
              <a:rPr lang="ar-SA" smtClean="0"/>
              <a:pPr/>
              <a:t>9</a:t>
            </a:fld>
            <a:endParaRPr lang="en-US" smtClean="0"/>
          </a:p>
        </p:txBody>
      </p:sp>
      <p:pic>
        <p:nvPicPr>
          <p:cNvPr id="31750" name="Picture 3"/>
          <p:cNvPicPr>
            <a:picLocks noChangeAspect="1" noChangeArrowheads="1"/>
          </p:cNvPicPr>
          <p:nvPr/>
        </p:nvPicPr>
        <p:blipFill>
          <a:blip r:embed="rId3"/>
          <a:srcRect t="10127" r="10886"/>
          <a:stretch>
            <a:fillRect/>
          </a:stretch>
        </p:blipFill>
        <p:spPr bwMode="auto">
          <a:xfrm>
            <a:off x="3132138" y="785813"/>
            <a:ext cx="5940425" cy="5195887"/>
          </a:xfrm>
          <a:prstGeom prst="rect">
            <a:avLst/>
          </a:prstGeom>
          <a:noFill/>
          <a:ln w="9525">
            <a:noFill/>
            <a:miter lim="800000"/>
            <a:headEnd/>
            <a:tailEnd/>
          </a:ln>
        </p:spPr>
      </p:pic>
      <p:pic>
        <p:nvPicPr>
          <p:cNvPr id="31751" name="Picture 4"/>
          <p:cNvPicPr>
            <a:picLocks noChangeAspect="1" noChangeArrowheads="1"/>
          </p:cNvPicPr>
          <p:nvPr/>
        </p:nvPicPr>
        <p:blipFill>
          <a:blip r:embed="rId4"/>
          <a:srcRect/>
          <a:stretch>
            <a:fillRect/>
          </a:stretch>
        </p:blipFill>
        <p:spPr bwMode="auto">
          <a:xfrm>
            <a:off x="214313" y="4929188"/>
            <a:ext cx="2743200" cy="10001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5342</TotalTime>
  <Words>1175</Words>
  <Application>Microsoft Office PowerPoint</Application>
  <PresentationFormat>On-screen Show (4:3)</PresentationFormat>
  <Paragraphs>152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PowerPoint Presentation</vt:lpstr>
      <vt:lpstr>Introdution</vt:lpstr>
      <vt:lpstr>Optimization Techniques</vt:lpstr>
      <vt:lpstr>Linear Programming</vt:lpstr>
      <vt:lpstr>Simple Problem Formulation</vt:lpstr>
      <vt:lpstr>Example:</vt:lpstr>
      <vt:lpstr>Example cont.</vt:lpstr>
      <vt:lpstr>Example cont.</vt:lpstr>
      <vt:lpstr>Example cont.</vt:lpstr>
      <vt:lpstr>Learning Curve Analysis</vt:lpstr>
      <vt:lpstr>Learning Curve Cont.</vt:lpstr>
      <vt:lpstr>Forecasting</vt:lpstr>
      <vt:lpstr>Forecasting Steps</vt:lpstr>
      <vt:lpstr>Forecasting Methods</vt:lpstr>
      <vt:lpstr>Simple Average</vt:lpstr>
      <vt:lpstr>Exponential Smoothing</vt:lpstr>
      <vt:lpstr>Example: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USER</cp:lastModifiedBy>
  <cp:revision>84</cp:revision>
  <dcterms:created xsi:type="dcterms:W3CDTF">2010-10-11T20:03:06Z</dcterms:created>
  <dcterms:modified xsi:type="dcterms:W3CDTF">2019-09-23T11:58:43Z</dcterms:modified>
</cp:coreProperties>
</file>