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FAF96-4F43-4615-A47E-D694533497C1}"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97236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FAF96-4F43-4615-A47E-D694533497C1}"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1076262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FAF96-4F43-4615-A47E-D694533497C1}"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867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FAF96-4F43-4615-A47E-D694533497C1}"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327461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FAF96-4F43-4615-A47E-D694533497C1}"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251836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FAF96-4F43-4615-A47E-D694533497C1}"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43587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FAF96-4F43-4615-A47E-D694533497C1}"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336805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FAF96-4F43-4615-A47E-D694533497C1}"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334157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FAF96-4F43-4615-A47E-D694533497C1}"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223358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FAF96-4F43-4615-A47E-D694533497C1}"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135464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FAF96-4F43-4615-A47E-D694533497C1}"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DEDB5E-3F4C-49F8-B7CB-3BFD925299A2}" type="slidenum">
              <a:rPr lang="en-US" smtClean="0"/>
              <a:t>‹#›</a:t>
            </a:fld>
            <a:endParaRPr lang="en-US"/>
          </a:p>
        </p:txBody>
      </p:sp>
    </p:spTree>
    <p:extLst>
      <p:ext uri="{BB962C8B-B14F-4D97-AF65-F5344CB8AC3E}">
        <p14:creationId xmlns:p14="http://schemas.microsoft.com/office/powerpoint/2010/main" val="422288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FAF96-4F43-4615-A47E-D694533497C1}" type="datetimeFigureOut">
              <a:rPr lang="en-US" smtClean="0"/>
              <a:t>4/14/2020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EDB5E-3F4C-49F8-B7CB-3BFD925299A2}" type="slidenum">
              <a:rPr lang="en-US" smtClean="0"/>
              <a:t>‹#›</a:t>
            </a:fld>
            <a:endParaRPr lang="en-US"/>
          </a:p>
        </p:txBody>
      </p:sp>
    </p:spTree>
    <p:extLst>
      <p:ext uri="{BB962C8B-B14F-4D97-AF65-F5344CB8AC3E}">
        <p14:creationId xmlns:p14="http://schemas.microsoft.com/office/powerpoint/2010/main" val="32150380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Project Quality Management</a:t>
            </a:r>
            <a:endParaRPr lang="en-US" dirty="0"/>
          </a:p>
        </p:txBody>
      </p:sp>
      <p:sp>
        <p:nvSpPr>
          <p:cNvPr id="3" name="Subtitle 2"/>
          <p:cNvSpPr>
            <a:spLocks noGrp="1"/>
          </p:cNvSpPr>
          <p:nvPr>
            <p:ph type="subTitle" idx="1"/>
          </p:nvPr>
        </p:nvSpPr>
        <p:spPr>
          <a:xfrm>
            <a:off x="1295400" y="1219200"/>
            <a:ext cx="6400800" cy="838200"/>
          </a:xfrm>
        </p:spPr>
        <p:txBody>
          <a:bodyPr>
            <a:normAutofit/>
          </a:bodyPr>
          <a:lstStyle/>
          <a:p>
            <a:r>
              <a:rPr lang="en-US" sz="4400" b="1" dirty="0">
                <a:solidFill>
                  <a:schemeClr val="tx1"/>
                </a:solidFill>
                <a:latin typeface="+mj-lt"/>
                <a:ea typeface="+mj-ea"/>
                <a:cs typeface="+mj-cs"/>
              </a:rPr>
              <a:t>Ch9</a:t>
            </a:r>
          </a:p>
        </p:txBody>
      </p:sp>
    </p:spTree>
    <p:extLst>
      <p:ext uri="{BB962C8B-B14F-4D97-AF65-F5344CB8AC3E}">
        <p14:creationId xmlns:p14="http://schemas.microsoft.com/office/powerpoint/2010/main" val="344676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525963"/>
          </a:xfrm>
        </p:spPr>
        <p:txBody>
          <a:bodyPr>
            <a:normAutofit/>
          </a:bodyPr>
          <a:lstStyle/>
          <a:p>
            <a:r>
              <a:rPr lang="en-US" b="1" dirty="0"/>
              <a:t>Pareto </a:t>
            </a:r>
            <a:r>
              <a:rPr lang="en-US" b="1" dirty="0" smtClean="0"/>
              <a:t>Analysis: </a:t>
            </a:r>
            <a:r>
              <a:rPr lang="en-US" dirty="0" smtClean="0"/>
              <a:t>Pareto </a:t>
            </a:r>
            <a:r>
              <a:rPr lang="en-US" dirty="0"/>
              <a:t>analysis involves identifying the principle factors that account for the most </a:t>
            </a:r>
            <a:r>
              <a:rPr lang="en-US" dirty="0" smtClean="0"/>
              <a:t>quality problems </a:t>
            </a:r>
            <a:r>
              <a:rPr lang="en-US" dirty="0"/>
              <a:t>in a system. Pareto analysis is also called the 80–20 rule, which means that 80% </a:t>
            </a:r>
            <a:r>
              <a:rPr lang="en-US" dirty="0" smtClean="0"/>
              <a:t>of problems </a:t>
            </a:r>
            <a:r>
              <a:rPr lang="en-US" dirty="0"/>
              <a:t>are often due to 20% of the causes (factors). To help identify and prioritize </a:t>
            </a:r>
            <a:r>
              <a:rPr lang="en-US" dirty="0" smtClean="0"/>
              <a:t>problem areas </a:t>
            </a:r>
            <a:r>
              <a:rPr lang="en-US" dirty="0"/>
              <a:t>in a system, Pareto diagrams or histograms are used by management personnel</a:t>
            </a:r>
          </a:p>
        </p:txBody>
      </p:sp>
    </p:spTree>
    <p:extLst>
      <p:ext uri="{BB962C8B-B14F-4D97-AF65-F5344CB8AC3E}">
        <p14:creationId xmlns:p14="http://schemas.microsoft.com/office/powerpoint/2010/main" val="50327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fontScale="92500" lnSpcReduction="20000"/>
          </a:bodyPr>
          <a:lstStyle/>
          <a:p>
            <a:r>
              <a:rPr lang="en-US" b="1" dirty="0"/>
              <a:t>Quality Control </a:t>
            </a:r>
            <a:r>
              <a:rPr lang="en-US" b="1" dirty="0" smtClean="0"/>
              <a:t>Charts : </a:t>
            </a:r>
            <a:r>
              <a:rPr lang="en-US" dirty="0"/>
              <a:t>Quality control charts graphically display quality data to show the results of a process </a:t>
            </a:r>
            <a:r>
              <a:rPr lang="en-US" dirty="0" smtClean="0"/>
              <a:t>over time</a:t>
            </a:r>
            <a:r>
              <a:rPr lang="en-US" dirty="0"/>
              <a:t>, thus helping to determine if the process is in control or out of control, and to </a:t>
            </a:r>
            <a:r>
              <a:rPr lang="en-US" dirty="0" smtClean="0"/>
              <a:t>prevent product </a:t>
            </a:r>
            <a:r>
              <a:rPr lang="en-US" dirty="0"/>
              <a:t>defects. One of the quality control charts examines the process for nonrandom </a:t>
            </a:r>
            <a:r>
              <a:rPr lang="en-US" dirty="0" smtClean="0"/>
              <a:t>problems through </a:t>
            </a:r>
            <a:r>
              <a:rPr lang="en-US" dirty="0"/>
              <a:t>the application of the “Seven Run Rule,” which states, “If seven data points in a </a:t>
            </a:r>
            <a:r>
              <a:rPr lang="en-US" dirty="0" smtClean="0"/>
              <a:t>row are </a:t>
            </a:r>
            <a:r>
              <a:rPr lang="en-US" dirty="0"/>
              <a:t>all below the mean, above the mean, increasing, or decreasing, then the process needs to </a:t>
            </a:r>
            <a:r>
              <a:rPr lang="en-US" dirty="0" smtClean="0"/>
              <a:t>be examined </a:t>
            </a:r>
            <a:r>
              <a:rPr lang="en-US" dirty="0"/>
              <a:t>for non-random problems.”</a:t>
            </a:r>
          </a:p>
        </p:txBody>
      </p:sp>
    </p:spTree>
    <p:extLst>
      <p:ext uri="{BB962C8B-B14F-4D97-AF65-F5344CB8AC3E}">
        <p14:creationId xmlns:p14="http://schemas.microsoft.com/office/powerpoint/2010/main" val="31300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Statistical Sampling and Standard </a:t>
            </a:r>
            <a:r>
              <a:rPr lang="en-US" b="1" dirty="0" smtClean="0"/>
              <a:t>Deviation: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86800" cy="4525963"/>
              </a:xfrm>
            </p:spPr>
            <p:txBody>
              <a:bodyPr>
                <a:normAutofit/>
              </a:bodyPr>
              <a:lstStyle/>
              <a:p>
                <a:r>
                  <a:rPr lang="en-US" dirty="0" smtClean="0"/>
                  <a:t>Statistical sampling involves choosing part (</a:t>
                </a:r>
                <a:r>
                  <a:rPr lang="en-US" i="1" dirty="0"/>
                  <a:t>N </a:t>
                </a:r>
                <a:r>
                  <a:rPr lang="en-US" dirty="0"/>
                  <a:t>number of samples) of a population of </a:t>
                </a:r>
                <a:r>
                  <a:rPr lang="en-US" dirty="0" smtClean="0"/>
                  <a:t>interest for </a:t>
                </a:r>
                <a:r>
                  <a:rPr lang="en-US" dirty="0"/>
                  <a:t>inspection. The size of a sample (</a:t>
                </a:r>
                <a:r>
                  <a:rPr lang="en-US" i="1" dirty="0"/>
                  <a:t>N</a:t>
                </a:r>
                <a:r>
                  <a:rPr lang="en-US" dirty="0"/>
                  <a:t>) depends on how representative is the desired </a:t>
                </a:r>
                <a:r>
                  <a:rPr lang="en-US" dirty="0" smtClean="0"/>
                  <a:t>certainty. The </a:t>
                </a:r>
                <a:r>
                  <a:rPr lang="en-US" dirty="0"/>
                  <a:t>formula for calculating the sample </a:t>
                </a:r>
                <a:r>
                  <a:rPr lang="en-US" dirty="0" smtClean="0"/>
                  <a:t>size </a:t>
                </a:r>
                <a:r>
                  <a:rPr lang="en-US" dirty="0"/>
                  <a:t>is given </a:t>
                </a:r>
                <a:r>
                  <a:rPr lang="en-US" dirty="0" smtClean="0"/>
                  <a:t>by</a:t>
                </a:r>
              </a:p>
              <a:p>
                <a:pPr marL="0" indent="0">
                  <a:buNone/>
                </a:pPr>
                <a:r>
                  <a:rPr lang="en-US" dirty="0"/>
                  <a:t>Sample size: </a:t>
                </a:r>
                <a:r>
                  <a:rPr lang="en-US" i="1" dirty="0" smtClean="0"/>
                  <a:t>N</a:t>
                </a:r>
                <a14:m>
                  <m:oMath xmlns:m="http://schemas.openxmlformats.org/officeDocument/2006/math">
                    <m:sSup>
                      <m:sSupPr>
                        <m:ctrlPr>
                          <a:rPr lang="en-US" i="1" smtClean="0">
                            <a:latin typeface="Cambria Math"/>
                          </a:rPr>
                        </m:ctrlPr>
                      </m:sSupPr>
                      <m:e>
                        <m:r>
                          <m:rPr>
                            <m:nor/>
                          </m:rPr>
                          <a:rPr lang="en-US" dirty="0" smtClean="0"/>
                          <m:t>= (</m:t>
                        </m:r>
                        <m:r>
                          <m:rPr>
                            <m:nor/>
                          </m:rPr>
                          <a:rPr lang="en-US" dirty="0" smtClean="0"/>
                          <m:t>0</m:t>
                        </m:r>
                        <m:r>
                          <m:rPr>
                            <m:nor/>
                          </m:rPr>
                          <a:rPr lang="en-US" i="1" dirty="0" smtClean="0"/>
                          <m:t>.</m:t>
                        </m:r>
                        <m:r>
                          <m:rPr>
                            <m:nor/>
                          </m:rPr>
                          <a:rPr lang="en-US" dirty="0" smtClean="0"/>
                          <m:t>25</m:t>
                        </m:r>
                        <m:r>
                          <m:rPr>
                            <m:nor/>
                          </m:rPr>
                          <a:rPr lang="en-US" dirty="0" smtClean="0"/>
                          <m:t>) (</m:t>
                        </m:r>
                        <m:r>
                          <m:rPr>
                            <m:nor/>
                          </m:rPr>
                          <a:rPr lang="en-US" dirty="0" smtClean="0"/>
                          <m:t>certainty</m:t>
                        </m:r>
                        <m:r>
                          <m:rPr>
                            <m:nor/>
                          </m:rPr>
                          <a:rPr lang="en-US" dirty="0" smtClean="0"/>
                          <m:t> </m:t>
                        </m:r>
                        <m:r>
                          <m:rPr>
                            <m:nor/>
                          </m:rPr>
                          <a:rPr lang="en-US" dirty="0" smtClean="0"/>
                          <m:t>factor</m:t>
                        </m:r>
                        <m:r>
                          <m:rPr>
                            <m:nor/>
                          </m:rPr>
                          <a:rPr lang="en-US" dirty="0" smtClean="0"/>
                          <m:t> / </m:t>
                        </m:r>
                        <m:r>
                          <m:rPr>
                            <m:nor/>
                          </m:rPr>
                          <a:rPr lang="en-US" dirty="0" smtClean="0"/>
                          <m:t>acceptable</m:t>
                        </m:r>
                        <m:r>
                          <m:rPr>
                            <m:nor/>
                          </m:rPr>
                          <a:rPr lang="en-US" dirty="0" smtClean="0"/>
                          <m:t> </m:t>
                        </m:r>
                        <m:r>
                          <m:rPr>
                            <m:nor/>
                          </m:rPr>
                          <a:rPr lang="en-US" dirty="0" smtClean="0"/>
                          <m:t>error</m:t>
                        </m:r>
                        <m:r>
                          <m:rPr>
                            <m:nor/>
                          </m:rPr>
                          <a:rPr lang="en-US" dirty="0" smtClean="0"/>
                          <m:t>: </m:t>
                        </m:r>
                        <m:r>
                          <m:rPr>
                            <m:nor/>
                          </m:rPr>
                          <a:rPr lang="en-US" i="1" dirty="0" smtClean="0"/>
                          <m:t>α</m:t>
                        </m:r>
                        <m:r>
                          <a:rPr lang="en-US" b="0" i="1" dirty="0" smtClean="0">
                            <a:latin typeface="Cambria Math"/>
                          </a:rPr>
                          <m:t>)</m:t>
                        </m:r>
                      </m:e>
                      <m:sup>
                        <m:r>
                          <a:rPr lang="en-US" i="1" smtClean="0">
                            <a:latin typeface="Cambria Math"/>
                          </a:rPr>
                          <m:t>2</m:t>
                        </m:r>
                      </m:sup>
                    </m:sSup>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525963"/>
              </a:xfrm>
              <a:blipFill rotWithShape="1">
                <a:blip r:embed="rId2"/>
                <a:stretch>
                  <a:fillRect l="-1754" t="-1752"/>
                </a:stretch>
              </a:blipFill>
            </p:spPr>
            <p:txBody>
              <a:bodyPr/>
              <a:lstStyle/>
              <a:p>
                <a:r>
                  <a:rPr lang="en-US">
                    <a:noFill/>
                  </a:rPr>
                  <a:t> </a:t>
                </a:r>
              </a:p>
            </p:txBody>
          </p:sp>
        </mc:Fallback>
      </mc:AlternateContent>
    </p:spTree>
    <p:extLst>
      <p:ext uri="{BB962C8B-B14F-4D97-AF65-F5344CB8AC3E}">
        <p14:creationId xmlns:p14="http://schemas.microsoft.com/office/powerpoint/2010/main" val="102714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Statistical Measures</a:t>
            </a:r>
            <a:endParaRPr lang="en-US" dirty="0"/>
          </a:p>
        </p:txBody>
      </p:sp>
      <p:sp>
        <p:nvSpPr>
          <p:cNvPr id="3" name="Content Placeholder 2"/>
          <p:cNvSpPr>
            <a:spLocks noGrp="1"/>
          </p:cNvSpPr>
          <p:nvPr>
            <p:ph idx="1"/>
          </p:nvPr>
        </p:nvSpPr>
        <p:spPr/>
        <p:txBody>
          <a:bodyPr>
            <a:normAutofit lnSpcReduction="10000"/>
          </a:bodyPr>
          <a:lstStyle/>
          <a:p>
            <a:r>
              <a:rPr lang="en-US" dirty="0"/>
              <a:t>Most college students are familiar with basic descriptive statistics, e.g., mean, median, </a:t>
            </a:r>
            <a:r>
              <a:rPr lang="en-US" dirty="0" smtClean="0"/>
              <a:t>mode, variance</a:t>
            </a:r>
            <a:r>
              <a:rPr lang="en-US" dirty="0"/>
              <a:t>, and standard deviation. The standard deviation (</a:t>
            </a:r>
            <a:r>
              <a:rPr lang="en-US" i="1" dirty="0"/>
              <a:t>σ</a:t>
            </a:r>
            <a:r>
              <a:rPr lang="en-US" dirty="0"/>
              <a:t>) is a measure of how much </a:t>
            </a:r>
            <a:r>
              <a:rPr lang="en-US" dirty="0" smtClean="0"/>
              <a:t>variation exists </a:t>
            </a:r>
            <a:r>
              <a:rPr lang="en-US" dirty="0"/>
              <a:t>in a distribution of </a:t>
            </a:r>
            <a:r>
              <a:rPr lang="en-US" dirty="0" smtClean="0"/>
              <a:t>data.</a:t>
            </a:r>
          </a:p>
          <a:p>
            <a:r>
              <a:rPr lang="en-US" dirty="0" smtClean="0"/>
              <a:t>A </a:t>
            </a:r>
            <a:r>
              <a:rPr lang="en-US" dirty="0"/>
              <a:t>small standard deviation means that data are clustered </a:t>
            </a:r>
            <a:r>
              <a:rPr lang="en-US" dirty="0" smtClean="0"/>
              <a:t>closely around </a:t>
            </a:r>
            <a:r>
              <a:rPr lang="en-US" dirty="0"/>
              <a:t>the middle of a distribution and that there is little variability among the data.</a:t>
            </a:r>
          </a:p>
        </p:txBody>
      </p:sp>
    </p:spTree>
    <p:extLst>
      <p:ext uri="{BB962C8B-B14F-4D97-AF65-F5344CB8AC3E}">
        <p14:creationId xmlns:p14="http://schemas.microsoft.com/office/powerpoint/2010/main" val="149304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Testing:</a:t>
            </a:r>
            <a:endParaRPr lang="en-US" dirty="0"/>
          </a:p>
        </p:txBody>
      </p:sp>
      <p:sp>
        <p:nvSpPr>
          <p:cNvPr id="3" name="Content Placeholder 2"/>
          <p:cNvSpPr>
            <a:spLocks noGrp="1"/>
          </p:cNvSpPr>
          <p:nvPr>
            <p:ph idx="1"/>
          </p:nvPr>
        </p:nvSpPr>
        <p:spPr/>
        <p:txBody>
          <a:bodyPr/>
          <a:lstStyle/>
          <a:p>
            <a:r>
              <a:rPr lang="en-US" dirty="0"/>
              <a:t>Testing is one of the quality management functions that should be done during almost </a:t>
            </a:r>
            <a:r>
              <a:rPr lang="en-US" dirty="0" smtClean="0"/>
              <a:t>every phase </a:t>
            </a:r>
            <a:r>
              <a:rPr lang="en-US" dirty="0"/>
              <a:t>of the product development life cycle; even though some managers prefer to think </a:t>
            </a:r>
            <a:r>
              <a:rPr lang="en-US" dirty="0" smtClean="0"/>
              <a:t>of testing </a:t>
            </a:r>
            <a:r>
              <a:rPr lang="en-US" dirty="0"/>
              <a:t>as a stage that follows at the end of the product development process.</a:t>
            </a:r>
          </a:p>
        </p:txBody>
      </p:sp>
    </p:spTree>
    <p:extLst>
      <p:ext uri="{BB962C8B-B14F-4D97-AF65-F5344CB8AC3E}">
        <p14:creationId xmlns:p14="http://schemas.microsoft.com/office/powerpoint/2010/main" val="334305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IMPROVING PROJECT QUALITY</a:t>
            </a:r>
            <a:endParaRPr lang="en-US" sz="3600" dirty="0"/>
          </a:p>
        </p:txBody>
      </p:sp>
      <p:sp>
        <p:nvSpPr>
          <p:cNvPr id="3" name="Content Placeholder 2"/>
          <p:cNvSpPr>
            <a:spLocks noGrp="1"/>
          </p:cNvSpPr>
          <p:nvPr>
            <p:ph idx="1"/>
          </p:nvPr>
        </p:nvSpPr>
        <p:spPr/>
        <p:txBody>
          <a:bodyPr>
            <a:normAutofit/>
          </a:bodyPr>
          <a:lstStyle/>
          <a:p>
            <a:r>
              <a:rPr lang="en-US" dirty="0"/>
              <a:t>A goal of quality assurance is to provide continuous quality improvement. Various </a:t>
            </a:r>
            <a:r>
              <a:rPr lang="en-US" dirty="0" smtClean="0"/>
              <a:t>suggestions have </a:t>
            </a:r>
            <a:r>
              <a:rPr lang="en-US" dirty="0"/>
              <a:t>been offered for improving the quality of projects which include that program </a:t>
            </a:r>
            <a:r>
              <a:rPr lang="en-US" dirty="0" smtClean="0"/>
              <a:t>managers and </a:t>
            </a:r>
            <a:r>
              <a:rPr lang="en-US" dirty="0"/>
              <a:t>organizational leadership should understand the cost of quality, and promote a </a:t>
            </a:r>
            <a:r>
              <a:rPr lang="en-US" dirty="0" smtClean="0"/>
              <a:t>quality environment </a:t>
            </a:r>
            <a:r>
              <a:rPr lang="en-US" dirty="0"/>
              <a:t>and frame of mind.</a:t>
            </a:r>
          </a:p>
        </p:txBody>
      </p:sp>
    </p:spTree>
    <p:extLst>
      <p:ext uri="{BB962C8B-B14F-4D97-AF65-F5344CB8AC3E}">
        <p14:creationId xmlns:p14="http://schemas.microsoft.com/office/powerpoint/2010/main" val="228833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COSTOF QUALITY</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lnSpc>
                <a:spcPct val="120000"/>
              </a:lnSpc>
              <a:buNone/>
            </a:pPr>
            <a:r>
              <a:rPr lang="en-US" dirty="0" smtClean="0"/>
              <a:t>Five </a:t>
            </a:r>
            <a:r>
              <a:rPr lang="en-US" dirty="0"/>
              <a:t>types of cost are generally </a:t>
            </a:r>
            <a:r>
              <a:rPr lang="en-US" dirty="0" smtClean="0"/>
              <a:t>cited:</a:t>
            </a:r>
          </a:p>
          <a:p>
            <a:pPr marL="0" indent="0">
              <a:lnSpc>
                <a:spcPct val="120000"/>
              </a:lnSpc>
              <a:buNone/>
            </a:pPr>
            <a:r>
              <a:rPr lang="en-US" dirty="0" smtClean="0"/>
              <a:t>1. Prevention cost, which includes the cost of planning and executing a project so that it is </a:t>
            </a:r>
            <a:r>
              <a:rPr lang="en-US" dirty="0"/>
              <a:t>error-free and/or within an acceptable error range.</a:t>
            </a:r>
          </a:p>
          <a:p>
            <a:pPr marL="0" indent="0">
              <a:lnSpc>
                <a:spcPct val="120000"/>
              </a:lnSpc>
              <a:buNone/>
            </a:pPr>
            <a:r>
              <a:rPr lang="en-US" dirty="0"/>
              <a:t>2. Appraisal cost, which takes into account the cost of evaluating processes and </a:t>
            </a:r>
            <a:r>
              <a:rPr lang="en-US" dirty="0" smtClean="0"/>
              <a:t>their outputs </a:t>
            </a:r>
            <a:r>
              <a:rPr lang="en-US" dirty="0"/>
              <a:t>to ensure quality.</a:t>
            </a:r>
          </a:p>
          <a:p>
            <a:pPr marL="0" indent="0">
              <a:lnSpc>
                <a:spcPct val="120000"/>
              </a:lnSpc>
              <a:buNone/>
            </a:pPr>
            <a:r>
              <a:rPr lang="en-US" dirty="0"/>
              <a:t>3. Internal failure cost, which is the cost incurred to correct an identified defect </a:t>
            </a:r>
            <a:r>
              <a:rPr lang="en-US" dirty="0" smtClean="0"/>
              <a:t>before the </a:t>
            </a:r>
            <a:r>
              <a:rPr lang="en-US" dirty="0"/>
              <a:t>customer receives the product.</a:t>
            </a:r>
          </a:p>
          <a:p>
            <a:pPr marL="0" indent="0">
              <a:lnSpc>
                <a:spcPct val="120000"/>
              </a:lnSpc>
              <a:buNone/>
            </a:pPr>
            <a:r>
              <a:rPr lang="en-US" dirty="0"/>
              <a:t>4. External failure cost, which relates to all errors not detected and corrected </a:t>
            </a:r>
            <a:r>
              <a:rPr lang="en-US" dirty="0" smtClean="0"/>
              <a:t>before delivery </a:t>
            </a:r>
            <a:r>
              <a:rPr lang="en-US" dirty="0"/>
              <a:t>to the customer. Keep in mind that these </a:t>
            </a:r>
            <a:r>
              <a:rPr lang="en-US" dirty="0" smtClean="0"/>
              <a:t>costs </a:t>
            </a:r>
            <a:r>
              <a:rPr lang="en-US" dirty="0"/>
              <a:t>may include recalls and </a:t>
            </a:r>
            <a:r>
              <a:rPr lang="en-US" dirty="0" smtClean="0"/>
              <a:t>liability suites.</a:t>
            </a:r>
          </a:p>
          <a:p>
            <a:pPr marL="0" indent="0">
              <a:lnSpc>
                <a:spcPct val="120000"/>
              </a:lnSpc>
              <a:buNone/>
            </a:pPr>
            <a:r>
              <a:rPr lang="en-US" dirty="0"/>
              <a:t>5. Measurement and test equipment costs, which include the capital cost of </a:t>
            </a:r>
            <a:r>
              <a:rPr lang="en-US" dirty="0" smtClean="0"/>
              <a:t>equipment used </a:t>
            </a:r>
            <a:r>
              <a:rPr lang="en-US" dirty="0"/>
              <a:t>to perform prevention and appraisal activities.</a:t>
            </a:r>
          </a:p>
        </p:txBody>
      </p:sp>
    </p:spTree>
    <p:extLst>
      <p:ext uri="{BB962C8B-B14F-4D97-AF65-F5344CB8AC3E}">
        <p14:creationId xmlns:p14="http://schemas.microsoft.com/office/powerpoint/2010/main" val="303792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Quality is defined by the International Organization for Standardization (ISO) as </a:t>
            </a:r>
            <a:r>
              <a:rPr lang="en-US" dirty="0" smtClean="0"/>
              <a:t>all the </a:t>
            </a:r>
            <a:r>
              <a:rPr lang="en-US" dirty="0"/>
              <a:t>characteristics of an entity that bear on its ability to satisfy stated or implied needs. </a:t>
            </a:r>
            <a:endParaRPr lang="en-US" dirty="0" smtClean="0"/>
          </a:p>
          <a:p>
            <a:r>
              <a:rPr lang="en-US" dirty="0" smtClean="0"/>
              <a:t>Other organizations </a:t>
            </a:r>
            <a:r>
              <a:rPr lang="en-US" dirty="0"/>
              <a:t>define quality as conformity to requirements in meeting written </a:t>
            </a:r>
            <a:r>
              <a:rPr lang="en-US" dirty="0" smtClean="0"/>
              <a:t>specifications and </a:t>
            </a:r>
            <a:r>
              <a:rPr lang="en-US" dirty="0"/>
              <a:t>ensuring that a product is fit to use as it was intended.</a:t>
            </a:r>
          </a:p>
        </p:txBody>
      </p:sp>
    </p:spTree>
    <p:extLst>
      <p:ext uri="{BB962C8B-B14F-4D97-AF65-F5344CB8AC3E}">
        <p14:creationId xmlns:p14="http://schemas.microsoft.com/office/powerpoint/2010/main" val="34511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a:t>
            </a:r>
            <a:r>
              <a:rPr lang="en-US" b="1" dirty="0" smtClean="0"/>
              <a:t>QUALITY MANAGEMENT </a:t>
            </a:r>
            <a:r>
              <a:rPr lang="en-US" b="1" dirty="0"/>
              <a:t>PROCESSES</a:t>
            </a:r>
            <a:endParaRPr lang="en-US" dirty="0"/>
          </a:p>
        </p:txBody>
      </p:sp>
      <p:sp>
        <p:nvSpPr>
          <p:cNvPr id="3" name="Content Placeholder 2"/>
          <p:cNvSpPr>
            <a:spLocks noGrp="1"/>
          </p:cNvSpPr>
          <p:nvPr>
            <p:ph idx="1"/>
          </p:nvPr>
        </p:nvSpPr>
        <p:spPr>
          <a:xfrm>
            <a:off x="457200" y="1600200"/>
            <a:ext cx="8229600" cy="4800599"/>
          </a:xfrm>
        </p:spPr>
        <p:txBody>
          <a:bodyPr>
            <a:noAutofit/>
          </a:bodyPr>
          <a:lstStyle/>
          <a:p>
            <a:pPr>
              <a:lnSpc>
                <a:spcPct val="170000"/>
              </a:lnSpc>
            </a:pPr>
            <a:r>
              <a:rPr lang="en-US" sz="1800" dirty="0"/>
              <a:t>Project quality management processes take place during the planning, execution, and control phases of project management</a:t>
            </a:r>
          </a:p>
          <a:p>
            <a:pPr>
              <a:lnSpc>
                <a:spcPct val="170000"/>
              </a:lnSpc>
            </a:pPr>
            <a:r>
              <a:rPr lang="en-US" sz="1800" dirty="0"/>
              <a:t>Quality planning process, which takes place during the planning phase, identifies which quality standards are relevant to the project and how to satisfy them.</a:t>
            </a:r>
          </a:p>
          <a:p>
            <a:pPr>
              <a:lnSpc>
                <a:spcPct val="170000"/>
              </a:lnSpc>
            </a:pPr>
            <a:r>
              <a:rPr lang="en-US" sz="1800" dirty="0"/>
              <a:t>Quality assurance is done throughout the execution phase to evaluate the overall project performance, and to ensure the project (product) satisfies the applicable quality standards while identifying ways to improve overall quality</a:t>
            </a:r>
          </a:p>
          <a:p>
            <a:pPr>
              <a:lnSpc>
                <a:spcPct val="170000"/>
              </a:lnSpc>
            </a:pPr>
            <a:r>
              <a:rPr lang="en-US" sz="1800" dirty="0"/>
              <a:t>Quality control is accomplished during the controlling phase by monitoring specific project (product) results to ensure that they comply with the relevant quality standards.</a:t>
            </a:r>
          </a:p>
          <a:p>
            <a:pPr>
              <a:lnSpc>
                <a:spcPct val="170000"/>
              </a:lnSpc>
            </a:pPr>
            <a:endParaRPr lang="en-US" sz="1800" dirty="0"/>
          </a:p>
        </p:txBody>
      </p:sp>
    </p:spTree>
    <p:extLst>
      <p:ext uri="{BB962C8B-B14F-4D97-AF65-F5344CB8AC3E}">
        <p14:creationId xmlns:p14="http://schemas.microsoft.com/office/powerpoint/2010/main" val="325478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a:t>The basic requirements or objectives of quality management </a:t>
            </a:r>
            <a:r>
              <a:rPr lang="en-US" sz="2800" b="1" dirty="0" smtClean="0"/>
              <a:t>include:</a:t>
            </a:r>
            <a:endParaRPr lang="en-US" sz="2800" b="1" dirty="0"/>
          </a:p>
        </p:txBody>
      </p:sp>
      <p:sp>
        <p:nvSpPr>
          <p:cNvPr id="3" name="Content Placeholder 2"/>
          <p:cNvSpPr>
            <a:spLocks noGrp="1"/>
          </p:cNvSpPr>
          <p:nvPr>
            <p:ph idx="1"/>
          </p:nvPr>
        </p:nvSpPr>
        <p:spPr>
          <a:xfrm>
            <a:off x="457200" y="1600201"/>
            <a:ext cx="8229600" cy="3581400"/>
          </a:xfrm>
        </p:spPr>
        <p:txBody>
          <a:bodyPr/>
          <a:lstStyle/>
          <a:p>
            <a:pPr marL="0" indent="0">
              <a:buNone/>
            </a:pPr>
            <a:r>
              <a:rPr lang="en-US" dirty="0"/>
              <a:t>1. the requirement for customer satisfaction,</a:t>
            </a:r>
          </a:p>
          <a:p>
            <a:pPr marL="0" indent="0">
              <a:buNone/>
            </a:pPr>
            <a:r>
              <a:rPr lang="en-US" dirty="0"/>
              <a:t>2. preference for prevention over inspection, and</a:t>
            </a:r>
          </a:p>
          <a:p>
            <a:pPr marL="0" indent="0">
              <a:buNone/>
            </a:pPr>
            <a:r>
              <a:rPr lang="en-US" dirty="0"/>
              <a:t>3. recognizing that management has the responsibility for quality.</a:t>
            </a:r>
          </a:p>
        </p:txBody>
      </p:sp>
    </p:spTree>
    <p:extLst>
      <p:ext uri="{BB962C8B-B14F-4D97-AF65-F5344CB8AC3E}">
        <p14:creationId xmlns:p14="http://schemas.microsoft.com/office/powerpoint/2010/main" val="3348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PLANNING</a:t>
            </a:r>
            <a:endParaRPr lang="en-US" dirty="0"/>
          </a:p>
        </p:txBody>
      </p:sp>
      <p:sp>
        <p:nvSpPr>
          <p:cNvPr id="3" name="Content Placeholder 2"/>
          <p:cNvSpPr>
            <a:spLocks noGrp="1"/>
          </p:cNvSpPr>
          <p:nvPr>
            <p:ph idx="1"/>
          </p:nvPr>
        </p:nvSpPr>
        <p:spPr/>
        <p:txBody>
          <a:bodyPr/>
          <a:lstStyle/>
          <a:p>
            <a:r>
              <a:rPr lang="en-US" dirty="0" smtClean="0"/>
              <a:t>Project managers </a:t>
            </a:r>
            <a:r>
              <a:rPr lang="en-US" dirty="0"/>
              <a:t>should recognize the importance of considering quality in the very early </a:t>
            </a:r>
            <a:r>
              <a:rPr lang="en-US" dirty="0" smtClean="0"/>
              <a:t>stages of </a:t>
            </a:r>
            <a:r>
              <a:rPr lang="en-US" dirty="0"/>
              <a:t>a product design and in communicating important factors that directly contribute to meeting</a:t>
            </a:r>
          </a:p>
        </p:txBody>
      </p:sp>
    </p:spTree>
    <p:extLst>
      <p:ext uri="{BB962C8B-B14F-4D97-AF65-F5344CB8AC3E}">
        <p14:creationId xmlns:p14="http://schemas.microsoft.com/office/powerpoint/2010/main" val="238274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PROJECTMANAGEMENT FOR ENGINEERINGDESIGN</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customer’s requirements. Often during the feasibility phase, project teams may have </a:t>
            </a:r>
            <a:r>
              <a:rPr lang="en-US" dirty="0" smtClean="0"/>
              <a:t>to design </a:t>
            </a:r>
            <a:r>
              <a:rPr lang="en-US" dirty="0"/>
              <a:t>experiments that can help in identifying which variables have the most influence </a:t>
            </a:r>
            <a:r>
              <a:rPr lang="en-US" dirty="0" smtClean="0"/>
              <a:t>on the </a:t>
            </a:r>
            <a:r>
              <a:rPr lang="en-US" dirty="0"/>
              <a:t>overall outcome of a process. </a:t>
            </a:r>
            <a:endParaRPr lang="en-US" dirty="0" smtClean="0"/>
          </a:p>
          <a:p>
            <a:r>
              <a:rPr lang="en-US" dirty="0" smtClean="0"/>
              <a:t>The </a:t>
            </a:r>
            <a:r>
              <a:rPr lang="en-US" dirty="0"/>
              <a:t>project manager should keep in mind that many </a:t>
            </a:r>
            <a:r>
              <a:rPr lang="en-US" dirty="0" smtClean="0"/>
              <a:t>scope aspects </a:t>
            </a:r>
            <a:r>
              <a:rPr lang="en-US" dirty="0"/>
              <a:t>of projects may affect quality, i.e., functionality, features, system outputs, </a:t>
            </a:r>
            <a:r>
              <a:rPr lang="en-US" dirty="0" smtClean="0"/>
              <a:t>performance, reliability</a:t>
            </a:r>
            <a:r>
              <a:rPr lang="en-US" dirty="0"/>
              <a:t>, and maintainability.</a:t>
            </a:r>
          </a:p>
        </p:txBody>
      </p:sp>
    </p:spTree>
    <p:extLst>
      <p:ext uri="{BB962C8B-B14F-4D97-AF65-F5344CB8AC3E}">
        <p14:creationId xmlns:p14="http://schemas.microsoft.com/office/powerpoint/2010/main" val="225447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ASSURANCE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Quality assurance includes all the activities related to satisfying the relevant quality standards </a:t>
            </a:r>
            <a:r>
              <a:rPr lang="en-US" dirty="0" smtClean="0"/>
              <a:t>for a </a:t>
            </a:r>
            <a:r>
              <a:rPr lang="en-US" dirty="0"/>
              <a:t>project; however, another goal of quality assurance is to provide continuous quality improvement.</a:t>
            </a:r>
          </a:p>
          <a:p>
            <a:r>
              <a:rPr lang="en-US" dirty="0"/>
              <a:t>For example, benchmarking can be used to generate ideas for quality improvements, </a:t>
            </a:r>
            <a:r>
              <a:rPr lang="en-US" dirty="0" smtClean="0"/>
              <a:t>and quality </a:t>
            </a:r>
            <a:r>
              <a:rPr lang="en-US" dirty="0"/>
              <a:t>audits can help identify lessons learned that may be used to improve performance </a:t>
            </a:r>
            <a:r>
              <a:rPr lang="en-US" dirty="0" smtClean="0"/>
              <a:t>on current </a:t>
            </a:r>
            <a:r>
              <a:rPr lang="en-US" dirty="0"/>
              <a:t>or future projects.</a:t>
            </a:r>
          </a:p>
        </p:txBody>
      </p:sp>
    </p:spTree>
    <p:extLst>
      <p:ext uri="{BB962C8B-B14F-4D97-AF65-F5344CB8AC3E}">
        <p14:creationId xmlns:p14="http://schemas.microsoft.com/office/powerpoint/2010/main" val="6665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a:t>Quality control in essences requires testing or monitoring a specific product to ensure </a:t>
            </a:r>
            <a:r>
              <a:rPr lang="en-US" dirty="0" smtClean="0"/>
              <a:t>compliance with </a:t>
            </a:r>
            <a:r>
              <a:rPr lang="en-US" dirty="0"/>
              <a:t>quality standards. The main outputs of quality control include making an </a:t>
            </a:r>
            <a:r>
              <a:rPr lang="en-US" dirty="0" smtClean="0"/>
              <a:t>acceptance decision </a:t>
            </a:r>
            <a:r>
              <a:rPr lang="en-US" dirty="0"/>
              <a:t>on whether the product met required specifications and standard or </a:t>
            </a:r>
            <a:r>
              <a:rPr lang="en-US" dirty="0" smtClean="0"/>
              <a:t>it did not.</a:t>
            </a:r>
          </a:p>
          <a:p>
            <a:r>
              <a:rPr lang="en-US" dirty="0" smtClean="0"/>
              <a:t>If </a:t>
            </a:r>
            <a:r>
              <a:rPr lang="en-US" dirty="0"/>
              <a:t>the product does not meet the quality standards then the product must be </a:t>
            </a:r>
            <a:r>
              <a:rPr lang="en-US" dirty="0" smtClean="0"/>
              <a:t>rejected for </a:t>
            </a:r>
            <a:r>
              <a:rPr lang="en-US" dirty="0"/>
              <a:t>“rework” and/or the production process must be reviewed and perhaps </a:t>
            </a:r>
            <a:r>
              <a:rPr lang="en-US" dirty="0" smtClean="0"/>
              <a:t>require adjustments</a:t>
            </a:r>
            <a:r>
              <a:rPr lang="en-US" dirty="0"/>
              <a:t>.</a:t>
            </a:r>
          </a:p>
        </p:txBody>
      </p:sp>
    </p:spTree>
    <p:extLst>
      <p:ext uri="{BB962C8B-B14F-4D97-AF65-F5344CB8AC3E}">
        <p14:creationId xmlns:p14="http://schemas.microsoft.com/office/powerpoint/2010/main" val="38459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Some tools and techniques used in quality control </a:t>
            </a:r>
            <a:r>
              <a:rPr lang="en-US" dirty="0" smtClean="0"/>
              <a:t>include:</a:t>
            </a:r>
            <a:endParaRPr lang="en-US" dirty="0"/>
          </a:p>
        </p:txBody>
      </p:sp>
      <p:sp>
        <p:nvSpPr>
          <p:cNvPr id="3" name="Content Placeholder 2"/>
          <p:cNvSpPr>
            <a:spLocks noGrp="1"/>
          </p:cNvSpPr>
          <p:nvPr>
            <p:ph idx="1"/>
          </p:nvPr>
        </p:nvSpPr>
        <p:spPr/>
        <p:txBody>
          <a:bodyPr/>
          <a:lstStyle/>
          <a:p>
            <a:pPr marL="0" indent="0">
              <a:buNone/>
            </a:pPr>
            <a:r>
              <a:rPr lang="en-US" dirty="0"/>
              <a:t>1. Pareto </a:t>
            </a:r>
            <a:r>
              <a:rPr lang="en-US" dirty="0" smtClean="0"/>
              <a:t>analysis</a:t>
            </a:r>
            <a:endParaRPr lang="en-US" dirty="0"/>
          </a:p>
          <a:p>
            <a:pPr marL="0" indent="0">
              <a:buNone/>
            </a:pPr>
            <a:r>
              <a:rPr lang="en-US" dirty="0"/>
              <a:t>2. statistical </a:t>
            </a:r>
            <a:r>
              <a:rPr lang="en-US" dirty="0" smtClean="0"/>
              <a:t>sampling</a:t>
            </a:r>
            <a:endParaRPr lang="en-US" dirty="0"/>
          </a:p>
          <a:p>
            <a:pPr marL="0" indent="0">
              <a:buNone/>
            </a:pPr>
            <a:r>
              <a:rPr lang="en-US" dirty="0"/>
              <a:t>3. quality control </a:t>
            </a:r>
            <a:r>
              <a:rPr lang="en-US" dirty="0" smtClean="0"/>
              <a:t>charts</a:t>
            </a:r>
          </a:p>
          <a:p>
            <a:pPr marL="0" indent="0">
              <a:buNone/>
            </a:pPr>
            <a:r>
              <a:rPr lang="en-US" dirty="0" smtClean="0"/>
              <a:t>4</a:t>
            </a:r>
            <a:r>
              <a:rPr lang="en-US" dirty="0"/>
              <a:t>. testing.</a:t>
            </a:r>
          </a:p>
        </p:txBody>
      </p:sp>
    </p:spTree>
    <p:extLst>
      <p:ext uri="{BB962C8B-B14F-4D97-AF65-F5344CB8AC3E}">
        <p14:creationId xmlns:p14="http://schemas.microsoft.com/office/powerpoint/2010/main" val="1019424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1035</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Project Quality Management</vt:lpstr>
      <vt:lpstr>Introduction</vt:lpstr>
      <vt:lpstr>PROJECT QUALITY MANAGEMENT PROCESSES</vt:lpstr>
      <vt:lpstr>The basic requirements or objectives of quality management include:</vt:lpstr>
      <vt:lpstr>QUALITY PLANNING</vt:lpstr>
      <vt:lpstr>PROJECTMANAGEMENT FOR ENGINEERINGDESIGN</vt:lpstr>
      <vt:lpstr>QUALITY ASSURANCE</vt:lpstr>
      <vt:lpstr>QUALITY CONTROL</vt:lpstr>
      <vt:lpstr>Some tools and techniques used in quality control include:</vt:lpstr>
      <vt:lpstr>PowerPoint Presentation</vt:lpstr>
      <vt:lpstr>PowerPoint Presentation</vt:lpstr>
      <vt:lpstr>Statistical Sampling and Standard Deviation:</vt:lpstr>
      <vt:lpstr>Basic Statistical Measures</vt:lpstr>
      <vt:lpstr>Testing:</vt:lpstr>
      <vt:lpstr>IMPROVING PROJECT QUALITY</vt:lpstr>
      <vt:lpstr>COSTOF QUALITY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Quality Management</dc:title>
  <dc:creator>USER</dc:creator>
  <cp:lastModifiedBy>USER</cp:lastModifiedBy>
  <cp:revision>5</cp:revision>
  <dcterms:created xsi:type="dcterms:W3CDTF">2020-04-14T12:24:13Z</dcterms:created>
  <dcterms:modified xsi:type="dcterms:W3CDTF">2020-04-14T14:26:16Z</dcterms:modified>
</cp:coreProperties>
</file>