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22"/>
  </p:notesMasterIdLst>
  <p:handoutMasterIdLst>
    <p:handoutMasterId r:id="rId23"/>
  </p:handoutMasterIdLst>
  <p:sldIdLst>
    <p:sldId id="256" r:id="rId2"/>
    <p:sldId id="278" r:id="rId3"/>
    <p:sldId id="279" r:id="rId4"/>
    <p:sldId id="280" r:id="rId5"/>
    <p:sldId id="282" r:id="rId6"/>
    <p:sldId id="287" r:id="rId7"/>
    <p:sldId id="283" r:id="rId8"/>
    <p:sldId id="289" r:id="rId9"/>
    <p:sldId id="291" r:id="rId10"/>
    <p:sldId id="292" r:id="rId11"/>
    <p:sldId id="284" r:id="rId12"/>
    <p:sldId id="288" r:id="rId13"/>
    <p:sldId id="285" r:id="rId14"/>
    <p:sldId id="286" r:id="rId15"/>
    <p:sldId id="293" r:id="rId16"/>
    <p:sldId id="294" r:id="rId17"/>
    <p:sldId id="295" r:id="rId18"/>
    <p:sldId id="296" r:id="rId19"/>
    <p:sldId id="297" r:id="rId20"/>
    <p:sldId id="299" r:id="rId21"/>
  </p:sldIdLst>
  <p:sldSz cx="9144000" cy="6858000" type="screen4x3"/>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1" autoAdjust="0"/>
    <p:restoredTop sz="94718" autoAdjust="0"/>
  </p:normalViewPr>
  <p:slideViewPr>
    <p:cSldViewPr>
      <p:cViewPr varScale="1">
        <p:scale>
          <a:sx n="84" d="100"/>
          <a:sy n="84" d="100"/>
        </p:scale>
        <p:origin x="11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8FBD6C33-77C8-4B5C-B638-0350CEFB6D36}" type="datetime8">
              <a:rPr lang="ar-YE"/>
              <a:pPr>
                <a:defRPr/>
              </a:pPr>
              <a:t>14 شباط، 23</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fld id="{FB89B48B-C812-41D6-9C01-D5C6412E9BB4}" type="slidenum">
              <a:rPr lang="ar-SA"/>
              <a:pPr/>
              <a:t>‹#›</a:t>
            </a:fld>
            <a:endParaRPr lang="en-US"/>
          </a:p>
        </p:txBody>
      </p:sp>
    </p:spTree>
    <p:extLst>
      <p:ext uri="{BB962C8B-B14F-4D97-AF65-F5344CB8AC3E}">
        <p14:creationId xmlns:p14="http://schemas.microsoft.com/office/powerpoint/2010/main" val="2745300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426DFA9E-6B7E-4DA3-8D3B-B0D52F4E7423}" type="datetime8">
              <a:rPr lang="ar-YE"/>
              <a:pPr>
                <a:defRPr/>
              </a:pPr>
              <a:t>14 شباط، 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fld id="{B87DF7E1-8ADE-4863-9542-3EC9EF29240B}" type="slidenum">
              <a:rPr lang="ar-SA"/>
              <a:pPr/>
              <a:t>‹#›</a:t>
            </a:fld>
            <a:endParaRPr lang="en-US"/>
          </a:p>
        </p:txBody>
      </p:sp>
    </p:spTree>
    <p:extLst>
      <p:ext uri="{BB962C8B-B14F-4D97-AF65-F5344CB8AC3E}">
        <p14:creationId xmlns:p14="http://schemas.microsoft.com/office/powerpoint/2010/main" val="2123161524"/>
      </p:ext>
    </p:extLst>
  </p:cSld>
  <p:clrMap bg1="lt1" tx1="dk1" bg2="lt2" tx2="dk2" accent1="accent1" accent2="accent2" accent3="accent3" accent4="accent4" accent5="accent5" accent6="accent6" hlink="hlink" folHlink="folHlink"/>
  <p:hf hdr="0" dt="0"/>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Dr Mahdi</a:t>
            </a:r>
          </a:p>
        </p:txBody>
      </p:sp>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cs typeface="Arial" charset="0"/>
            </a:endParaRPr>
          </a:p>
        </p:txBody>
      </p:sp>
      <p:sp>
        <p:nvSpPr>
          <p:cNvPr id="16387" name="Slide Number Placeholder 3"/>
          <p:cNvSpPr>
            <a:spLocks noGrp="1"/>
          </p:cNvSpPr>
          <p:nvPr>
            <p:ph type="sldNum" sz="quarter" idx="5"/>
          </p:nvPr>
        </p:nvSpPr>
        <p:spPr bwMode="auto">
          <a:ln>
            <a:miter lim="800000"/>
            <a:headEnd/>
            <a:tailEnd/>
          </a:ln>
        </p:spPr>
        <p:txBody>
          <a:bodyPr/>
          <a:lstStyle/>
          <a:p>
            <a:fld id="{0FEE0597-C5C8-4471-BFDD-5E8AA1827E66}" type="slidenum">
              <a:rPr lang="ar-SA"/>
              <a:pPr/>
              <a:t>1</a:t>
            </a:fld>
            <a:endParaRPr lang="en-US"/>
          </a:p>
        </p:txBody>
      </p:sp>
      <p:sp>
        <p:nvSpPr>
          <p:cNvPr id="16388" name="Footer Placeholder 4"/>
          <p:cNvSpPr txBox="1">
            <a:spLocks noGrp="1"/>
          </p:cNvSpPr>
          <p:nvPr/>
        </p:nvSpPr>
        <p:spPr bwMode="auto">
          <a:xfrm>
            <a:off x="3886200" y="8685213"/>
            <a:ext cx="2971800" cy="457200"/>
          </a:xfrm>
          <a:prstGeom prst="rect">
            <a:avLst/>
          </a:prstGeom>
          <a:noFill/>
          <a:ln>
            <a:miter lim="800000"/>
            <a:headEnd/>
            <a:tailEnd/>
          </a:ln>
        </p:spPr>
        <p:txBody>
          <a:bodyPr rtlCol="1" anchor="b"/>
          <a:lstStyle/>
          <a:p>
            <a:pPr>
              <a:defRPr/>
            </a:pPr>
            <a:r>
              <a:rPr lang="en-US" sz="1200">
                <a:latin typeface="+mn-lt"/>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428625" y="6357938"/>
            <a:ext cx="1920875" cy="365125"/>
          </a:xfrm>
        </p:spPr>
        <p:txBody>
          <a:bodyPr/>
          <a:lstStyle>
            <a:lvl1pPr>
              <a:defRPr>
                <a:solidFill>
                  <a:srgbClr val="FFFFFF"/>
                </a:solidFill>
              </a:defRPr>
            </a:lvl1pPr>
          </a:lstStyle>
          <a:p>
            <a:r>
              <a:rPr lang="ar-YE"/>
              <a:t>Dr Mahdi</a:t>
            </a:r>
            <a:endParaRPr lang="en-US"/>
          </a:p>
        </p:txBody>
      </p:sp>
      <p:sp>
        <p:nvSpPr>
          <p:cNvPr id="12" name="Footer Placeholder 18"/>
          <p:cNvSpPr>
            <a:spLocks noGrp="1"/>
          </p:cNvSpPr>
          <p:nvPr>
            <p:ph type="ftr" sz="quarter" idx="11"/>
          </p:nvPr>
        </p:nvSpPr>
        <p:spPr/>
        <p:txBody>
          <a:bodyPr/>
          <a:lstStyle>
            <a:lvl1pPr>
              <a:defRPr>
                <a:solidFill>
                  <a:srgbClr val="E8F0F4"/>
                </a:solidFill>
              </a:defRPr>
            </a:lvl1pPr>
          </a:lstStyle>
          <a:p>
            <a:r>
              <a:rPr lang="en-US"/>
              <a:t>Engineering Management 6</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7F19AD74-24F4-4CE7-AB8F-6DF1D914E904}"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r>
              <a:rPr lang="ar-YE"/>
              <a:t>Dr Mahdi</a:t>
            </a:r>
            <a:endParaRPr lang="en-US"/>
          </a:p>
        </p:txBody>
      </p:sp>
      <p:sp>
        <p:nvSpPr>
          <p:cNvPr id="5" name="Footer Placeholder 21"/>
          <p:cNvSpPr>
            <a:spLocks noGrp="1"/>
          </p:cNvSpPr>
          <p:nvPr>
            <p:ph type="ftr" sz="quarter" idx="11"/>
          </p:nvPr>
        </p:nvSpPr>
        <p:spPr/>
        <p:txBody>
          <a:bodyPr/>
          <a:lstStyle>
            <a:lvl1pPr>
              <a:defRPr/>
            </a:lvl1pPr>
          </a:lstStyle>
          <a:p>
            <a:r>
              <a:rPr lang="en-US"/>
              <a:t>Engineering Management 6</a:t>
            </a:r>
          </a:p>
        </p:txBody>
      </p:sp>
      <p:sp>
        <p:nvSpPr>
          <p:cNvPr id="6" name="Slide Number Placeholder 17"/>
          <p:cNvSpPr>
            <a:spLocks noGrp="1"/>
          </p:cNvSpPr>
          <p:nvPr>
            <p:ph type="sldNum" sz="quarter" idx="12"/>
          </p:nvPr>
        </p:nvSpPr>
        <p:spPr/>
        <p:txBody>
          <a:bodyPr/>
          <a:lstStyle>
            <a:lvl1pPr>
              <a:defRPr/>
            </a:lvl1pPr>
          </a:lstStyle>
          <a:p>
            <a:fld id="{F89D01FF-A5B6-4FEF-86EF-F672106724A7}"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r>
              <a:rPr lang="ar-YE"/>
              <a:t>Dr Mahdi</a:t>
            </a:r>
            <a:endParaRPr lang="en-US"/>
          </a:p>
        </p:txBody>
      </p:sp>
      <p:sp>
        <p:nvSpPr>
          <p:cNvPr id="5" name="Footer Placeholder 21"/>
          <p:cNvSpPr>
            <a:spLocks noGrp="1"/>
          </p:cNvSpPr>
          <p:nvPr>
            <p:ph type="ftr" sz="quarter" idx="11"/>
          </p:nvPr>
        </p:nvSpPr>
        <p:spPr/>
        <p:txBody>
          <a:bodyPr/>
          <a:lstStyle>
            <a:lvl1pPr>
              <a:defRPr/>
            </a:lvl1pPr>
          </a:lstStyle>
          <a:p>
            <a:r>
              <a:rPr lang="en-US"/>
              <a:t>Engineering Management 6</a:t>
            </a:r>
          </a:p>
        </p:txBody>
      </p:sp>
      <p:sp>
        <p:nvSpPr>
          <p:cNvPr id="6" name="Slide Number Placeholder 17"/>
          <p:cNvSpPr>
            <a:spLocks noGrp="1"/>
          </p:cNvSpPr>
          <p:nvPr>
            <p:ph type="sldNum" sz="quarter" idx="12"/>
          </p:nvPr>
        </p:nvSpPr>
        <p:spPr/>
        <p:txBody>
          <a:bodyPr/>
          <a:lstStyle>
            <a:lvl1pPr>
              <a:defRPr/>
            </a:lvl1pPr>
          </a:lstStyle>
          <a:p>
            <a:fld id="{20F0E388-B8E4-4932-B04E-E8F3D0104DE1}"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3"/>
          <p:cNvSpPr>
            <a:spLocks noGrp="1"/>
          </p:cNvSpPr>
          <p:nvPr>
            <p:ph type="dt" sz="half" idx="10"/>
          </p:nvPr>
        </p:nvSpPr>
        <p:spPr>
          <a:xfrm>
            <a:off x="500063" y="6492875"/>
            <a:ext cx="1920875" cy="365125"/>
          </a:xfrm>
        </p:spPr>
        <p:txBody>
          <a:bodyPr/>
          <a:lstStyle>
            <a:lvl1pPr>
              <a:defRPr/>
            </a:lvl1pPr>
          </a:lstStyle>
          <a:p>
            <a:r>
              <a:rPr lang="ar-YE"/>
              <a:t>Dr Mahdi</a:t>
            </a:r>
            <a:endParaRPr lang="en-US"/>
          </a:p>
        </p:txBody>
      </p:sp>
      <p:sp>
        <p:nvSpPr>
          <p:cNvPr id="5" name="Footer Placeholder 4"/>
          <p:cNvSpPr>
            <a:spLocks noGrp="1"/>
          </p:cNvSpPr>
          <p:nvPr>
            <p:ph type="ftr" sz="quarter" idx="11"/>
          </p:nvPr>
        </p:nvSpPr>
        <p:spPr/>
        <p:txBody>
          <a:bodyPr/>
          <a:lstStyle>
            <a:lvl1pPr>
              <a:defRPr>
                <a:latin typeface="Arial" charset="0"/>
              </a:defRPr>
            </a:lvl1pPr>
          </a:lstStyle>
          <a:p>
            <a:r>
              <a:rPr lang="en-US"/>
              <a:t>Engineering Management 6</a:t>
            </a:r>
          </a:p>
        </p:txBody>
      </p:sp>
      <p:sp>
        <p:nvSpPr>
          <p:cNvPr id="6" name="Slide Number Placeholder 5"/>
          <p:cNvSpPr>
            <a:spLocks noGrp="1"/>
          </p:cNvSpPr>
          <p:nvPr>
            <p:ph type="sldNum" sz="quarter" idx="12"/>
          </p:nvPr>
        </p:nvSpPr>
        <p:spPr>
          <a:xfrm>
            <a:off x="8572500" y="6357938"/>
            <a:ext cx="365125" cy="365125"/>
          </a:xfrm>
        </p:spPr>
        <p:txBody>
          <a:bodyPr/>
          <a:lstStyle>
            <a:lvl1pPr>
              <a:defRPr/>
            </a:lvl1pPr>
          </a:lstStyle>
          <a:p>
            <a:fld id="{4D16FC53-ADC9-488E-90A8-4D09421E45D6}"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428625" y="6492875"/>
            <a:ext cx="1920875" cy="365125"/>
          </a:xfrm>
        </p:spPr>
        <p:txBody>
          <a:bodyPr/>
          <a:lstStyle>
            <a:lvl1pPr>
              <a:defRPr/>
            </a:lvl1pPr>
          </a:lstStyle>
          <a:p>
            <a:r>
              <a:rPr lang="ar-YE"/>
              <a:t>Dr Mahdi</a:t>
            </a:r>
            <a:endParaRPr lang="en-US"/>
          </a:p>
        </p:txBody>
      </p:sp>
      <p:sp>
        <p:nvSpPr>
          <p:cNvPr id="7" name="Footer Placeholder 4"/>
          <p:cNvSpPr>
            <a:spLocks noGrp="1"/>
          </p:cNvSpPr>
          <p:nvPr>
            <p:ph type="ftr" sz="quarter" idx="11"/>
          </p:nvPr>
        </p:nvSpPr>
        <p:spPr/>
        <p:txBody>
          <a:bodyPr/>
          <a:lstStyle>
            <a:lvl1pPr>
              <a:defRPr/>
            </a:lvl1pPr>
          </a:lstStyle>
          <a:p>
            <a:r>
              <a:rPr lang="en-US"/>
              <a:t>Engineering Management 6</a:t>
            </a:r>
          </a:p>
        </p:txBody>
      </p:sp>
      <p:sp>
        <p:nvSpPr>
          <p:cNvPr id="8" name="Slide Number Placeholder 5"/>
          <p:cNvSpPr>
            <a:spLocks noGrp="1"/>
          </p:cNvSpPr>
          <p:nvPr>
            <p:ph type="sldNum" sz="quarter" idx="12"/>
          </p:nvPr>
        </p:nvSpPr>
        <p:spPr/>
        <p:txBody>
          <a:bodyPr/>
          <a:lstStyle>
            <a:lvl1pPr>
              <a:defRPr/>
            </a:lvl1pPr>
          </a:lstStyle>
          <a:p>
            <a:fld id="{0D3E05CC-A6D5-433C-8A19-6C721F19D5FA}"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r>
              <a:rPr lang="ar-YE"/>
              <a:t>Dr Mahdi</a:t>
            </a:r>
            <a:endParaRPr lang="en-US"/>
          </a:p>
        </p:txBody>
      </p:sp>
      <p:sp>
        <p:nvSpPr>
          <p:cNvPr id="6" name="Footer Placeholder 5"/>
          <p:cNvSpPr>
            <a:spLocks noGrp="1"/>
          </p:cNvSpPr>
          <p:nvPr>
            <p:ph type="ftr" sz="quarter" idx="11"/>
          </p:nvPr>
        </p:nvSpPr>
        <p:spPr/>
        <p:txBody>
          <a:bodyPr/>
          <a:lstStyle>
            <a:lvl1pPr>
              <a:defRPr/>
            </a:lvl1pPr>
          </a:lstStyle>
          <a:p>
            <a:r>
              <a:rPr lang="en-US"/>
              <a:t>Engineering Management 6</a:t>
            </a:r>
          </a:p>
        </p:txBody>
      </p:sp>
      <p:sp>
        <p:nvSpPr>
          <p:cNvPr id="7" name="Slide Number Placeholder 6"/>
          <p:cNvSpPr>
            <a:spLocks noGrp="1"/>
          </p:cNvSpPr>
          <p:nvPr>
            <p:ph type="sldNum" sz="quarter" idx="12"/>
          </p:nvPr>
        </p:nvSpPr>
        <p:spPr/>
        <p:txBody>
          <a:bodyPr/>
          <a:lstStyle>
            <a:lvl1pPr>
              <a:defRPr/>
            </a:lvl1pPr>
          </a:lstStyle>
          <a:p>
            <a:fld id="{406A287D-F31F-4A07-999D-2BD379D57451}"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ar-YE"/>
              <a:t>Dr Mahdi</a:t>
            </a:r>
            <a:endParaRPr lang="en-US"/>
          </a:p>
        </p:txBody>
      </p:sp>
      <p:sp>
        <p:nvSpPr>
          <p:cNvPr id="8" name="Footer Placeholder 7"/>
          <p:cNvSpPr>
            <a:spLocks noGrp="1"/>
          </p:cNvSpPr>
          <p:nvPr>
            <p:ph type="ftr" sz="quarter" idx="11"/>
          </p:nvPr>
        </p:nvSpPr>
        <p:spPr/>
        <p:txBody>
          <a:bodyPr/>
          <a:lstStyle>
            <a:lvl1pPr>
              <a:defRPr/>
            </a:lvl1pPr>
          </a:lstStyle>
          <a:p>
            <a:r>
              <a:rPr lang="en-US"/>
              <a:t>Engineering Management 6</a:t>
            </a:r>
          </a:p>
        </p:txBody>
      </p:sp>
      <p:sp>
        <p:nvSpPr>
          <p:cNvPr id="9" name="Slide Number Placeholder 8"/>
          <p:cNvSpPr>
            <a:spLocks noGrp="1"/>
          </p:cNvSpPr>
          <p:nvPr>
            <p:ph type="sldNum" sz="quarter" idx="12"/>
          </p:nvPr>
        </p:nvSpPr>
        <p:spPr/>
        <p:txBody>
          <a:bodyPr/>
          <a:lstStyle>
            <a:lvl1pPr>
              <a:defRPr/>
            </a:lvl1pPr>
          </a:lstStyle>
          <a:p>
            <a:fld id="{DC27595F-8857-4C3F-8A7D-31D45A571EB7}" type="slidenum">
              <a:rPr lang="ar-SA"/>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ar-YE"/>
              <a:t>Dr Mahdi</a:t>
            </a:r>
            <a:endParaRPr lang="en-US"/>
          </a:p>
        </p:txBody>
      </p:sp>
      <p:sp>
        <p:nvSpPr>
          <p:cNvPr id="4" name="Footer Placeholder 3"/>
          <p:cNvSpPr>
            <a:spLocks noGrp="1"/>
          </p:cNvSpPr>
          <p:nvPr>
            <p:ph type="ftr" sz="quarter" idx="11"/>
          </p:nvPr>
        </p:nvSpPr>
        <p:spPr/>
        <p:txBody>
          <a:bodyPr/>
          <a:lstStyle>
            <a:lvl1pPr>
              <a:defRPr/>
            </a:lvl1pPr>
          </a:lstStyle>
          <a:p>
            <a:r>
              <a:rPr lang="en-US"/>
              <a:t>Engineering Management 6</a:t>
            </a:r>
          </a:p>
        </p:txBody>
      </p:sp>
      <p:sp>
        <p:nvSpPr>
          <p:cNvPr id="5" name="Slide Number Placeholder 4"/>
          <p:cNvSpPr>
            <a:spLocks noGrp="1"/>
          </p:cNvSpPr>
          <p:nvPr>
            <p:ph type="sldNum" sz="quarter" idx="12"/>
          </p:nvPr>
        </p:nvSpPr>
        <p:spPr/>
        <p:txBody>
          <a:bodyPr/>
          <a:lstStyle>
            <a:lvl1pPr>
              <a:defRPr/>
            </a:lvl1pPr>
          </a:lstStyle>
          <a:p>
            <a:fld id="{9F36A676-4A07-4602-B4DE-7B58E9C3156C}"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r>
              <a:rPr lang="ar-YE"/>
              <a:t>Dr Mahdi</a:t>
            </a:r>
            <a:endParaRPr lang="en-US"/>
          </a:p>
        </p:txBody>
      </p:sp>
      <p:sp>
        <p:nvSpPr>
          <p:cNvPr id="3" name="Footer Placeholder 21"/>
          <p:cNvSpPr>
            <a:spLocks noGrp="1"/>
          </p:cNvSpPr>
          <p:nvPr>
            <p:ph type="ftr" sz="quarter" idx="11"/>
          </p:nvPr>
        </p:nvSpPr>
        <p:spPr/>
        <p:txBody>
          <a:bodyPr/>
          <a:lstStyle>
            <a:lvl1pPr>
              <a:defRPr/>
            </a:lvl1pPr>
          </a:lstStyle>
          <a:p>
            <a:r>
              <a:rPr lang="en-US"/>
              <a:t>Engineering Management 6</a:t>
            </a:r>
          </a:p>
        </p:txBody>
      </p:sp>
      <p:sp>
        <p:nvSpPr>
          <p:cNvPr id="4" name="Slide Number Placeholder 17"/>
          <p:cNvSpPr>
            <a:spLocks noGrp="1"/>
          </p:cNvSpPr>
          <p:nvPr>
            <p:ph type="sldNum" sz="quarter" idx="12"/>
          </p:nvPr>
        </p:nvSpPr>
        <p:spPr/>
        <p:txBody>
          <a:bodyPr/>
          <a:lstStyle>
            <a:lvl1pPr>
              <a:defRPr/>
            </a:lvl1pPr>
          </a:lstStyle>
          <a:p>
            <a:fld id="{BA9526F2-8541-46BE-8677-0A1AFDB613F7}"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ar-YE"/>
              <a:t>Dr Mahdi</a:t>
            </a:r>
            <a:endParaRPr lang="en-US"/>
          </a:p>
        </p:txBody>
      </p:sp>
      <p:sp>
        <p:nvSpPr>
          <p:cNvPr id="6" name="Footer Placeholder 5"/>
          <p:cNvSpPr>
            <a:spLocks noGrp="1"/>
          </p:cNvSpPr>
          <p:nvPr>
            <p:ph type="ftr" sz="quarter" idx="11"/>
          </p:nvPr>
        </p:nvSpPr>
        <p:spPr/>
        <p:txBody>
          <a:bodyPr/>
          <a:lstStyle>
            <a:lvl1pPr>
              <a:defRPr/>
            </a:lvl1pPr>
          </a:lstStyle>
          <a:p>
            <a:r>
              <a:rPr lang="en-US"/>
              <a:t>Engineering Management 6</a:t>
            </a:r>
          </a:p>
        </p:txBody>
      </p:sp>
      <p:sp>
        <p:nvSpPr>
          <p:cNvPr id="7" name="Slide Number Placeholder 6"/>
          <p:cNvSpPr>
            <a:spLocks noGrp="1"/>
          </p:cNvSpPr>
          <p:nvPr>
            <p:ph type="sldNum" sz="quarter" idx="12"/>
          </p:nvPr>
        </p:nvSpPr>
        <p:spPr/>
        <p:txBody>
          <a:bodyPr/>
          <a:lstStyle>
            <a:lvl1pPr>
              <a:defRPr/>
            </a:lvl1pPr>
          </a:lstStyle>
          <a:p>
            <a:fld id="{0A566F9F-C6AA-4800-B90D-E49C5CFF1CCD}" type="slidenum">
              <a:rPr lang="ar-SA"/>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r>
              <a:rPr lang="ar-YE"/>
              <a:t>Dr Mahdi</a:t>
            </a:r>
            <a:endParaRPr lang="en-US"/>
          </a:p>
        </p:txBody>
      </p:sp>
      <p:sp>
        <p:nvSpPr>
          <p:cNvPr id="12" name="Footer Placeholder 5"/>
          <p:cNvSpPr>
            <a:spLocks noGrp="1"/>
          </p:cNvSpPr>
          <p:nvPr>
            <p:ph type="ftr" sz="quarter" idx="11"/>
          </p:nvPr>
        </p:nvSpPr>
        <p:spPr/>
        <p:txBody>
          <a:bodyPr/>
          <a:lstStyle>
            <a:lvl1pPr>
              <a:defRPr/>
            </a:lvl1pPr>
          </a:lstStyle>
          <a:p>
            <a:r>
              <a:rPr lang="en-US"/>
              <a:t>Engineering Management 6</a:t>
            </a:r>
          </a:p>
        </p:txBody>
      </p:sp>
      <p:sp>
        <p:nvSpPr>
          <p:cNvPr id="13" name="Slide Number Placeholder 6"/>
          <p:cNvSpPr>
            <a:spLocks noGrp="1"/>
          </p:cNvSpPr>
          <p:nvPr>
            <p:ph type="sldNum" sz="quarter" idx="12"/>
          </p:nvPr>
        </p:nvSpPr>
        <p:spPr/>
        <p:txBody>
          <a:bodyPr/>
          <a:lstStyle>
            <a:lvl1pPr>
              <a:defRPr/>
            </a:lvl1pPr>
          </a:lstStyle>
          <a:p>
            <a:fld id="{C1606A52-EDC9-4C78-B767-FD76D8C25FF2}"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lgn="l">
              <a:defRPr sz="1000">
                <a:latin typeface="Lucida Sans Unicode" pitchFamily="34" charset="0"/>
              </a:defRPr>
            </a:lvl1pPr>
          </a:lstStyle>
          <a:p>
            <a:r>
              <a:rPr lang="ar-YE"/>
              <a:t>Dr Mahdi</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r>
              <a:rPr lang="en-US"/>
              <a:t>Engineering Management 6</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fld id="{B6E73288-F32E-407B-B040-B20A3A8924E3}"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3" r:id="rId7"/>
    <p:sldLayoutId id="2147483690" r:id="rId8"/>
    <p:sldLayoutId id="2147483691" r:id="rId9"/>
    <p:sldLayoutId id="2147483682" r:id="rId10"/>
    <p:sldLayoutId id="2147483681"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cs typeface="Arial" charset="0"/>
        </a:defRPr>
      </a:lvl2pPr>
      <a:lvl3pPr algn="l" rtl="0" eaLnBrk="0" fontAlgn="base" hangingPunct="0">
        <a:spcBef>
          <a:spcPct val="0"/>
        </a:spcBef>
        <a:spcAft>
          <a:spcPct val="0"/>
        </a:spcAft>
        <a:defRPr sz="4100" b="1">
          <a:solidFill>
            <a:schemeClr val="tx2"/>
          </a:solidFill>
          <a:latin typeface="Lucida Sans Unicode" pitchFamily="34" charset="0"/>
          <a:cs typeface="Arial" charset="0"/>
        </a:defRPr>
      </a:lvl3pPr>
      <a:lvl4pPr algn="l" rtl="0" eaLnBrk="0" fontAlgn="base" hangingPunct="0">
        <a:spcBef>
          <a:spcPct val="0"/>
        </a:spcBef>
        <a:spcAft>
          <a:spcPct val="0"/>
        </a:spcAft>
        <a:defRPr sz="4100" b="1">
          <a:solidFill>
            <a:schemeClr val="tx2"/>
          </a:solidFill>
          <a:latin typeface="Lucida Sans Unicode" pitchFamily="34" charset="0"/>
          <a:cs typeface="Arial" charset="0"/>
        </a:defRPr>
      </a:lvl4pPr>
      <a:lvl5pPr algn="l" rtl="0" eaLnBrk="0" fontAlgn="base" hangingPunct="0">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Engineering Management 6</a:t>
            </a:r>
          </a:p>
        </p:txBody>
      </p:sp>
      <p:sp>
        <p:nvSpPr>
          <p:cNvPr id="8" name="Slide Number Placeholder 5"/>
          <p:cNvSpPr>
            <a:spLocks noGrp="1"/>
          </p:cNvSpPr>
          <p:nvPr>
            <p:ph type="sldNum" sz="quarter" idx="12"/>
          </p:nvPr>
        </p:nvSpPr>
        <p:spPr/>
        <p:txBody>
          <a:bodyPr/>
          <a:lstStyle/>
          <a:p>
            <a:fld id="{1BC42E10-E8C1-41ED-BB4E-D6A5C493BAE0}" type="slidenum">
              <a:rPr lang="ar-SA"/>
              <a:pPr/>
              <a:t>1</a:t>
            </a:fld>
            <a:endParaRPr lang="en-US"/>
          </a:p>
        </p:txBody>
      </p:sp>
      <p:sp>
        <p:nvSpPr>
          <p:cNvPr id="15362" name="Slide Number Placeholder 2"/>
          <p:cNvSpPr txBox="1">
            <a:spLocks noGrp="1"/>
          </p:cNvSpPr>
          <p:nvPr/>
        </p:nvSpPr>
        <p:spPr bwMode="auto">
          <a:xfrm>
            <a:off x="8572500" y="6357938"/>
            <a:ext cx="365125" cy="365125"/>
          </a:xfrm>
          <a:prstGeom prst="rect">
            <a:avLst/>
          </a:prstGeom>
          <a:noFill/>
          <a:ln>
            <a:miter lim="800000"/>
            <a:headEnd/>
            <a:tailEnd/>
          </a:ln>
        </p:spPr>
        <p:txBody>
          <a:bodyPr anchor="b"/>
          <a:lstStyle/>
          <a:p>
            <a:fld id="{0D7FE44A-67E0-4546-BDB5-61540C765F75}" type="slidenum">
              <a:rPr lang="ar-SA" sz="1000">
                <a:latin typeface="Lucida Sans Unicode" pitchFamily="34" charset="0"/>
              </a:rPr>
              <a:pPr/>
              <a:t>1</a:t>
            </a:fld>
            <a:endParaRPr lang="en-US" sz="1000">
              <a:latin typeface="Lucida Sans Unicode" pitchFamily="34" charset="0"/>
            </a:endParaRPr>
          </a:p>
        </p:txBody>
      </p:sp>
      <p:sp>
        <p:nvSpPr>
          <p:cNvPr id="15363" name="Footer Placeholder 4"/>
          <p:cNvSpPr txBox="1">
            <a:spLocks noGrp="1"/>
          </p:cNvSpPr>
          <p:nvPr/>
        </p:nvSpPr>
        <p:spPr bwMode="auto">
          <a:xfrm>
            <a:off x="4379913" y="6408738"/>
            <a:ext cx="2351087" cy="365125"/>
          </a:xfrm>
          <a:prstGeom prst="rect">
            <a:avLst/>
          </a:prstGeom>
          <a:noFill/>
          <a:ln w="9525">
            <a:noFill/>
            <a:miter lim="800000"/>
            <a:headEnd/>
            <a:tailEnd/>
          </a:ln>
        </p:spPr>
        <p:txBody>
          <a:bodyPr anchor="b"/>
          <a:lstStyle/>
          <a:p>
            <a:r>
              <a:rPr lang="en-US" sz="1000"/>
              <a:t>Engineering Management 6</a:t>
            </a:r>
          </a:p>
        </p:txBody>
      </p:sp>
      <p:sp>
        <p:nvSpPr>
          <p:cNvPr id="15368" name="Rectangle 8"/>
          <p:cNvSpPr>
            <a:spLocks noChangeArrowheads="1"/>
          </p:cNvSpPr>
          <p:nvPr/>
        </p:nvSpPr>
        <p:spPr bwMode="auto">
          <a:xfrm>
            <a:off x="857224" y="1412875"/>
            <a:ext cx="7675589" cy="4401205"/>
          </a:xfrm>
          <a:prstGeom prst="rect">
            <a:avLst/>
          </a:prstGeom>
          <a:noFill/>
          <a:ln w="9525">
            <a:noFill/>
            <a:miter lim="800000"/>
            <a:headEnd/>
            <a:tailEnd/>
          </a:ln>
          <a:effectLst/>
        </p:spPr>
        <p:txBody>
          <a:bodyPr wrap="square">
            <a:spAutoFit/>
          </a:bodyPr>
          <a:lstStyle/>
          <a:p>
            <a:pPr algn="ctr" rtl="0"/>
            <a:r>
              <a:rPr lang="en-US" sz="4000" b="1" dirty="0">
                <a:effectLst>
                  <a:outerShdw blurRad="38100" dist="38100" dir="2700000" algn="tl">
                    <a:srgbClr val="C0C0C0"/>
                  </a:outerShdw>
                </a:effectLst>
                <a:latin typeface="Times New Roman" pitchFamily="18" charset="0"/>
                <a:cs typeface="Times New Roman" pitchFamily="18" charset="0"/>
              </a:rPr>
              <a:t>Engineering Project Management</a:t>
            </a:r>
          </a:p>
          <a:p>
            <a:pPr algn="ctr" rtl="0"/>
            <a:endParaRPr lang="en-US" sz="4000" b="1" dirty="0">
              <a:effectLst>
                <a:outerShdw blurRad="38100" dist="38100" dir="2700000" algn="tl">
                  <a:srgbClr val="C0C0C0"/>
                </a:outerShdw>
              </a:effectLst>
              <a:latin typeface="Times New Roman" pitchFamily="18" charset="0"/>
              <a:cs typeface="Times New Roman" pitchFamily="18" charset="0"/>
            </a:endParaRPr>
          </a:p>
          <a:p>
            <a:pPr algn="ctr" rtl="0"/>
            <a:r>
              <a:rPr lang="en-US" sz="4000" b="1">
                <a:effectLst>
                  <a:outerShdw blurRad="38100" dist="38100" dir="2700000" algn="tl">
                    <a:srgbClr val="C0C0C0"/>
                  </a:outerShdw>
                </a:effectLst>
                <a:latin typeface="Times New Roman" pitchFamily="18" charset="0"/>
                <a:cs typeface="Times New Roman" pitchFamily="18" charset="0"/>
              </a:rPr>
              <a:t>Lecture 6:</a:t>
            </a:r>
            <a:endParaRPr lang="ar-SA" sz="4000" b="1" dirty="0">
              <a:effectLst>
                <a:outerShdw blurRad="38100" dist="38100" dir="2700000" algn="tl">
                  <a:srgbClr val="C0C0C0"/>
                </a:outerShdw>
              </a:effectLst>
              <a:latin typeface="Times New Roman" pitchFamily="18" charset="0"/>
              <a:cs typeface="Times New Roman" pitchFamily="18" charset="0"/>
            </a:endParaRP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Resource Analysis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and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10</a:t>
            </a:fld>
            <a:endParaRPr lang="en-US"/>
          </a:p>
        </p:txBody>
      </p:sp>
      <p:sp>
        <p:nvSpPr>
          <p:cNvPr id="5" name="Rectangle 4"/>
          <p:cNvSpPr/>
          <p:nvPr/>
        </p:nvSpPr>
        <p:spPr>
          <a:xfrm>
            <a:off x="251520" y="332656"/>
            <a:ext cx="8496944" cy="1754326"/>
          </a:xfrm>
          <a:prstGeom prst="rect">
            <a:avLst/>
          </a:prstGeom>
        </p:spPr>
        <p:txBody>
          <a:bodyPr wrap="square">
            <a:spAutoFit/>
          </a:bodyPr>
          <a:lstStyle/>
          <a:p>
            <a:pPr algn="l" rtl="0">
              <a:lnSpc>
                <a:spcPct val="150000"/>
              </a:lnSpc>
            </a:pPr>
            <a:r>
              <a:rPr lang="en-GB" dirty="0"/>
              <a:t>Expected activity time,</a:t>
            </a:r>
            <a:r>
              <a:rPr lang="en-GB" b="1" dirty="0"/>
              <a:t> </a:t>
            </a:r>
            <a:r>
              <a:rPr lang="en-GB" b="1" dirty="0" err="1"/>
              <a:t>te</a:t>
            </a:r>
            <a:r>
              <a:rPr lang="en-GB" b="1" baseline="30000" dirty="0"/>
              <a:t> ,</a:t>
            </a:r>
            <a:r>
              <a:rPr lang="en-GB" i="1" dirty="0"/>
              <a:t> </a:t>
            </a:r>
            <a:r>
              <a:rPr lang="en-GB" dirty="0"/>
              <a:t>as obtained according to Equation 1 and by the variance of the activity completion time </a:t>
            </a:r>
            <a:r>
              <a:rPr lang="en-GB" b="1" dirty="0"/>
              <a:t>σ</a:t>
            </a:r>
            <a:r>
              <a:rPr lang="en-GB" b="1" baseline="30000" dirty="0"/>
              <a:t>2</a:t>
            </a:r>
            <a:r>
              <a:rPr lang="en-GB" dirty="0"/>
              <a:t> as obtained according to Equation2 Therefore, the expected completion time of the project (</a:t>
            </a:r>
            <a:r>
              <a:rPr lang="en-GB" b="1" dirty="0"/>
              <a:t>µ</a:t>
            </a:r>
            <a:r>
              <a:rPr lang="en-GB" b="1" baseline="-25000" dirty="0"/>
              <a:t>p</a:t>
            </a:r>
            <a:r>
              <a:rPr lang="en-GB" dirty="0"/>
              <a:t>) can be derived as well as the variability in the project completion time (</a:t>
            </a:r>
            <a:r>
              <a:rPr lang="en-GB" b="1" dirty="0"/>
              <a:t>σ</a:t>
            </a:r>
            <a:r>
              <a:rPr lang="en-GB" b="1" baseline="-25000" dirty="0"/>
              <a:t> p</a:t>
            </a:r>
            <a:r>
              <a:rPr lang="en-GB" dirty="0"/>
              <a:t> ), as follows:</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78765"/>
            <a:ext cx="6477000" cy="1133475"/>
          </a:xfrm>
          <a:prstGeom prst="rect">
            <a:avLst/>
          </a:prstGeom>
          <a:noFill/>
          <a:ln>
            <a:noFill/>
          </a:ln>
        </p:spPr>
      </p:pic>
    </p:spTree>
    <p:extLst>
      <p:ext uri="{BB962C8B-B14F-4D97-AF65-F5344CB8AC3E}">
        <p14:creationId xmlns:p14="http://schemas.microsoft.com/office/powerpoint/2010/main" val="33565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p:cNvSpPr>
          <p:nvPr>
            <p:ph idx="1"/>
          </p:nvPr>
        </p:nvSpPr>
        <p:spPr>
          <a:xfrm>
            <a:off x="485804" y="4140220"/>
            <a:ext cx="8229600" cy="2146300"/>
          </a:xfrm>
          <a:ln>
            <a:solidFill>
              <a:schemeClr val="accent1"/>
            </a:solidFill>
          </a:ln>
        </p:spPr>
        <p:txBody>
          <a:bodyPr/>
          <a:lstStyle/>
          <a:p>
            <a:pPr>
              <a:lnSpc>
                <a:spcPct val="90000"/>
              </a:lnSpc>
            </a:pPr>
            <a:r>
              <a:rPr lang="en-US" sz="2400" dirty="0">
                <a:latin typeface="Times New Roman" pitchFamily="18" charset="0"/>
                <a:cs typeface="Times New Roman" pitchFamily="18" charset="0"/>
              </a:rPr>
              <a:t>The resource limitations are considered when creating the Gantt chart for the resource-constrained schedule. For this example, we will use the “</a:t>
            </a:r>
            <a:r>
              <a:rPr lang="en-US" sz="2400" b="1" dirty="0">
                <a:latin typeface="Times New Roman" pitchFamily="18" charset="0"/>
                <a:cs typeface="Times New Roman" pitchFamily="18" charset="0"/>
              </a:rPr>
              <a:t>longest-duration-first</a:t>
            </a:r>
            <a:r>
              <a:rPr lang="en-US" sz="2400" dirty="0">
                <a:latin typeface="Times New Roman" pitchFamily="18" charset="0"/>
                <a:cs typeface="Times New Roman" pitchFamily="18" charset="0"/>
              </a:rPr>
              <a:t>” heuristic to prioritize activities for resource allocation. Other possible heuristics are shortest-duration-first, critical-activities-first, maximum-predecessors-first, and so on.</a:t>
            </a:r>
          </a:p>
          <a:p>
            <a:pPr>
              <a:lnSpc>
                <a:spcPct val="90000"/>
              </a:lnSpc>
            </a:pPr>
            <a:endParaRPr lang="en-US" sz="2400" dirty="0">
              <a:latin typeface="Times New Roman" pitchFamily="18" charset="0"/>
              <a:cs typeface="Times New Roman" pitchFamily="18" charset="0"/>
            </a:endParaRPr>
          </a:p>
        </p:txBody>
      </p:sp>
      <p:sp>
        <p:nvSpPr>
          <p:cNvPr id="48130" name="Rectangle 2"/>
          <p:cNvSpPr>
            <a:spLocks noGrp="1"/>
          </p:cNvSpPr>
          <p:nvPr>
            <p:ph type="title"/>
          </p:nvPr>
        </p:nvSpPr>
        <p:spPr bwMode="auto">
          <a:xfrm>
            <a:off x="395288" y="71414"/>
            <a:ext cx="8229600" cy="490537"/>
          </a:xfrm>
          <a:noFill/>
        </p:spPr>
        <p:txBody>
          <a:bodyPr wrap="square" lIns="91440" tIns="45720" rIns="91440" bIns="45720" numCol="1" anchorCtr="0" compatLnSpc="1">
            <a:prstTxWarp prst="textNoShape">
              <a:avLst/>
            </a:prstTxWarp>
            <a:normAutofit fontScale="90000"/>
          </a:bodyPr>
          <a:lstStyle/>
          <a:p>
            <a:r>
              <a:rPr lang="en-US" sz="3700" u="sng" dirty="0">
                <a:solidFill>
                  <a:schemeClr val="accent2"/>
                </a:solidFill>
                <a:effectLst/>
                <a:cs typeface="Arial" charset="0"/>
              </a:rPr>
              <a:t>Example1:</a:t>
            </a:r>
          </a:p>
        </p:txBody>
      </p:sp>
      <p:sp>
        <p:nvSpPr>
          <p:cNvPr id="6" name="Footer Placeholder 4"/>
          <p:cNvSpPr>
            <a:spLocks noGrp="1"/>
          </p:cNvSpPr>
          <p:nvPr>
            <p:ph type="ftr" sz="quarter" idx="11"/>
          </p:nvPr>
        </p:nvSpPr>
        <p:spPr/>
        <p:txBody>
          <a:bodyPr/>
          <a:lstStyle/>
          <a:p>
            <a:r>
              <a:rPr lang="en-US"/>
              <a:t>Engineering Management 6</a:t>
            </a:r>
          </a:p>
        </p:txBody>
      </p:sp>
      <p:sp>
        <p:nvSpPr>
          <p:cNvPr id="7" name="Slide Number Placeholder 5"/>
          <p:cNvSpPr>
            <a:spLocks noGrp="1"/>
          </p:cNvSpPr>
          <p:nvPr>
            <p:ph type="sldNum" sz="quarter" idx="12"/>
          </p:nvPr>
        </p:nvSpPr>
        <p:spPr/>
        <p:txBody>
          <a:bodyPr/>
          <a:lstStyle/>
          <a:p>
            <a:fld id="{54B1866A-8D47-4AB6-9515-6777D20A4D3A}" type="slidenum">
              <a:rPr lang="ar-SA"/>
              <a:pPr/>
              <a:t>11</a:t>
            </a:fld>
            <a:endParaRPr lang="en-US"/>
          </a:p>
        </p:txBody>
      </p:sp>
      <p:pic>
        <p:nvPicPr>
          <p:cNvPr id="48132" name="Picture 4"/>
          <p:cNvPicPr>
            <a:picLocks noChangeAspect="1" noChangeArrowheads="1"/>
          </p:cNvPicPr>
          <p:nvPr/>
        </p:nvPicPr>
        <p:blipFill>
          <a:blip r:embed="rId3"/>
          <a:srcRect/>
          <a:stretch>
            <a:fillRect/>
          </a:stretch>
        </p:blipFill>
        <p:spPr bwMode="auto">
          <a:xfrm>
            <a:off x="891618" y="642918"/>
            <a:ext cx="7323720" cy="3429024"/>
          </a:xfrm>
          <a:prstGeom prst="rect">
            <a:avLst/>
          </a:prstGeom>
          <a:noFill/>
          <a:ln w="9525">
            <a:solidFill>
              <a:srgbClr val="0000FF"/>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12</a:t>
            </a:fld>
            <a:endParaRPr lang="en-US"/>
          </a:p>
        </p:txBody>
      </p:sp>
      <p:pic>
        <p:nvPicPr>
          <p:cNvPr id="2050" name="Picture 2"/>
          <p:cNvPicPr>
            <a:picLocks noChangeAspect="1" noChangeArrowheads="1"/>
          </p:cNvPicPr>
          <p:nvPr/>
        </p:nvPicPr>
        <p:blipFill>
          <a:blip r:embed="rId3"/>
          <a:srcRect/>
          <a:stretch>
            <a:fillRect/>
          </a:stretch>
        </p:blipFill>
        <p:spPr bwMode="auto">
          <a:xfrm>
            <a:off x="2905125" y="3429000"/>
            <a:ext cx="6238875" cy="2857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86116" y="1357298"/>
            <a:ext cx="2000264" cy="901354"/>
          </a:xfrm>
          <a:prstGeom prst="rect">
            <a:avLst/>
          </a:prstGeom>
          <a:noFill/>
          <a:ln w="9525">
            <a:noFill/>
            <a:miter lim="800000"/>
            <a:headEnd/>
            <a:tailEnd/>
          </a:ln>
          <a:effectLst/>
        </p:spPr>
      </p:pic>
      <p:sp>
        <p:nvSpPr>
          <p:cNvPr id="9" name="Rectangle 8"/>
          <p:cNvSpPr/>
          <p:nvPr/>
        </p:nvSpPr>
        <p:spPr>
          <a:xfrm>
            <a:off x="357158" y="285728"/>
            <a:ext cx="8572560" cy="830997"/>
          </a:xfrm>
          <a:prstGeom prst="rect">
            <a:avLst/>
          </a:prstGeom>
        </p:spPr>
        <p:txBody>
          <a:bodyPr wrap="square">
            <a:spAutoFit/>
          </a:bodyPr>
          <a:lstStyle/>
          <a:p>
            <a:pPr algn="l" rtl="0"/>
            <a:r>
              <a:rPr lang="en-US" sz="2400" dirty="0">
                <a:solidFill>
                  <a:srgbClr val="FF0000"/>
                </a:solidFill>
                <a:latin typeface="Times New Roman" pitchFamily="18" charset="0"/>
                <a:cs typeface="Times New Roman" pitchFamily="18" charset="0"/>
              </a:rPr>
              <a:t>PERT</a:t>
            </a:r>
            <a:r>
              <a:rPr lang="en-US" sz="2400" dirty="0">
                <a:latin typeface="Times New Roman" pitchFamily="18" charset="0"/>
                <a:cs typeface="Times New Roman" pitchFamily="18" charset="0"/>
              </a:rPr>
              <a:t> uses three time estimates (</a:t>
            </a:r>
            <a:r>
              <a:rPr lang="en-US" sz="2400" i="1" dirty="0">
                <a:latin typeface="Times New Roman" pitchFamily="18" charset="0"/>
                <a:cs typeface="Times New Roman" pitchFamily="18" charset="0"/>
              </a:rPr>
              <a:t>a, m, b), and the following equation to compute </a:t>
            </a:r>
            <a:r>
              <a:rPr lang="en-US" sz="2400" dirty="0">
                <a:latin typeface="Times New Roman" pitchFamily="18" charset="0"/>
                <a:cs typeface="Times New Roman" pitchFamily="18" charset="0"/>
              </a:rPr>
              <a:t>expected duration:</a:t>
            </a:r>
          </a:p>
        </p:txBody>
      </p:sp>
      <p:sp>
        <p:nvSpPr>
          <p:cNvPr id="11" name="Rectangle 10"/>
          <p:cNvSpPr/>
          <p:nvPr/>
        </p:nvSpPr>
        <p:spPr>
          <a:xfrm>
            <a:off x="285720" y="1785926"/>
            <a:ext cx="5286412" cy="1938992"/>
          </a:xfrm>
          <a:prstGeom prst="rect">
            <a:avLst/>
          </a:prstGeom>
        </p:spPr>
        <p:txBody>
          <a:bodyPr wrap="square">
            <a:spAutoFit/>
          </a:bodyPr>
          <a:lstStyle/>
          <a:p>
            <a:pPr algn="l"/>
            <a:r>
              <a:rPr lang="ar-YE" sz="2400" dirty="0">
                <a:latin typeface="Times New Roman" pitchFamily="18" charset="0"/>
                <a:cs typeface="Times New Roman" pitchFamily="18" charset="0"/>
              </a:rPr>
              <a:t>:</a:t>
            </a:r>
            <a:r>
              <a:rPr lang="en-US" sz="2400" dirty="0">
                <a:latin typeface="Times New Roman" pitchFamily="18" charset="0"/>
                <a:cs typeface="Times New Roman" pitchFamily="18" charset="0"/>
              </a:rPr>
              <a:t>where</a:t>
            </a:r>
          </a:p>
          <a:p>
            <a:pPr algn="l"/>
            <a:r>
              <a:rPr lang="en-US" sz="2400" i="1" dirty="0">
                <a:latin typeface="Times New Roman" pitchFamily="18" charset="0"/>
                <a:cs typeface="Times New Roman" pitchFamily="18" charset="0"/>
              </a:rPr>
              <a:t>a = optimistic time estimate</a:t>
            </a:r>
          </a:p>
          <a:p>
            <a:pPr algn="l"/>
            <a:r>
              <a:rPr lang="en-US" sz="2400" i="1" dirty="0">
                <a:latin typeface="Times New Roman" pitchFamily="18" charset="0"/>
                <a:cs typeface="Times New Roman" pitchFamily="18" charset="0"/>
              </a:rPr>
              <a:t>m = most likely time estimate</a:t>
            </a:r>
          </a:p>
          <a:p>
            <a:pPr algn="l"/>
            <a:r>
              <a:rPr lang="en-US" sz="2400" i="1" dirty="0">
                <a:latin typeface="Times New Roman" pitchFamily="18" charset="0"/>
                <a:cs typeface="Times New Roman" pitchFamily="18" charset="0"/>
              </a:rPr>
              <a:t>b = pessimistic time estimate (a &lt; m &lt; b)</a:t>
            </a:r>
          </a:p>
          <a:p>
            <a:pPr algn="l"/>
            <a:r>
              <a:rPr lang="en-US" sz="2400" i="1" dirty="0" err="1">
                <a:latin typeface="Times New Roman" pitchFamily="18" charset="0"/>
                <a:cs typeface="Times New Roman" pitchFamily="18" charset="0"/>
              </a:rPr>
              <a:t>t</a:t>
            </a:r>
            <a:r>
              <a:rPr lang="en-US" sz="1000" i="1" dirty="0" err="1">
                <a:latin typeface="Times New Roman" pitchFamily="18" charset="0"/>
                <a:cs typeface="Times New Roman" pitchFamily="18" charset="0"/>
              </a:rPr>
              <a:t>e</a:t>
            </a:r>
            <a:r>
              <a:rPr lang="en-US" sz="1000" i="1" dirty="0">
                <a:latin typeface="Times New Roman" pitchFamily="18" charset="0"/>
                <a:cs typeface="Times New Roman" pitchFamily="18" charset="0"/>
              </a:rPr>
              <a:t> </a:t>
            </a:r>
            <a:r>
              <a:rPr lang="en-US" sz="2400" i="1" dirty="0">
                <a:latin typeface="Times New Roman" pitchFamily="18" charset="0"/>
                <a:cs typeface="Times New Roman" pitchFamily="18" charset="0"/>
              </a:rPr>
              <a:t>= expected time for the activity</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p:cNvSpPr>
          <p:nvPr>
            <p:ph idx="1"/>
          </p:nvPr>
        </p:nvSpPr>
        <p:spPr>
          <a:xfrm>
            <a:off x="457200" y="836613"/>
            <a:ext cx="8435975" cy="5400675"/>
          </a:xfrm>
          <a:ln>
            <a:solidFill>
              <a:schemeClr val="accent1"/>
            </a:solidFill>
          </a:ln>
        </p:spPr>
        <p:txBody>
          <a:bodyPr/>
          <a:lstStyle/>
          <a:p>
            <a:r>
              <a:rPr lang="en-US" sz="2500" i="1" dirty="0">
                <a:latin typeface="Times New Roman" pitchFamily="18" charset="0"/>
                <a:cs typeface="Times New Roman" pitchFamily="18" charset="0"/>
              </a:rPr>
              <a:t>Longest-Duration-First</a:t>
            </a:r>
            <a:r>
              <a:rPr lang="en-US" sz="2500" b="1" i="1" dirty="0">
                <a:latin typeface="Times New Roman" pitchFamily="18" charset="0"/>
                <a:cs typeface="Times New Roman" pitchFamily="18" charset="0"/>
              </a:rPr>
              <a:t>. </a:t>
            </a:r>
            <a:r>
              <a:rPr lang="en-US" sz="2500" dirty="0">
                <a:latin typeface="Times New Roman" pitchFamily="18" charset="0"/>
                <a:cs typeface="Times New Roman" pitchFamily="18" charset="0"/>
              </a:rPr>
              <a:t>The initial step is to rank the activities in decreasing order of their PERT durations, This yields the following priority order: </a:t>
            </a:r>
          </a:p>
          <a:p>
            <a:pPr algn="ctr">
              <a:buFont typeface="Wingdings 3" pitchFamily="18" charset="2"/>
              <a:buNone/>
            </a:pPr>
            <a:r>
              <a:rPr lang="en-US" sz="2500" b="1" dirty="0">
                <a:latin typeface="Times New Roman" pitchFamily="18" charset="0"/>
                <a:cs typeface="Times New Roman" pitchFamily="18" charset="0"/>
              </a:rPr>
              <a:t>B, E, F, C, D, A, G</a:t>
            </a:r>
          </a:p>
          <a:p>
            <a:r>
              <a:rPr lang="en-US" sz="2500" dirty="0">
                <a:latin typeface="Times New Roman" pitchFamily="18" charset="0"/>
                <a:cs typeface="Times New Roman" pitchFamily="18" charset="0"/>
              </a:rPr>
              <a:t>At each scheduling instant, only the eligible activities are considered for resource allocation. Eligible activities are those whose preceding activities have been completed.</a:t>
            </a:r>
          </a:p>
          <a:p>
            <a:r>
              <a:rPr lang="en-US" sz="2500" dirty="0">
                <a:latin typeface="Times New Roman" pitchFamily="18" charset="0"/>
                <a:cs typeface="Times New Roman" pitchFamily="18" charset="0"/>
              </a:rPr>
              <a:t>A, B, and C can start at time zero as none of them have predecessors. These three activities require a total of 12 operators (3 + 5 + 4) altogether. But we have only 10. </a:t>
            </a:r>
          </a:p>
          <a:p>
            <a:r>
              <a:rPr lang="en-US" sz="2500" dirty="0">
                <a:latin typeface="Times New Roman" pitchFamily="18" charset="0"/>
                <a:cs typeface="Times New Roman" pitchFamily="18" charset="0"/>
              </a:rPr>
              <a:t>So, we schedule B with 5 operators and C with 4 operators. The remaining 1 operator is not enough to meet the need of any of the remaining activities.</a:t>
            </a:r>
          </a:p>
        </p:txBody>
      </p:sp>
      <p:sp>
        <p:nvSpPr>
          <p:cNvPr id="49154" name="Rectangle 2"/>
          <p:cNvSpPr>
            <a:spLocks noGrp="1"/>
          </p:cNvSpPr>
          <p:nvPr>
            <p:ph type="title"/>
          </p:nvPr>
        </p:nvSpPr>
        <p:spPr bwMode="auto">
          <a:xfrm>
            <a:off x="457200" y="260350"/>
            <a:ext cx="8229600" cy="417513"/>
          </a:xfrm>
          <a:noFill/>
        </p:spPr>
        <p:txBody>
          <a:bodyPr wrap="square" lIns="91440" tIns="45720" rIns="91440" bIns="45720" numCol="1" anchorCtr="0" compatLnSpc="1">
            <a:prstTxWarp prst="textNoShape">
              <a:avLst/>
            </a:prstTxWarp>
            <a:normAutofit fontScale="90000"/>
          </a:bodyPr>
          <a:lstStyle/>
          <a:p>
            <a:r>
              <a:rPr lang="en-US" sz="3300" u="sng">
                <a:solidFill>
                  <a:schemeClr val="accent2"/>
                </a:solidFill>
                <a:effectLst/>
                <a:cs typeface="Arial" charset="0"/>
              </a:rPr>
              <a:t>Example cont.:</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F0E664AE-6F7B-4B06-93A6-A0E20ACC3C14}" type="slidenum">
              <a:rPr lang="ar-SA"/>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p:cNvSpPr>
          <p:nvPr>
            <p:ph idx="1"/>
          </p:nvPr>
        </p:nvSpPr>
        <p:spPr>
          <a:xfrm>
            <a:off x="457200" y="620713"/>
            <a:ext cx="8291513" cy="5688012"/>
          </a:xfrm>
          <a:ln>
            <a:solidFill>
              <a:schemeClr val="accent1"/>
            </a:solidFill>
          </a:ln>
        </p:spPr>
        <p:txBody>
          <a:bodyPr/>
          <a:lstStyle/>
          <a:p>
            <a:r>
              <a:rPr lang="en-US">
                <a:latin typeface="Times New Roman" pitchFamily="18" charset="0"/>
                <a:cs typeface="Times New Roman" pitchFamily="18" charset="0"/>
              </a:rPr>
              <a:t>We have one operator idle from time 0 until time 3.83, when activity C finishes and releases 4 operators. At time 3.83, we have 5 operators available. Since activity E can start after activity C, it has to compete with activity A for resources. According to the established priority, E has</a:t>
            </a:r>
          </a:p>
          <a:p>
            <a:pPr>
              <a:buFont typeface="Wingdings 3" pitchFamily="18" charset="2"/>
              <a:buNone/>
            </a:pPr>
            <a:r>
              <a:rPr lang="en-US">
                <a:latin typeface="Times New Roman" pitchFamily="18" charset="0"/>
                <a:cs typeface="Times New Roman" pitchFamily="18" charset="0"/>
              </a:rPr>
              <a:t>  priority over A. </a:t>
            </a:r>
          </a:p>
          <a:p>
            <a:pPr>
              <a:buFont typeface="Wingdings 3" pitchFamily="18" charset="2"/>
              <a:buNone/>
            </a:pPr>
            <a:r>
              <a:rPr lang="en-US">
                <a:latin typeface="Times New Roman" pitchFamily="18" charset="0"/>
                <a:cs typeface="Times New Roman" pitchFamily="18" charset="0"/>
              </a:rPr>
              <a:t>So, 4 operators </a:t>
            </a:r>
          </a:p>
          <a:p>
            <a:pPr>
              <a:buFont typeface="Wingdings 3" pitchFamily="18" charset="2"/>
              <a:buNone/>
            </a:pPr>
            <a:r>
              <a:rPr lang="en-US">
                <a:latin typeface="Times New Roman" pitchFamily="18" charset="0"/>
                <a:cs typeface="Times New Roman" pitchFamily="18" charset="0"/>
              </a:rPr>
              <a:t>are assigned </a:t>
            </a:r>
          </a:p>
          <a:p>
            <a:pPr>
              <a:buFont typeface="Wingdings 3" pitchFamily="18" charset="2"/>
              <a:buNone/>
            </a:pPr>
            <a:r>
              <a:rPr lang="en-US">
                <a:latin typeface="Times New Roman" pitchFamily="18" charset="0"/>
                <a:cs typeface="Times New Roman" pitchFamily="18" charset="0"/>
              </a:rPr>
              <a:t>to E.</a:t>
            </a:r>
          </a:p>
          <a:p>
            <a:endParaRPr lang="en-US">
              <a:latin typeface="Times New Roman" pitchFamily="18" charset="0"/>
              <a:cs typeface="Times New Roman" pitchFamily="18" charset="0"/>
            </a:endParaRPr>
          </a:p>
        </p:txBody>
      </p:sp>
      <p:sp>
        <p:nvSpPr>
          <p:cNvPr id="50181" name="Rectangle 5"/>
          <p:cNvSpPr>
            <a:spLocks noGrp="1"/>
          </p:cNvSpPr>
          <p:nvPr>
            <p:ph type="title"/>
          </p:nvPr>
        </p:nvSpPr>
        <p:spPr bwMode="auto">
          <a:xfrm>
            <a:off x="457200" y="115888"/>
            <a:ext cx="8229600" cy="417512"/>
          </a:xfrm>
          <a:noFill/>
        </p:spPr>
        <p:txBody>
          <a:bodyPr wrap="square" lIns="91440" tIns="45720" rIns="91440" bIns="45720" numCol="1" anchorCtr="0" compatLnSpc="1">
            <a:prstTxWarp prst="textNoShape">
              <a:avLst/>
            </a:prstTxWarp>
            <a:normAutofit fontScale="90000"/>
          </a:bodyPr>
          <a:lstStyle/>
          <a:p>
            <a:r>
              <a:rPr lang="en-US" sz="3300" u="sng">
                <a:solidFill>
                  <a:schemeClr val="accent2"/>
                </a:solidFill>
                <a:effectLst/>
                <a:cs typeface="Arial" charset="0"/>
              </a:rPr>
              <a:t>Example cont.:</a:t>
            </a:r>
          </a:p>
        </p:txBody>
      </p:sp>
      <p:sp>
        <p:nvSpPr>
          <p:cNvPr id="6" name="Footer Placeholder 4"/>
          <p:cNvSpPr>
            <a:spLocks noGrp="1"/>
          </p:cNvSpPr>
          <p:nvPr>
            <p:ph type="ftr" sz="quarter" idx="11"/>
          </p:nvPr>
        </p:nvSpPr>
        <p:spPr/>
        <p:txBody>
          <a:bodyPr/>
          <a:lstStyle/>
          <a:p>
            <a:r>
              <a:rPr lang="en-US"/>
              <a:t>Engineering Management 6</a:t>
            </a:r>
          </a:p>
        </p:txBody>
      </p:sp>
      <p:sp>
        <p:nvSpPr>
          <p:cNvPr id="7" name="Slide Number Placeholder 5"/>
          <p:cNvSpPr>
            <a:spLocks noGrp="1"/>
          </p:cNvSpPr>
          <p:nvPr>
            <p:ph type="sldNum" sz="quarter" idx="12"/>
          </p:nvPr>
        </p:nvSpPr>
        <p:spPr/>
        <p:txBody>
          <a:bodyPr/>
          <a:lstStyle/>
          <a:p>
            <a:fld id="{E6E30E9F-3FE6-4581-8BB0-BCA94903076A}" type="slidenum">
              <a:rPr lang="ar-SA"/>
              <a:pPr/>
              <a:t>14</a:t>
            </a:fld>
            <a:endParaRPr lang="en-US"/>
          </a:p>
        </p:txBody>
      </p:sp>
      <p:pic>
        <p:nvPicPr>
          <p:cNvPr id="50182" name="Picture 6"/>
          <p:cNvPicPr>
            <a:picLocks noChangeAspect="1" noChangeArrowheads="1"/>
          </p:cNvPicPr>
          <p:nvPr/>
        </p:nvPicPr>
        <p:blipFill>
          <a:blip r:embed="rId3"/>
          <a:srcRect/>
          <a:stretch>
            <a:fillRect/>
          </a:stretch>
        </p:blipFill>
        <p:spPr bwMode="auto">
          <a:xfrm>
            <a:off x="3000375" y="2736850"/>
            <a:ext cx="6108700" cy="36449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15</a:t>
            </a:fld>
            <a:endParaRPr lang="en-US"/>
          </a:p>
        </p:txBody>
      </p:sp>
      <p:sp>
        <p:nvSpPr>
          <p:cNvPr id="7" name="Rectangle 6"/>
          <p:cNvSpPr/>
          <p:nvPr/>
        </p:nvSpPr>
        <p:spPr>
          <a:xfrm>
            <a:off x="269816" y="260648"/>
            <a:ext cx="8640960" cy="2354491"/>
          </a:xfrm>
          <a:prstGeom prst="rect">
            <a:avLst/>
          </a:prstGeom>
        </p:spPr>
        <p:txBody>
          <a:bodyPr wrap="square">
            <a:spAutoFit/>
          </a:bodyPr>
          <a:lstStyle/>
          <a:p>
            <a:pPr algn="l" rtl="0">
              <a:lnSpc>
                <a:spcPct val="150000"/>
              </a:lnSpc>
            </a:pPr>
            <a:r>
              <a:rPr lang="en-US" sz="1400" b="1" u="sng" dirty="0"/>
              <a:t>Examples 2</a:t>
            </a:r>
            <a:endParaRPr lang="en-US" sz="1400" dirty="0"/>
          </a:p>
          <a:p>
            <a:pPr algn="l" rtl="0">
              <a:lnSpc>
                <a:spcPct val="150000"/>
              </a:lnSpc>
            </a:pPr>
            <a:r>
              <a:rPr lang="en-US" sz="1400" b="1" dirty="0" err="1"/>
              <a:t>Riverwalk</a:t>
            </a:r>
            <a:r>
              <a:rPr lang="en-US" sz="1400" b="1" dirty="0"/>
              <a:t> Associates is in the business of building elaborate parade floats.  Its crew has a new float to build and want to use PERT to help them manage the project .</a:t>
            </a:r>
            <a:endParaRPr lang="en-US" sz="1400" dirty="0"/>
          </a:p>
          <a:p>
            <a:pPr algn="l" rtl="0">
              <a:lnSpc>
                <a:spcPct val="150000"/>
              </a:lnSpc>
            </a:pPr>
            <a:r>
              <a:rPr lang="en-US" sz="1400" b="1" dirty="0"/>
              <a:t>The table shows the activities that comprise the project.  Each activity’s estimated completion time (in weeks) and immediate predecessors are listed as well.</a:t>
            </a:r>
            <a:endParaRPr lang="en-US" sz="1400" dirty="0"/>
          </a:p>
          <a:p>
            <a:pPr algn="l" rtl="0">
              <a:lnSpc>
                <a:spcPct val="150000"/>
              </a:lnSpc>
            </a:pPr>
            <a:r>
              <a:rPr lang="en-US" sz="1400" b="1" dirty="0"/>
              <a:t>The project manager wants to know the total time to complete the project, which activities are critical, and the earliest and latest start and finish dates for each activity.</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585476"/>
            <a:ext cx="6086475" cy="3857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31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16</a:t>
            </a:fld>
            <a:endParaRPr lang="en-US"/>
          </a:p>
        </p:txBody>
      </p:sp>
      <p:sp>
        <p:nvSpPr>
          <p:cNvPr id="7" name="Rectangle 6"/>
          <p:cNvSpPr/>
          <p:nvPr/>
        </p:nvSpPr>
        <p:spPr>
          <a:xfrm>
            <a:off x="1043608" y="836712"/>
            <a:ext cx="7560840" cy="4801314"/>
          </a:xfrm>
          <a:prstGeom prst="rect">
            <a:avLst/>
          </a:prstGeom>
        </p:spPr>
        <p:txBody>
          <a:bodyPr wrap="square">
            <a:spAutoFit/>
          </a:bodyPr>
          <a:lstStyle/>
          <a:p>
            <a:pPr algn="l" rtl="0"/>
            <a:r>
              <a:rPr lang="en-US" b="1" u="sng" dirty="0"/>
              <a:t>Solution</a:t>
            </a:r>
            <a:endParaRPr lang="en-US" dirty="0"/>
          </a:p>
          <a:p>
            <a:pPr algn="l" rtl="0"/>
            <a:r>
              <a:rPr lang="en-US" b="1" dirty="0"/>
              <a:t> </a:t>
            </a:r>
            <a:endParaRPr lang="en-US" dirty="0"/>
          </a:p>
          <a:p>
            <a:pPr algn="l" rtl="0"/>
            <a:r>
              <a:rPr lang="en-US" b="1" dirty="0"/>
              <a:t>Activity Expected Time and Variances</a:t>
            </a:r>
            <a:endParaRPr lang="en-US" dirty="0"/>
          </a:p>
          <a:p>
            <a:pPr algn="l" rtl="0"/>
            <a:r>
              <a:rPr lang="en-US" b="1" dirty="0"/>
              <a:t>                    	            </a:t>
            </a:r>
            <a:r>
              <a:rPr lang="en-US" b="1" i="1" dirty="0" err="1"/>
              <a:t>ti</a:t>
            </a:r>
            <a:r>
              <a:rPr lang="en-US" b="1" dirty="0"/>
              <a:t> = (</a:t>
            </a:r>
            <a:r>
              <a:rPr lang="en-US" b="1" i="1" dirty="0" err="1"/>
              <a:t>ai</a:t>
            </a:r>
            <a:r>
              <a:rPr lang="en-US" b="1" dirty="0"/>
              <a:t> + 4</a:t>
            </a:r>
            <a:r>
              <a:rPr lang="en-US" b="1" i="1" dirty="0"/>
              <a:t>mi</a:t>
            </a:r>
            <a:r>
              <a:rPr lang="en-US" b="1" dirty="0"/>
              <a:t> + </a:t>
            </a:r>
            <a:r>
              <a:rPr lang="en-US" b="1" i="1" dirty="0"/>
              <a:t>bi</a:t>
            </a:r>
            <a:r>
              <a:rPr lang="en-US" b="1" dirty="0"/>
              <a:t>)/6    s2</a:t>
            </a:r>
            <a:r>
              <a:rPr lang="en-US" b="1" i="1" dirty="0"/>
              <a:t>i</a:t>
            </a:r>
            <a:r>
              <a:rPr lang="en-US" b="1" dirty="0"/>
              <a:t> = ((</a:t>
            </a:r>
            <a:r>
              <a:rPr lang="en-US" b="1" i="1" dirty="0"/>
              <a:t>bi</a:t>
            </a:r>
            <a:r>
              <a:rPr lang="en-US" b="1" dirty="0"/>
              <a:t>-</a:t>
            </a:r>
            <a:r>
              <a:rPr lang="en-US" b="1" i="1" dirty="0" err="1"/>
              <a:t>ai</a:t>
            </a:r>
            <a:r>
              <a:rPr lang="en-US" b="1" dirty="0"/>
              <a:t>)/6)2</a:t>
            </a:r>
            <a:endParaRPr lang="en-US" dirty="0"/>
          </a:p>
          <a:p>
            <a:pPr algn="l" rtl="0"/>
            <a:r>
              <a:rPr lang="en-US" b="1" dirty="0"/>
              <a:t>		</a:t>
            </a:r>
            <a:r>
              <a:rPr lang="en-US" b="1" u="sng" dirty="0"/>
              <a:t>Activity (</a:t>
            </a:r>
            <a:r>
              <a:rPr lang="en-US" b="1" i="1" u="sng" dirty="0" err="1"/>
              <a:t>i</a:t>
            </a:r>
            <a:r>
              <a:rPr lang="en-US" b="1" u="sng" dirty="0"/>
              <a:t>)</a:t>
            </a:r>
            <a:r>
              <a:rPr lang="en-US" b="1" dirty="0"/>
              <a:t>       </a:t>
            </a:r>
            <a:r>
              <a:rPr lang="en-US" b="1" u="sng" dirty="0"/>
              <a:t>Expected Time</a:t>
            </a:r>
            <a:r>
              <a:rPr lang="en-US" b="1" dirty="0"/>
              <a:t>      </a:t>
            </a:r>
            <a:r>
              <a:rPr lang="en-US" b="1" u="sng" dirty="0"/>
              <a:t>Variance (week</a:t>
            </a:r>
            <a:r>
              <a:rPr lang="en-US" b="1" dirty="0"/>
              <a:t>2</a:t>
            </a:r>
            <a:r>
              <a:rPr lang="en-US" b="1" u="sng" dirty="0"/>
              <a:t>)</a:t>
            </a:r>
            <a:endParaRPr lang="en-US" dirty="0"/>
          </a:p>
          <a:p>
            <a:pPr algn="l" rtl="0"/>
            <a:r>
              <a:rPr lang="en-US" b="1" dirty="0"/>
              <a:t>	  	      A            	        	6            	                4/9</a:t>
            </a:r>
            <a:endParaRPr lang="en-US" dirty="0"/>
          </a:p>
          <a:p>
            <a:pPr algn="l" rtl="0"/>
            <a:r>
              <a:rPr lang="en-US" b="1" dirty="0"/>
              <a:t>                                   B            	        	4            	                4/9</a:t>
            </a:r>
            <a:endParaRPr lang="en-US" dirty="0"/>
          </a:p>
          <a:p>
            <a:pPr algn="l" rtl="0"/>
            <a:r>
              <a:rPr lang="en-US" b="1" dirty="0"/>
              <a:t>                                   C            	        	3            	                 0</a:t>
            </a:r>
            <a:endParaRPr lang="en-US" dirty="0"/>
          </a:p>
          <a:p>
            <a:pPr algn="l" rtl="0"/>
            <a:r>
              <a:rPr lang="en-US" b="1" dirty="0"/>
              <a:t>                                   D            	        	5            	                1/9</a:t>
            </a:r>
            <a:endParaRPr lang="en-US" dirty="0"/>
          </a:p>
          <a:p>
            <a:pPr algn="l" rtl="0"/>
            <a:r>
              <a:rPr lang="en-US" b="1" dirty="0"/>
              <a:t>                                   E            	         	1                             1/36</a:t>
            </a:r>
            <a:endParaRPr lang="en-US" dirty="0"/>
          </a:p>
          <a:p>
            <a:pPr algn="l" rtl="0"/>
            <a:r>
              <a:rPr lang="en-US" b="1" dirty="0"/>
              <a:t>                                   F            	  	4            	                1/9</a:t>
            </a:r>
            <a:endParaRPr lang="en-US" dirty="0"/>
          </a:p>
          <a:p>
            <a:pPr algn="l" rtl="0"/>
            <a:r>
              <a:rPr lang="en-US" b="1" dirty="0"/>
              <a:t>                                  G            	  	2            	                4/9</a:t>
            </a:r>
            <a:endParaRPr lang="en-US" dirty="0"/>
          </a:p>
          <a:p>
            <a:pPr algn="l" rtl="0"/>
            <a:r>
              <a:rPr lang="en-US" b="1" dirty="0"/>
              <a:t>                                  H            	        	6            	                1/9</a:t>
            </a:r>
            <a:endParaRPr lang="en-US" dirty="0"/>
          </a:p>
          <a:p>
            <a:pPr algn="l" rtl="0"/>
            <a:r>
              <a:rPr lang="en-US" b="1" dirty="0"/>
              <a:t>                                   I            	 	5      	                1</a:t>
            </a:r>
            <a:endParaRPr lang="en-US" dirty="0"/>
          </a:p>
          <a:p>
            <a:pPr algn="l" rtl="0"/>
            <a:r>
              <a:rPr lang="en-US" b="1" dirty="0"/>
              <a:t>                                  J            	    	3          	                1/9</a:t>
            </a:r>
            <a:endParaRPr lang="en-US" dirty="0"/>
          </a:p>
          <a:p>
            <a:pPr algn="l" rtl="0"/>
            <a:r>
              <a:rPr lang="en-US" b="1" dirty="0"/>
              <a:t>                                  K            	    	5            	                4/9  </a:t>
            </a:r>
            <a:endParaRPr lang="en-US" dirty="0"/>
          </a:p>
          <a:p>
            <a:pPr algn="l" rtl="0"/>
            <a:r>
              <a:rPr lang="en-US" b="1" dirty="0"/>
              <a:t> </a:t>
            </a:r>
            <a:endParaRPr lang="en-US" dirty="0"/>
          </a:p>
        </p:txBody>
      </p:sp>
    </p:spTree>
    <p:extLst>
      <p:ext uri="{BB962C8B-B14F-4D97-AF65-F5344CB8AC3E}">
        <p14:creationId xmlns:p14="http://schemas.microsoft.com/office/powerpoint/2010/main" val="392883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17</a:t>
            </a:fld>
            <a:endParaRPr lang="en-US"/>
          </a:p>
        </p:txBody>
      </p:sp>
      <p:sp>
        <p:nvSpPr>
          <p:cNvPr id="5" name="Rectangle 2"/>
          <p:cNvSpPr>
            <a:spLocks noChangeArrowheads="1"/>
          </p:cNvSpPr>
          <p:nvPr/>
        </p:nvSpPr>
        <p:spPr bwMode="auto">
          <a:xfrm>
            <a:off x="521804" y="173832"/>
            <a:ext cx="81003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sng" strike="noStrike" cap="none" normalizeH="0" baseline="0" dirty="0">
                <a:ln>
                  <a:noFill/>
                </a:ln>
                <a:solidFill>
                  <a:schemeClr val="tx1"/>
                </a:solidFill>
                <a:effectLst/>
                <a:latin typeface="Arial" pitchFamily="34" charset="0"/>
                <a:ea typeface="Times New Roman" pitchFamily="18" charset="0"/>
                <a:cs typeface="Arial" pitchFamily="34" charset="0"/>
              </a:rPr>
              <a:t>Examples 3</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next Table shows the information related to a project that involves the merger of two marketing firms (in days).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0960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18</a:t>
            </a:fld>
            <a:endParaRPr lang="en-US"/>
          </a:p>
        </p:txBody>
      </p:sp>
      <p:sp>
        <p:nvSpPr>
          <p:cNvPr id="5" name="Rectangle 2"/>
          <p:cNvSpPr>
            <a:spLocks noChangeArrowheads="1"/>
          </p:cNvSpPr>
          <p:nvPr/>
        </p:nvSpPr>
        <p:spPr bwMode="auto">
          <a:xfrm>
            <a:off x="683050" y="-243408"/>
            <a:ext cx="7870676"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Draw the project network.</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Develop the project schedule (EST, EFT, LST, LFT).</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What are the critical activities?</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project completion duration?</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If there is an option to delay one activity without delaying the entire merge project, which activity would you delay and why?</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assume that the duration of some activities is not known with certainty. The estimates of these activities are shown below, assuming that the duration for the other activities remains unchanged.</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780" y="3284984"/>
            <a:ext cx="565952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885900" y="5037584"/>
            <a:ext cx="766834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ko-KR" sz="12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new critical path?</a:t>
            </a:r>
            <a:endParaRPr kumimoji="0" lang="en-US" altLang="ko-KR"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ko-KR" sz="12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project’s expected completion time and its variance?</a:t>
            </a:r>
            <a:endParaRPr kumimoji="0" lang="en-US" altLang="ko-K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400" b="1" i="0" u="sng" strike="noStrike" cap="none" normalizeH="0" baseline="0" dirty="0">
                <a:ln>
                  <a:noFill/>
                </a:ln>
                <a:solidFill>
                  <a:schemeClr val="tx1"/>
                </a:solidFill>
                <a:effectLst/>
                <a:latin typeface="Arial" pitchFamily="34" charset="0"/>
                <a:ea typeface="Times New Roman" pitchFamily="18" charset="0"/>
                <a:cs typeface="Arial" pitchFamily="34" charset="0"/>
              </a:rPr>
              <a:t>Solution </a:t>
            </a:r>
            <a:endParaRPr kumimoji="0" lang="en-US" altLang="ko-K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774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19</a:t>
            </a:fld>
            <a:endParaRPr lang="en-US"/>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340" y="548680"/>
            <a:ext cx="6768752" cy="233203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12976"/>
            <a:ext cx="6048672" cy="29807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a:spLocks noChangeArrowheads="1"/>
          </p:cNvSpPr>
          <p:nvPr/>
        </p:nvSpPr>
        <p:spPr bwMode="auto">
          <a:xfrm>
            <a:off x="0" y="845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a:xfrm>
            <a:off x="179512" y="141178"/>
            <a:ext cx="4572000" cy="276999"/>
          </a:xfrm>
          <a:prstGeom prst="rect">
            <a:avLst/>
          </a:prstGeom>
        </p:spPr>
        <p:txBody>
          <a:bodyPr>
            <a:spAutoFit/>
          </a:bodyPr>
          <a:lstStyle/>
          <a:p>
            <a:pPr lvl="0" algn="l" rtl="0"/>
            <a:r>
              <a:rPr lang="en-GB" sz="1200" b="1" dirty="0"/>
              <a:t>a. The project network is shown in  this Figure </a:t>
            </a:r>
            <a:endParaRPr lang="en-US" sz="1200" dirty="0"/>
          </a:p>
        </p:txBody>
      </p:sp>
      <p:sp>
        <p:nvSpPr>
          <p:cNvPr id="15" name="Rectangle 14"/>
          <p:cNvSpPr/>
          <p:nvPr/>
        </p:nvSpPr>
        <p:spPr>
          <a:xfrm>
            <a:off x="611560" y="2935977"/>
            <a:ext cx="2917785" cy="276999"/>
          </a:xfrm>
          <a:prstGeom prst="rect">
            <a:avLst/>
          </a:prstGeom>
        </p:spPr>
        <p:txBody>
          <a:bodyPr wrap="none">
            <a:spAutoFit/>
          </a:bodyPr>
          <a:lstStyle/>
          <a:p>
            <a:pPr lvl="0"/>
            <a:r>
              <a:rPr lang="en-GB" sz="1200" b="1" dirty="0"/>
              <a:t>b. The project schedule is as follows:</a:t>
            </a:r>
            <a:endParaRPr lang="en-US" sz="1200" dirty="0"/>
          </a:p>
        </p:txBody>
      </p:sp>
    </p:spTree>
    <p:extLst>
      <p:ext uri="{BB962C8B-B14F-4D97-AF65-F5344CB8AC3E}">
        <p14:creationId xmlns:p14="http://schemas.microsoft.com/office/powerpoint/2010/main" val="20796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idx="1"/>
          </p:nvPr>
        </p:nvSpPr>
        <p:spPr>
          <a:xfrm>
            <a:off x="457200" y="692150"/>
            <a:ext cx="8329642" cy="5522932"/>
          </a:xfrm>
          <a:ln>
            <a:solidFill>
              <a:srgbClr val="0000FF"/>
            </a:solidFill>
          </a:ln>
        </p:spPr>
        <p:txBody>
          <a:bodyPr/>
          <a:lstStyle/>
          <a:p>
            <a:r>
              <a:rPr lang="en-US" sz="2800" dirty="0">
                <a:latin typeface="Times New Roman" pitchFamily="18" charset="0"/>
                <a:cs typeface="Times New Roman" pitchFamily="18" charset="0"/>
              </a:rPr>
              <a:t>objectives in project management are achieved through the assignment of resources to areas of need. Consequently, resource management is essential to the achievement of successful operations.</a:t>
            </a:r>
          </a:p>
          <a:p>
            <a:r>
              <a:rPr lang="en-US" sz="2800" dirty="0">
                <a:latin typeface="Times New Roman" pitchFamily="18" charset="0"/>
                <a:cs typeface="Times New Roman" pitchFamily="18" charset="0"/>
              </a:rPr>
              <a:t>Some resources, such as the people who are needed to do a job, possess special skills. Other resources, whether they be of personnel, materials, or tools, may be in very limited supply.</a:t>
            </a:r>
          </a:p>
          <a:p>
            <a:r>
              <a:rPr lang="en-US" sz="2800" dirty="0">
                <a:latin typeface="Times New Roman" pitchFamily="18" charset="0"/>
                <a:cs typeface="Times New Roman" pitchFamily="18" charset="0"/>
              </a:rPr>
              <a:t>The relative importance of different resource types should be considered for resource management purposes.</a:t>
            </a:r>
          </a:p>
          <a:p>
            <a:endParaRPr lang="en-US" sz="2800" dirty="0">
              <a:latin typeface="Times New Roman" pitchFamily="18" charset="0"/>
              <a:cs typeface="Times New Roman" pitchFamily="18" charset="0"/>
            </a:endParaRPr>
          </a:p>
        </p:txBody>
      </p:sp>
      <p:sp>
        <p:nvSpPr>
          <p:cNvPr id="40962" name="Rectangle 2"/>
          <p:cNvSpPr>
            <a:spLocks noGrp="1"/>
          </p:cNvSpPr>
          <p:nvPr>
            <p:ph type="title"/>
          </p:nvPr>
        </p:nvSpPr>
        <p:spPr bwMode="auto">
          <a:xfrm>
            <a:off x="250825" y="115888"/>
            <a:ext cx="8291513" cy="346075"/>
          </a:xfrm>
          <a:noFill/>
        </p:spPr>
        <p:txBody>
          <a:bodyPr wrap="square" lIns="91440" tIns="45720" rIns="91440" bIns="45720" numCol="1" anchorCtr="0" compatLnSpc="1">
            <a:prstTxWarp prst="textNoShape">
              <a:avLst/>
            </a:prstTxWarp>
            <a:normAutofit fontScale="90000"/>
          </a:bodyPr>
          <a:lstStyle/>
          <a:p>
            <a:r>
              <a:rPr lang="en-US" sz="3200" b="0" u="sng">
                <a:solidFill>
                  <a:schemeClr val="accent2"/>
                </a:solidFill>
                <a:effectLst/>
                <a:latin typeface="Arial" charset="0"/>
                <a:cs typeface="Arial" charset="0"/>
              </a:rPr>
              <a:t>Resource Analysis and Management</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8D4BAE59-9B7F-4929-A47D-8E5D36530C7C}" type="slidenum">
              <a:rPr lang="ar-SA"/>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20</a:t>
            </a:fld>
            <a:endParaRPr lang="en-US"/>
          </a:p>
        </p:txBody>
      </p:sp>
      <p:sp>
        <p:nvSpPr>
          <p:cNvPr id="5" name="Rectangle 4"/>
          <p:cNvSpPr/>
          <p:nvPr/>
        </p:nvSpPr>
        <p:spPr>
          <a:xfrm>
            <a:off x="827971" y="324528"/>
            <a:ext cx="7560840" cy="1569660"/>
          </a:xfrm>
          <a:prstGeom prst="rect">
            <a:avLst/>
          </a:prstGeom>
        </p:spPr>
        <p:txBody>
          <a:bodyPr wrap="square">
            <a:spAutoFit/>
          </a:bodyPr>
          <a:lstStyle/>
          <a:p>
            <a:pPr lvl="0" algn="l" rtl="0">
              <a:lnSpc>
                <a:spcPct val="150000"/>
              </a:lnSpc>
            </a:pPr>
            <a:r>
              <a:rPr lang="en-GB" sz="1600" b="1" dirty="0"/>
              <a:t>c. The critical activities are: B-D-G-I-J</a:t>
            </a:r>
            <a:endParaRPr lang="en-US" sz="1600" dirty="0"/>
          </a:p>
          <a:p>
            <a:pPr lvl="0" algn="l" rtl="0">
              <a:lnSpc>
                <a:spcPct val="150000"/>
              </a:lnSpc>
            </a:pPr>
            <a:r>
              <a:rPr lang="en-US" sz="1600" b="1" dirty="0"/>
              <a:t>d. </a:t>
            </a:r>
            <a:r>
              <a:rPr lang="en-GB" sz="1600" b="1" dirty="0"/>
              <a:t>The project completion duration is 57 days.</a:t>
            </a:r>
            <a:endParaRPr lang="en-US" sz="1600" dirty="0"/>
          </a:p>
          <a:p>
            <a:pPr lvl="0" algn="l" rtl="0">
              <a:lnSpc>
                <a:spcPct val="150000"/>
              </a:lnSpc>
            </a:pPr>
            <a:r>
              <a:rPr lang="en-GB" sz="1600" b="1" dirty="0"/>
              <a:t>e. Activity A or C since they have the largest slack times.</a:t>
            </a:r>
            <a:endParaRPr lang="en-US" sz="1600" dirty="0"/>
          </a:p>
          <a:p>
            <a:pPr lvl="0" algn="l" rtl="0">
              <a:lnSpc>
                <a:spcPct val="150000"/>
              </a:lnSpc>
            </a:pPr>
            <a:r>
              <a:rPr lang="en-GB" sz="1600" b="1" dirty="0"/>
              <a:t>f. When activities duration changed </a:t>
            </a:r>
            <a:endParaRPr lang="en-US" sz="1600" dirty="0"/>
          </a:p>
        </p:txBody>
      </p:sp>
      <p:sp>
        <p:nvSpPr>
          <p:cNvPr id="6" name="Rectangle 2"/>
          <p:cNvSpPr>
            <a:spLocks noChangeArrowheads="1"/>
          </p:cNvSpPr>
          <p:nvPr/>
        </p:nvSpPr>
        <p:spPr bwMode="auto">
          <a:xfrm>
            <a:off x="179512" y="1789366"/>
            <a:ext cx="8345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The mean and variance for activities for which the duration is not known with certainty:</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94" y="2405062"/>
            <a:ext cx="5181600" cy="20478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ShapeType="1"/>
          </p:cNvSpPr>
          <p:nvPr/>
        </p:nvSpPr>
        <p:spPr bwMode="auto">
          <a:xfrm flipV="1">
            <a:off x="809625" y="538163"/>
            <a:ext cx="0" cy="952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683568" y="4980167"/>
            <a:ext cx="44018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The expected project completion time is 57 days</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600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idx="1"/>
          </p:nvPr>
        </p:nvSpPr>
        <p:spPr>
          <a:xfrm>
            <a:off x="395288" y="765175"/>
            <a:ext cx="8462992" cy="5449907"/>
          </a:xfrm>
          <a:ln>
            <a:solidFill>
              <a:srgbClr val="0000FF"/>
            </a:solidFill>
          </a:ln>
        </p:spPr>
        <p:txBody>
          <a:bodyPr/>
          <a:lstStyle/>
          <a:p>
            <a:r>
              <a:rPr lang="en-US" sz="2600" dirty="0">
                <a:latin typeface="Times New Roman" pitchFamily="18" charset="0"/>
                <a:cs typeface="Times New Roman" pitchFamily="18" charset="0"/>
              </a:rPr>
              <a:t>“Resource” refers to the manpower, tools, equipment, and other physical items that are available to achieve project goals. </a:t>
            </a:r>
          </a:p>
          <a:p>
            <a:r>
              <a:rPr lang="en-US" sz="2600" dirty="0">
                <a:latin typeface="Times New Roman" pitchFamily="18" charset="0"/>
                <a:cs typeface="Times New Roman" pitchFamily="18" charset="0"/>
              </a:rPr>
              <a:t>Conceptual knowledge, intellectual property, and skill can all be classified as resources. </a:t>
            </a:r>
          </a:p>
          <a:p>
            <a:r>
              <a:rPr lang="en-US" sz="2600" dirty="0">
                <a:latin typeface="Times New Roman" pitchFamily="18" charset="0"/>
                <a:cs typeface="Times New Roman" pitchFamily="18" charset="0"/>
              </a:rPr>
              <a:t>The lack or untimely availability of resources is a major impediment to manufacturing and automation efforts. Thus, resource management is affected by several constraints:</a:t>
            </a:r>
          </a:p>
          <a:p>
            <a:pPr lvl="1">
              <a:buFont typeface="Verdana" pitchFamily="34" charset="0"/>
              <a:buNone/>
            </a:pPr>
            <a:r>
              <a:rPr lang="en-US" sz="2600" dirty="0">
                <a:latin typeface="Times New Roman" pitchFamily="18" charset="0"/>
                <a:cs typeface="Times New Roman" pitchFamily="18" charset="0"/>
              </a:rPr>
              <a:t>• Resource interdependencies</a:t>
            </a:r>
          </a:p>
          <a:p>
            <a:pPr lvl="1">
              <a:buFont typeface="Verdana" pitchFamily="34" charset="0"/>
              <a:buNone/>
            </a:pPr>
            <a:r>
              <a:rPr lang="en-US" sz="2600" dirty="0">
                <a:latin typeface="Times New Roman" pitchFamily="18" charset="0"/>
                <a:cs typeface="Times New Roman" pitchFamily="18" charset="0"/>
              </a:rPr>
              <a:t>• Conflicting resource priorities</a:t>
            </a:r>
          </a:p>
          <a:p>
            <a:pPr lvl="1">
              <a:buFont typeface="Verdana" pitchFamily="34" charset="0"/>
              <a:buNone/>
            </a:pPr>
            <a:r>
              <a:rPr lang="en-US" sz="2600" dirty="0">
                <a:latin typeface="Times New Roman" pitchFamily="18" charset="0"/>
                <a:cs typeface="Times New Roman" pitchFamily="18" charset="0"/>
              </a:rPr>
              <a:t>• Limitations on resource availability</a:t>
            </a:r>
          </a:p>
          <a:p>
            <a:pPr lvl="1">
              <a:buFont typeface="Verdana" pitchFamily="34" charset="0"/>
              <a:buNone/>
            </a:pPr>
            <a:r>
              <a:rPr lang="en-US" sz="2600" dirty="0">
                <a:latin typeface="Times New Roman" pitchFamily="18" charset="0"/>
                <a:cs typeface="Times New Roman" pitchFamily="18" charset="0"/>
              </a:rPr>
              <a:t>• Limitations on resource substitutions</a:t>
            </a:r>
          </a:p>
          <a:p>
            <a:pPr lvl="1">
              <a:buFont typeface="Verdana" pitchFamily="34" charset="0"/>
              <a:buNone/>
            </a:pPr>
            <a:r>
              <a:rPr lang="en-US" sz="2600" dirty="0">
                <a:latin typeface="Times New Roman" pitchFamily="18" charset="0"/>
                <a:cs typeface="Times New Roman" pitchFamily="18" charset="0"/>
              </a:rPr>
              <a:t>• Limitations on partial resource allocation</a:t>
            </a:r>
          </a:p>
        </p:txBody>
      </p:sp>
      <p:sp>
        <p:nvSpPr>
          <p:cNvPr id="41986" name="Rectangle 2"/>
          <p:cNvSpPr>
            <a:spLocks noGrp="1"/>
          </p:cNvSpPr>
          <p:nvPr>
            <p:ph type="title"/>
          </p:nvPr>
        </p:nvSpPr>
        <p:spPr bwMode="auto">
          <a:xfrm>
            <a:off x="250825" y="115888"/>
            <a:ext cx="8229600" cy="561975"/>
          </a:xfrm>
          <a:noFill/>
        </p:spPr>
        <p:txBody>
          <a:bodyPr wrap="square" lIns="91440" tIns="45720" rIns="91440" bIns="45720" numCol="1" anchorCtr="0" compatLnSpc="1">
            <a:prstTxWarp prst="textNoShape">
              <a:avLst/>
            </a:prstTxWarp>
            <a:normAutofit fontScale="90000"/>
          </a:bodyPr>
          <a:lstStyle/>
          <a:p>
            <a:r>
              <a:rPr lang="en-US" sz="3700" u="sng">
                <a:solidFill>
                  <a:schemeClr val="accent2"/>
                </a:solidFill>
                <a:effectLst/>
                <a:cs typeface="Arial" charset="0"/>
              </a:rPr>
              <a:t>RESOURCE ASSESSMENT</a:t>
            </a:r>
            <a:endParaRPr lang="en-US" sz="37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E1BCD58C-7060-4808-AA4A-CE127FCF0180}" type="slidenum">
              <a:rPr lang="ar-SA"/>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a:xfrm>
            <a:off x="457200" y="692150"/>
            <a:ext cx="8291513" cy="5314950"/>
          </a:xfrm>
          <a:ln>
            <a:solidFill>
              <a:srgbClr val="0000FF"/>
            </a:solidFill>
          </a:ln>
        </p:spPr>
        <p:txBody>
          <a:bodyPr/>
          <a:lstStyle/>
          <a:p>
            <a:r>
              <a:rPr lang="en-US" sz="3000">
                <a:latin typeface="Times New Roman" pitchFamily="18" charset="0"/>
                <a:cs typeface="Times New Roman" pitchFamily="18" charset="0"/>
              </a:rPr>
              <a:t>Whether it is done for long-range (strategic) purposes or short-range (operational) purposes, planning should address the following components:</a:t>
            </a:r>
          </a:p>
          <a:p>
            <a:pPr lvl="1"/>
            <a:r>
              <a:rPr lang="en-US" sz="2600">
                <a:latin typeface="Times New Roman" pitchFamily="18" charset="0"/>
                <a:cs typeface="Times New Roman" pitchFamily="18" charset="0"/>
              </a:rPr>
              <a:t>Project Goal and Objectives.</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Technical and Managerial Approach.</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Resource Availability.</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Project Schedule.</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Contingency Plan and Replanning.</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Project Procedure.</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Tracking, Reporting, and Auditing.</a:t>
            </a:r>
          </a:p>
        </p:txBody>
      </p:sp>
      <p:sp>
        <p:nvSpPr>
          <p:cNvPr id="44034" name="Rectangle 2"/>
          <p:cNvSpPr>
            <a:spLocks noGrp="1"/>
          </p:cNvSpPr>
          <p:nvPr>
            <p:ph type="title"/>
          </p:nvPr>
        </p:nvSpPr>
        <p:spPr bwMode="auto">
          <a:xfrm>
            <a:off x="323850" y="188913"/>
            <a:ext cx="8229600" cy="490537"/>
          </a:xfrm>
          <a:noFill/>
        </p:spPr>
        <p:txBody>
          <a:bodyPr wrap="square" lIns="91440" tIns="45720" rIns="91440" bIns="45720" numCol="1" anchorCtr="0" compatLnSpc="1">
            <a:prstTxWarp prst="textNoShape">
              <a:avLst/>
            </a:prstTxWarp>
            <a:normAutofit fontScale="90000"/>
          </a:bodyPr>
          <a:lstStyle/>
          <a:p>
            <a:r>
              <a:rPr lang="en-US" sz="3700" u="sng">
                <a:solidFill>
                  <a:schemeClr val="accent2"/>
                </a:solidFill>
                <a:effectLst/>
                <a:cs typeface="Arial" charset="0"/>
              </a:rPr>
              <a:t>Resource Planning</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D6694901-73F9-4261-B8FF-8A345806AC29}" type="slidenum">
              <a:rPr lang="ar-SA"/>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idx="1"/>
          </p:nvPr>
        </p:nvSpPr>
        <p:spPr>
          <a:xfrm>
            <a:off x="179388" y="836613"/>
            <a:ext cx="8713787" cy="5472112"/>
          </a:xfrm>
          <a:ln>
            <a:solidFill>
              <a:srgbClr val="0000FF"/>
            </a:solidFill>
          </a:ln>
        </p:spPr>
        <p:txBody>
          <a:bodyPr/>
          <a:lstStyle/>
          <a:p>
            <a:r>
              <a:rPr lang="en-US">
                <a:latin typeface="Times New Roman" pitchFamily="18" charset="0"/>
                <a:cs typeface="Times New Roman" pitchFamily="18" charset="0"/>
              </a:rPr>
              <a:t>CPM and PERT approaches both assume theoretically unlimited resource availability in project network analysis.</a:t>
            </a:r>
          </a:p>
          <a:p>
            <a:r>
              <a:rPr lang="en-US">
                <a:latin typeface="Times New Roman" pitchFamily="18" charset="0"/>
                <a:cs typeface="Times New Roman" pitchFamily="18" charset="0"/>
              </a:rPr>
              <a:t>Now, both the time and resource requirements of activities are considered in the development of network schedules.</a:t>
            </a:r>
          </a:p>
          <a:p>
            <a:r>
              <a:rPr lang="en-US">
                <a:latin typeface="Times New Roman" pitchFamily="18" charset="0"/>
                <a:cs typeface="Times New Roman" pitchFamily="18" charset="0"/>
              </a:rPr>
              <a:t>Projects are subject to three major constraints: time limitations, resource constraints, and performance requirements.</a:t>
            </a:r>
          </a:p>
          <a:p>
            <a:r>
              <a:rPr lang="en-US">
                <a:latin typeface="Times New Roman" pitchFamily="18" charset="0"/>
                <a:cs typeface="Times New Roman" pitchFamily="18" charset="0"/>
              </a:rPr>
              <a:t>As these constraints are difficult to satisfy simultaneously, trade-offs must be made. The smaller the resource base, the longer the project schedule. </a:t>
            </a:r>
          </a:p>
          <a:p>
            <a:r>
              <a:rPr lang="en-US">
                <a:latin typeface="Times New Roman" pitchFamily="18" charset="0"/>
                <a:cs typeface="Times New Roman" pitchFamily="18" charset="0"/>
              </a:rPr>
              <a:t>Quality of work may also be adversely affected by poor resource allocation strategies.</a:t>
            </a:r>
          </a:p>
        </p:txBody>
      </p:sp>
      <p:sp>
        <p:nvSpPr>
          <p:cNvPr id="46082" name="Rectangle 2"/>
          <p:cNvSpPr>
            <a:spLocks noGrp="1"/>
          </p:cNvSpPr>
          <p:nvPr>
            <p:ph type="title"/>
          </p:nvPr>
        </p:nvSpPr>
        <p:spPr bwMode="auto">
          <a:xfrm>
            <a:off x="0" y="274638"/>
            <a:ext cx="8964613" cy="490537"/>
          </a:xfrm>
          <a:noFill/>
        </p:spPr>
        <p:txBody>
          <a:bodyPr wrap="square" lIns="91440" tIns="45720" rIns="91440" bIns="45720" numCol="1" anchorCtr="0" compatLnSpc="1">
            <a:prstTxWarp prst="textNoShape">
              <a:avLst/>
            </a:prstTxWarp>
            <a:normAutofit fontScale="90000"/>
          </a:bodyPr>
          <a:lstStyle/>
          <a:p>
            <a:r>
              <a:rPr lang="en-US" sz="2900" u="sng">
                <a:solidFill>
                  <a:schemeClr val="accent2"/>
                </a:solidFill>
                <a:effectLst/>
                <a:cs typeface="Arial" charset="0"/>
              </a:rPr>
              <a:t>RESOURCE ALLOCATION IN PROJECT NETWORKS</a:t>
            </a:r>
            <a:endParaRPr lang="en-US" sz="29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928AF337-20B4-4FDF-BBB0-1190FD753190}" type="slidenum">
              <a:rPr lang="ar-SA"/>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80" y="928670"/>
            <a:ext cx="8229600" cy="1785950"/>
          </a:xfrm>
          <a:ln>
            <a:solidFill>
              <a:schemeClr val="accent1"/>
            </a:solidFill>
          </a:ln>
        </p:spPr>
        <p:txBody>
          <a:bodyPr/>
          <a:lstStyle/>
          <a:p>
            <a:r>
              <a:rPr lang="en-US" dirty="0"/>
              <a:t>Resource availability as well as other internal and external factors will determine how a project progresses from one state or stage to the next.</a:t>
            </a:r>
          </a:p>
        </p:txBody>
      </p:sp>
      <p:sp>
        <p:nvSpPr>
          <p:cNvPr id="3" name="Title 2"/>
          <p:cNvSpPr>
            <a:spLocks noGrp="1"/>
          </p:cNvSpPr>
          <p:nvPr>
            <p:ph type="title"/>
          </p:nvPr>
        </p:nvSpPr>
        <p:spPr>
          <a:xfrm>
            <a:off x="428596" y="142852"/>
            <a:ext cx="8229600" cy="725470"/>
          </a:xfrm>
        </p:spPr>
        <p:txBody>
          <a:bodyPr>
            <a:normAutofit/>
          </a:bodyPr>
          <a:lstStyle/>
          <a:p>
            <a:r>
              <a:rPr lang="en-US" sz="3600" u="sng" dirty="0">
                <a:solidFill>
                  <a:srgbClr val="FF0000"/>
                </a:solidFill>
              </a:rPr>
              <a:t>Resource Allocation …</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6</a:t>
            </a:fld>
            <a:endParaRPr lang="en-US"/>
          </a:p>
        </p:txBody>
      </p:sp>
      <p:pic>
        <p:nvPicPr>
          <p:cNvPr id="1026" name="Picture 2"/>
          <p:cNvPicPr>
            <a:picLocks noChangeAspect="1" noChangeArrowheads="1"/>
          </p:cNvPicPr>
          <p:nvPr/>
        </p:nvPicPr>
        <p:blipFill>
          <a:blip r:embed="rId3"/>
          <a:srcRect/>
          <a:stretch>
            <a:fillRect/>
          </a:stretch>
        </p:blipFill>
        <p:spPr bwMode="auto">
          <a:xfrm>
            <a:off x="428596" y="2857496"/>
            <a:ext cx="8513520" cy="3000396"/>
          </a:xfrm>
          <a:prstGeom prst="rect">
            <a:avLst/>
          </a:prstGeom>
          <a:noFill/>
          <a:ln w="9525">
            <a:solidFill>
              <a:schemeClr val="accent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idx="1"/>
          </p:nvPr>
        </p:nvSpPr>
        <p:spPr>
          <a:xfrm>
            <a:off x="250825" y="765175"/>
            <a:ext cx="8569325" cy="5184775"/>
          </a:xfrm>
          <a:ln>
            <a:solidFill>
              <a:srgbClr val="0000FF"/>
            </a:solidFill>
          </a:ln>
        </p:spPr>
        <p:txBody>
          <a:bodyPr/>
          <a:lstStyle/>
          <a:p>
            <a:r>
              <a:rPr lang="en-US" sz="2600" dirty="0">
                <a:latin typeface="Times New Roman" pitchFamily="18" charset="0"/>
                <a:cs typeface="Times New Roman" pitchFamily="18" charset="0"/>
              </a:rPr>
              <a:t>A resource-constrained scheduling problem arises when the available resources are not enough to satisfy the requirements of activities that could be performed concurrently.</a:t>
            </a:r>
          </a:p>
          <a:p>
            <a:r>
              <a:rPr lang="en-US" sz="2600" dirty="0">
                <a:latin typeface="Times New Roman" pitchFamily="18" charset="0"/>
                <a:cs typeface="Times New Roman" pitchFamily="18" charset="0"/>
              </a:rPr>
              <a:t>To satisfy this constraint, sequencing rules are used to determine which of the competing activities will have priority for resource allocation.</a:t>
            </a:r>
          </a:p>
          <a:p>
            <a:r>
              <a:rPr lang="en-US" sz="2600" dirty="0">
                <a:latin typeface="Times New Roman" pitchFamily="18" charset="0"/>
                <a:cs typeface="Times New Roman" pitchFamily="18" charset="0"/>
              </a:rPr>
              <a:t>Instead of using mathematical formulations, a scheduling heuristic uses logical rules to prioritize and assign resources to competing activities.</a:t>
            </a:r>
          </a:p>
          <a:p>
            <a:endParaRPr lang="en-US" sz="2600" dirty="0">
              <a:latin typeface="Times New Roman" pitchFamily="18" charset="0"/>
              <a:cs typeface="Times New Roman" pitchFamily="18" charset="0"/>
            </a:endParaRPr>
          </a:p>
          <a:p>
            <a:endParaRPr lang="en-US" sz="2600" dirty="0">
              <a:cs typeface="Arial" charset="0"/>
            </a:endParaRPr>
          </a:p>
        </p:txBody>
      </p:sp>
      <p:sp>
        <p:nvSpPr>
          <p:cNvPr id="47106" name="Rectangle 2"/>
          <p:cNvSpPr>
            <a:spLocks noGrp="1"/>
          </p:cNvSpPr>
          <p:nvPr>
            <p:ph type="title"/>
          </p:nvPr>
        </p:nvSpPr>
        <p:spPr bwMode="auto">
          <a:xfrm>
            <a:off x="395288" y="188913"/>
            <a:ext cx="8229600" cy="633412"/>
          </a:xfrm>
          <a:noFill/>
        </p:spPr>
        <p:txBody>
          <a:bodyPr wrap="square" lIns="91440" tIns="45720" rIns="91440" bIns="45720" numCol="1" anchorCtr="0" compatLnSpc="1">
            <a:prstTxWarp prst="textNoShape">
              <a:avLst/>
            </a:prstTxWarp>
          </a:bodyPr>
          <a:lstStyle/>
          <a:p>
            <a:r>
              <a:rPr lang="en-US" sz="2900" u="sng">
                <a:solidFill>
                  <a:schemeClr val="accent2"/>
                </a:solidFill>
                <a:effectLst/>
                <a:cs typeface="Arial" charset="0"/>
              </a:rPr>
              <a:t>RESOURCE-CONSTRAINED SCHEDULING</a:t>
            </a:r>
            <a:endParaRPr lang="en-US" sz="29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E0CB5D4B-C7A0-46AB-8812-892EE03BF4F9}" type="slidenum">
              <a:rPr lang="ar-SA"/>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8</a:t>
            </a:fld>
            <a:endParaRPr lang="en-US"/>
          </a:p>
        </p:txBody>
      </p:sp>
      <p:sp>
        <p:nvSpPr>
          <p:cNvPr id="7" name="Rectangle 6"/>
          <p:cNvSpPr/>
          <p:nvPr/>
        </p:nvSpPr>
        <p:spPr>
          <a:xfrm>
            <a:off x="251520" y="179313"/>
            <a:ext cx="8712968" cy="5909310"/>
          </a:xfrm>
          <a:prstGeom prst="rect">
            <a:avLst/>
          </a:prstGeom>
        </p:spPr>
        <p:txBody>
          <a:bodyPr wrap="square">
            <a:spAutoFit/>
          </a:bodyPr>
          <a:lstStyle/>
          <a:p>
            <a:pPr algn="l" rtl="0">
              <a:lnSpc>
                <a:spcPct val="150000"/>
              </a:lnSpc>
            </a:pPr>
            <a:r>
              <a:rPr lang="en-US" b="1" u="sng" dirty="0"/>
              <a:t>Program Evaluation and Review Technique (PERT)</a:t>
            </a:r>
            <a:endParaRPr lang="en-US" dirty="0"/>
          </a:p>
          <a:p>
            <a:pPr lvl="0" algn="l" rtl="0">
              <a:lnSpc>
                <a:spcPct val="150000"/>
              </a:lnSpc>
            </a:pPr>
            <a:r>
              <a:rPr lang="en-US" b="1" dirty="0"/>
              <a:t>PERT and CPM have been used to plan, schedule, and control a wide variety of projects:</a:t>
            </a:r>
            <a:endParaRPr lang="en-US" dirty="0"/>
          </a:p>
          <a:p>
            <a:pPr lvl="0" algn="l" rtl="0">
              <a:lnSpc>
                <a:spcPct val="150000"/>
              </a:lnSpc>
            </a:pPr>
            <a:r>
              <a:rPr lang="en-US" dirty="0"/>
              <a:t>Construction of buildings and highways</a:t>
            </a:r>
          </a:p>
          <a:p>
            <a:pPr lvl="0" algn="l" rtl="0">
              <a:lnSpc>
                <a:spcPct val="150000"/>
              </a:lnSpc>
            </a:pPr>
            <a:r>
              <a:rPr lang="en-US" dirty="0"/>
              <a:t>Maintenance of large and complex equipment</a:t>
            </a:r>
          </a:p>
          <a:p>
            <a:pPr lvl="0" algn="l" rtl="0">
              <a:lnSpc>
                <a:spcPct val="150000"/>
              </a:lnSpc>
            </a:pPr>
            <a:r>
              <a:rPr lang="en-US" dirty="0"/>
              <a:t>Design and installation of new systems</a:t>
            </a:r>
          </a:p>
          <a:p>
            <a:pPr lvl="0" algn="l" rtl="0">
              <a:lnSpc>
                <a:spcPct val="150000"/>
              </a:lnSpc>
            </a:pPr>
            <a:r>
              <a:rPr lang="en-US" b="1" dirty="0"/>
              <a:t>A PERT network can be constructed to model the precedence of the activities.  </a:t>
            </a:r>
            <a:endParaRPr lang="en-US" dirty="0"/>
          </a:p>
          <a:p>
            <a:pPr lvl="0" algn="l" rtl="0">
              <a:lnSpc>
                <a:spcPct val="150000"/>
              </a:lnSpc>
            </a:pPr>
            <a:r>
              <a:rPr lang="en-US" dirty="0"/>
              <a:t>The arcs of the network represent the precedence relationships of the activities.  </a:t>
            </a:r>
          </a:p>
          <a:p>
            <a:pPr lvl="0" algn="l" rtl="0">
              <a:lnSpc>
                <a:spcPct val="150000"/>
              </a:lnSpc>
            </a:pPr>
            <a:r>
              <a:rPr lang="en-US" dirty="0"/>
              <a:t>The nodes (rectangles) of the network represent activities.  </a:t>
            </a:r>
          </a:p>
          <a:p>
            <a:pPr lvl="0" algn="l" rtl="0">
              <a:lnSpc>
                <a:spcPct val="150000"/>
              </a:lnSpc>
            </a:pPr>
            <a:r>
              <a:rPr lang="en-US" dirty="0"/>
              <a:t>You will need to add a “Start” and a “Finish” nodes.</a:t>
            </a:r>
          </a:p>
          <a:p>
            <a:pPr lvl="0" algn="l" rtl="0">
              <a:lnSpc>
                <a:spcPct val="150000"/>
              </a:lnSpc>
            </a:pPr>
            <a:r>
              <a:rPr lang="en-US" dirty="0"/>
              <a:t>Activity time estimates usually can not be made with certainty.</a:t>
            </a:r>
          </a:p>
          <a:p>
            <a:pPr lvl="0" algn="l" rtl="0">
              <a:lnSpc>
                <a:spcPct val="150000"/>
              </a:lnSpc>
            </a:pPr>
            <a:r>
              <a:rPr lang="en-US" b="1" dirty="0"/>
              <a:t>PERT analysis is used when the duration of activities are not known with certainty. It involves three types of estimates of the duration of an activity instead of one single value as in the case of CPM:</a:t>
            </a:r>
            <a:endParaRPr lang="en-US" dirty="0"/>
          </a:p>
        </p:txBody>
      </p:sp>
    </p:spTree>
    <p:extLst>
      <p:ext uri="{BB962C8B-B14F-4D97-AF65-F5344CB8AC3E}">
        <p14:creationId xmlns:p14="http://schemas.microsoft.com/office/powerpoint/2010/main" val="601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9</a:t>
            </a:fld>
            <a:endParaRPr lang="en-US"/>
          </a:p>
        </p:txBody>
      </p:sp>
      <p:sp>
        <p:nvSpPr>
          <p:cNvPr id="7" name="Rectangle 6"/>
          <p:cNvSpPr/>
          <p:nvPr/>
        </p:nvSpPr>
        <p:spPr>
          <a:xfrm>
            <a:off x="287524" y="427573"/>
            <a:ext cx="8568952" cy="4247317"/>
          </a:xfrm>
          <a:prstGeom prst="rect">
            <a:avLst/>
          </a:prstGeom>
        </p:spPr>
        <p:txBody>
          <a:bodyPr wrap="square">
            <a:spAutoFit/>
          </a:bodyPr>
          <a:lstStyle/>
          <a:p>
            <a:pPr algn="l" rtl="0">
              <a:lnSpc>
                <a:spcPct val="150000"/>
              </a:lnSpc>
            </a:pPr>
            <a:r>
              <a:rPr lang="en-GB" b="1" dirty="0"/>
              <a:t>1. </a:t>
            </a:r>
            <a:r>
              <a:rPr lang="en-GB" dirty="0"/>
              <a:t>The optimistic duration </a:t>
            </a:r>
            <a:r>
              <a:rPr lang="en-GB" i="1" dirty="0"/>
              <a:t>a </a:t>
            </a:r>
            <a:r>
              <a:rPr lang="en-GB" dirty="0"/>
              <a:t>_ the time an activity will take under the most favourable conditions.</a:t>
            </a:r>
            <a:endParaRPr lang="en-US" dirty="0"/>
          </a:p>
          <a:p>
            <a:pPr algn="l" rtl="0">
              <a:lnSpc>
                <a:spcPct val="150000"/>
              </a:lnSpc>
            </a:pPr>
            <a:r>
              <a:rPr lang="en-GB" b="1" dirty="0"/>
              <a:t>2. </a:t>
            </a:r>
            <a:r>
              <a:rPr lang="en-GB" dirty="0"/>
              <a:t>The pessimistic duration </a:t>
            </a:r>
            <a:r>
              <a:rPr lang="en-GB" i="1" dirty="0"/>
              <a:t>b </a:t>
            </a:r>
            <a:r>
              <a:rPr lang="en-GB" dirty="0"/>
              <a:t>_ the time an activity will take under the most unfavourable conditions.</a:t>
            </a:r>
            <a:endParaRPr lang="en-US" dirty="0"/>
          </a:p>
          <a:p>
            <a:pPr algn="l" rtl="0">
              <a:lnSpc>
                <a:spcPct val="150000"/>
              </a:lnSpc>
            </a:pPr>
            <a:r>
              <a:rPr lang="en-GB" b="1" dirty="0"/>
              <a:t>3. </a:t>
            </a:r>
            <a:r>
              <a:rPr lang="en-GB" dirty="0"/>
              <a:t>The most likely duration </a:t>
            </a:r>
            <a:r>
              <a:rPr lang="en-GB" i="1" dirty="0"/>
              <a:t>m </a:t>
            </a:r>
            <a:r>
              <a:rPr lang="en-GB" dirty="0"/>
              <a:t>_ the most realistic time an activity will require to be completed, that is, the time an activity will take under normal conditions.</a:t>
            </a:r>
            <a:endParaRPr lang="en-US" dirty="0"/>
          </a:p>
          <a:p>
            <a:pPr algn="l" rtl="0">
              <a:lnSpc>
                <a:spcPct val="150000"/>
              </a:lnSpc>
            </a:pPr>
            <a:r>
              <a:rPr lang="en-GB" dirty="0"/>
              <a:t>The duration of an activity is therefore assumed to have a </a:t>
            </a:r>
            <a:r>
              <a:rPr lang="en-GB" b="1" dirty="0"/>
              <a:t>beta probability distribution </a:t>
            </a:r>
            <a:r>
              <a:rPr lang="en-GB" dirty="0"/>
              <a:t>in PERT analysis. Following this distribution, the expected activity time, </a:t>
            </a:r>
            <a:r>
              <a:rPr lang="en-GB" b="1" dirty="0" err="1"/>
              <a:t>te</a:t>
            </a:r>
            <a:r>
              <a:rPr lang="en-GB" b="1" dirty="0"/>
              <a:t>,</a:t>
            </a:r>
            <a:r>
              <a:rPr lang="en-GB" dirty="0"/>
              <a:t> and the variance of the activity completion time, </a:t>
            </a:r>
            <a:r>
              <a:rPr lang="en-GB" b="1" dirty="0"/>
              <a:t>σ</a:t>
            </a:r>
            <a:r>
              <a:rPr lang="en-GB" b="1" baseline="30000" dirty="0"/>
              <a:t>2</a:t>
            </a:r>
            <a:r>
              <a:rPr lang="en-GB" dirty="0"/>
              <a:t> can be obtained as follows:</a:t>
            </a:r>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509120"/>
            <a:ext cx="2819400" cy="1819275"/>
          </a:xfrm>
          <a:prstGeom prst="rect">
            <a:avLst/>
          </a:prstGeom>
          <a:noFill/>
          <a:ln>
            <a:noFill/>
          </a:ln>
        </p:spPr>
      </p:pic>
    </p:spTree>
    <p:extLst>
      <p:ext uri="{BB962C8B-B14F-4D97-AF65-F5344CB8AC3E}">
        <p14:creationId xmlns:p14="http://schemas.microsoft.com/office/powerpoint/2010/main" val="1052648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3898</TotalTime>
  <Words>1665</Words>
  <Application>Microsoft Office PowerPoint</Application>
  <PresentationFormat>On-screen Show (4:3)</PresentationFormat>
  <Paragraphs>194</Paragraphs>
  <Slides>20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Lucida Sans Unicode</vt:lpstr>
      <vt:lpstr>Times New Roman</vt:lpstr>
      <vt:lpstr>Verdana</vt:lpstr>
      <vt:lpstr>Wingdings 2</vt:lpstr>
      <vt:lpstr>Wingdings 3</vt:lpstr>
      <vt:lpstr>Concourse</vt:lpstr>
      <vt:lpstr>PowerPoint Presentation</vt:lpstr>
      <vt:lpstr>Resource Analysis and Management</vt:lpstr>
      <vt:lpstr>RESOURCE ASSESSMENT</vt:lpstr>
      <vt:lpstr>Resource Planning</vt:lpstr>
      <vt:lpstr>RESOURCE ALLOCATION IN PROJECT NETWORKS</vt:lpstr>
      <vt:lpstr>Resource Allocation …</vt:lpstr>
      <vt:lpstr>RESOURCE-CONSTRAINED SCHEDULING</vt:lpstr>
      <vt:lpstr>PowerPoint Presentation</vt:lpstr>
      <vt:lpstr>PowerPoint Presentation</vt:lpstr>
      <vt:lpstr>PowerPoint Presentation</vt:lpstr>
      <vt:lpstr>Example1:</vt:lpstr>
      <vt:lpstr>PowerPoint Presentation</vt:lpstr>
      <vt:lpstr>Example cont.:</vt:lpstr>
      <vt:lpstr>Example cont.:</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حاتم</cp:lastModifiedBy>
  <cp:revision>64</cp:revision>
  <dcterms:created xsi:type="dcterms:W3CDTF">2010-10-11T20:03:06Z</dcterms:created>
  <dcterms:modified xsi:type="dcterms:W3CDTF">2023-02-14T19:22:04Z</dcterms:modified>
</cp:coreProperties>
</file>