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6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3" r:id="rId3"/>
    <p:sldId id="264" r:id="rId4"/>
    <p:sldId id="258" r:id="rId5"/>
    <p:sldId id="266" r:id="rId6"/>
    <p:sldId id="259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1CC199-000C-5808-7A92-BCDFE93160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Azure Data Engineering End-to-End Project- Adventure_WorksLT_2019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CE8E6-854E-B1A8-FD34-6A12E5231D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22537-D7E3-44BA-95F7-1EBC9A5A1E0C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E0F92-1C8F-B4C1-8C21-2999C32A94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D946A-C25C-80C1-BF87-7764C6444D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28EAB-2043-470E-B084-BA2878DF8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2671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Azure Data Engineering End-to-End Project- Adventure_WorksLT_2019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53163-1EE2-482A-9CE7-9C2AD29237A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F8E25-0ADE-41D8-9227-BCCF556B6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43229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A119AF37-47C4-4ECD-BA69-65F0056C60F6}" type="datetime1">
              <a:rPr lang="en-IN" smtClean="0"/>
              <a:t>03-03-2024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Azure Data Engineering End-to-End Project- Adventure_WorksLT_2019</a:t>
            </a:r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B566D74-8010-4A13-922B-1E5C860DB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372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28D2-5EDB-468E-BC9D-1E4F509E56A3}" type="datetime1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Adventure_WorksLT_2019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6D74-8010-4A13-922B-1E5C860DB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13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608C-29D4-43F9-904C-B302B3C22236}" type="datetime1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Adventure_WorksLT_2019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6D74-8010-4A13-922B-1E5C860DB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51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FAEE-DBBB-4328-86B2-F44C30C4A64A}" type="datetime1">
              <a:rPr lang="en-IN" smtClean="0"/>
              <a:t>03-03-2024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Adventure_WorksLT_2019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6D74-8010-4A13-922B-1E5C860DB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4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488FC94-2AC8-4F8B-9D5F-8CFC775624D3}" type="datetime1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Azure Data Engineering End-to-End Project- Adventure_WorksLT_2019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9B566D74-8010-4A13-922B-1E5C860DB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903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C82B-35ED-47EE-87A2-FF4C80CB7CA6}" type="datetime1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Adventure_WorksLT_2019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6D74-8010-4A13-922B-1E5C860DB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38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B230-520E-4DF3-9A60-A8300118D6DF}" type="datetime1">
              <a:rPr lang="en-IN" smtClean="0"/>
              <a:t>03-03-2024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Adventure_WorksLT_2019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6D74-8010-4A13-922B-1E5C860DB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33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D921-5F52-4CC6-A7AE-303292BFBCF8}" type="datetime1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Adventure_WorksLT_2019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6D74-8010-4A13-922B-1E5C860DB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88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F83B-64AA-4919-A9F8-9725C6D32606}" type="datetime1">
              <a:rPr lang="en-IN" smtClean="0"/>
              <a:t>03-03-2024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Adventure_WorksLT_2019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6D74-8010-4A13-922B-1E5C860DB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06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BB0C-571F-4039-B7BB-857D22791A92}" type="datetime1">
              <a:rPr lang="en-IN" smtClean="0"/>
              <a:t>03-03-2024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Azure Data Engineering End-to-End Project- Adventure_WorksLT_2019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566D74-8010-4A13-922B-1E5C860DB83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79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E1F6B10-98D0-460B-9A33-01C979B244C8}" type="datetime1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Azure Data Engineering End-to-End Project- Adventure_WorksLT_2019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566D74-8010-4A13-922B-1E5C860DB83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615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07C9049-387F-466D-97A0-88DF6EC3A4B9}" type="datetime1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Azure Data Engineering End-to-End Project- Adventure_WorksLT_2019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B566D74-8010-4A13-922B-1E5C860DB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08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hokUjwal/AdventureWorksLT2019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DhokUjwal/AdventureWorksLT2019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EF67B0-C05E-CE7D-F668-FE67A857A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52" y="1331053"/>
            <a:ext cx="8919906" cy="41958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D5F1DD-4481-7B6D-D2AD-218BE607D085}"/>
              </a:ext>
            </a:extLst>
          </p:cNvPr>
          <p:cNvSpPr txBox="1"/>
          <p:nvPr/>
        </p:nvSpPr>
        <p:spPr>
          <a:xfrm>
            <a:off x="2898655" y="5677749"/>
            <a:ext cx="506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Project Overview-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1DDAE-40D6-2817-35D7-34F51ADD20B7}"/>
              </a:ext>
            </a:extLst>
          </p:cNvPr>
          <p:cNvSpPr txBox="1"/>
          <p:nvPr/>
        </p:nvSpPr>
        <p:spPr>
          <a:xfrm>
            <a:off x="970052" y="518531"/>
            <a:ext cx="903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Azure Data Engineering End-to-End Project- Adventure_WorksLT_2019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63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9213A0-2B9A-33D8-7FFA-F9B4E2046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32" y="1002400"/>
            <a:ext cx="9480884" cy="35284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06438C-40EB-A4D9-80B1-942A5BC5C712}"/>
              </a:ext>
            </a:extLst>
          </p:cNvPr>
          <p:cNvSpPr txBox="1"/>
          <p:nvPr/>
        </p:nvSpPr>
        <p:spPr>
          <a:xfrm>
            <a:off x="393032" y="390800"/>
            <a:ext cx="11085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161616"/>
                </a:solidFill>
                <a:latin typeface="Segoe UI" panose="020B0502040204020203" pitchFamily="34" charset="0"/>
              </a:rPr>
              <a:t>Create the pipeline in ADF to run notebook we create in Databricks 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7110AB-AD6D-9596-A292-50ECF283F152}"/>
              </a:ext>
            </a:extLst>
          </p:cNvPr>
          <p:cNvSpPr txBox="1"/>
          <p:nvPr/>
        </p:nvSpPr>
        <p:spPr>
          <a:xfrm>
            <a:off x="393032" y="4805206"/>
            <a:ext cx="9601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161616"/>
                </a:solidFill>
                <a:latin typeface="Segoe UI" panose="020B0502040204020203" pitchFamily="34" charset="0"/>
              </a:rPr>
              <a:t>Schedule the Pipeline.</a:t>
            </a:r>
          </a:p>
          <a:p>
            <a:endParaRPr lang="en-US" sz="1800" b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en-US" sz="1800" b="1" dirty="0">
                <a:solidFill>
                  <a:srgbClr val="161616"/>
                </a:solidFill>
                <a:latin typeface="Segoe UI" panose="020B0502040204020203" pitchFamily="34" charset="0"/>
              </a:rPr>
              <a:t>Setting for </a:t>
            </a:r>
            <a:r>
              <a:rPr lang="en-IN" sz="1800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Security and Governance. (Role ,Access Assignment )</a:t>
            </a:r>
          </a:p>
          <a:p>
            <a:endParaRPr lang="en-IN" sz="1800" b="1" dirty="0">
              <a:solidFill>
                <a:srgbClr val="0F0F0F"/>
              </a:solidFill>
              <a:latin typeface="Roboto" panose="02000000000000000000" pitchFamily="2" charset="0"/>
            </a:endParaRPr>
          </a:p>
          <a:p>
            <a:r>
              <a:rPr lang="en-IN" sz="1800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Reporting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25E293-B019-7B4F-FAF8-19B3F22F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Adventure_WorksLT_2019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7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136B01-482A-1A17-5604-FF0E5E4D7E0E}"/>
              </a:ext>
            </a:extLst>
          </p:cNvPr>
          <p:cNvSpPr txBox="1"/>
          <p:nvPr/>
        </p:nvSpPr>
        <p:spPr>
          <a:xfrm>
            <a:off x="156411" y="340895"/>
            <a:ext cx="11430000" cy="5670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IN" sz="28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Agenda</a:t>
            </a:r>
            <a:endParaRPr lang="en-IN" sz="2800" b="1" i="1" dirty="0">
              <a:latin typeface="Arial Rounded MT Bold" panose="020F0704030504030204" pitchFamily="34" charset="0"/>
            </a:endParaRPr>
          </a:p>
          <a:p>
            <a:pPr lvl="1">
              <a:lnSpc>
                <a:spcPct val="150000"/>
              </a:lnSpc>
            </a:pPr>
            <a:endParaRPr lang="en-IN" b="1" i="1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Environment Setup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Data Ingestion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Data Transformation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Data Loading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Data Reporting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End to End Pipeline Testing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F2177-D077-9E16-A6BD-6D4AC35C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278077"/>
            <a:ext cx="5212080" cy="274320"/>
          </a:xfrm>
        </p:spPr>
        <p:txBody>
          <a:bodyPr vert="horz" lIns="91440" tIns="45720" rIns="91440" bIns="45720" rtlCol="0" anchor="b"/>
          <a:lstStyle/>
          <a:p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Azure Data Engineering End-to-End Project- Adventure_WorksLT_2019</a:t>
            </a:r>
            <a:endParaRPr lang="en-IN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29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DD57B7-4D12-4654-56FC-7D0A6C093B4E}"/>
              </a:ext>
            </a:extLst>
          </p:cNvPr>
          <p:cNvSpPr txBox="1"/>
          <p:nvPr/>
        </p:nvSpPr>
        <p:spPr>
          <a:xfrm>
            <a:off x="425116" y="248653"/>
            <a:ext cx="11181347" cy="608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Tools Used in this Project</a:t>
            </a:r>
          </a:p>
          <a:p>
            <a:pPr>
              <a:lnSpc>
                <a:spcPct val="150000"/>
              </a:lnSpc>
            </a:pPr>
            <a:endParaRPr lang="en-IN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Azure Data Factory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Synapse Analytics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Databricks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Data Lake Gen 2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Azure Active Directory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b="1" dirty="0">
              <a:latin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Segoe UI" panose="020B0502040204020203" pitchFamily="34" charset="0"/>
              </a:rPr>
              <a:t>Azure Key Vault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F830E-B25B-B0A3-CB57-FB090835B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064" y="1511478"/>
            <a:ext cx="6673517" cy="412732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08B05-FFC4-9962-3E01-8C51FF80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Azure Data Engineering End-to-End Project- Adventure_WorksLT_2019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05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D0784-EED6-D3D9-B90F-5E949196E48A}"/>
              </a:ext>
            </a:extLst>
          </p:cNvPr>
          <p:cNvSpPr txBox="1"/>
          <p:nvPr/>
        </p:nvSpPr>
        <p:spPr>
          <a:xfrm>
            <a:off x="0" y="254014"/>
            <a:ext cx="11766886" cy="53151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IN" sz="28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Steps to create this project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</a:rPr>
              <a:t>Create resource group in Azure Portal and create tools required in the resource group (</a:t>
            </a:r>
            <a:r>
              <a:rPr lang="en-US" b="1" dirty="0" err="1">
                <a:latin typeface="Segoe UI" panose="020B0502040204020203" pitchFamily="34" charset="0"/>
              </a:rPr>
              <a:t>Synapse,ADF,DatLake,Databricks</a:t>
            </a:r>
            <a:r>
              <a:rPr lang="en-US" b="1" dirty="0">
                <a:latin typeface="Segoe UI" panose="020B0502040204020203" pitchFamily="34" charset="0"/>
              </a:rPr>
              <a:t>).</a:t>
            </a:r>
          </a:p>
          <a:p>
            <a:pPr marL="800100" lvl="1" indent="-342900">
              <a:buFont typeface="+mj-lt"/>
              <a:buAutoNum type="arabicPeriod"/>
            </a:pPr>
            <a:endParaRPr lang="en-US" b="1" dirty="0"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</a:rPr>
              <a:t>Restore a Database (</a:t>
            </a:r>
            <a:r>
              <a:rPr lang="en-IN" b="1" dirty="0">
                <a:latin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AdventureWorksLT2019</a:t>
            </a:r>
            <a:r>
              <a:rPr lang="en-US" b="1" dirty="0">
                <a:latin typeface="Segoe UI" panose="020B0502040204020203" pitchFamily="34" charset="0"/>
              </a:rPr>
              <a:t>) Using SSMS.</a:t>
            </a:r>
          </a:p>
          <a:p>
            <a:pPr marL="800100" lvl="1" indent="-342900">
              <a:buFont typeface="+mj-lt"/>
              <a:buAutoNum type="arabicPeriod"/>
            </a:pPr>
            <a:endParaRPr lang="en-US" b="1" dirty="0"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</a:rPr>
              <a:t>Create self hosted runtime integration express setup to build connection with on premises SQL server.</a:t>
            </a:r>
          </a:p>
          <a:p>
            <a:pPr marL="800100" lvl="1" indent="-342900">
              <a:buFont typeface="+mj-lt"/>
              <a:buAutoNum type="arabicPeriod"/>
            </a:pPr>
            <a:endParaRPr lang="en-US" b="1" dirty="0"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</a:rPr>
              <a:t>Create pipeline in Azure data factory to import data (Dynamically all the tables) from on premises SQL server to ADLS gen2.</a:t>
            </a:r>
          </a:p>
          <a:p>
            <a:pPr marL="800100" lvl="1" indent="-342900">
              <a:buFont typeface="+mj-lt"/>
              <a:buAutoNum type="arabicPeriod"/>
            </a:pPr>
            <a:endParaRPr lang="en-US" b="1" dirty="0"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</a:rPr>
              <a:t>Create compute(cluster) Databricks .</a:t>
            </a:r>
          </a:p>
          <a:p>
            <a:pPr marL="800100" lvl="1" indent="-342900">
              <a:buFont typeface="+mj-lt"/>
              <a:buAutoNum type="arabicPeriod"/>
            </a:pPr>
            <a:endParaRPr lang="en-US" b="1" dirty="0"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</a:rPr>
              <a:t>Mount the data from ADLS gen 2.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400" b="1" dirty="0">
              <a:latin typeface="Segoe UI" panose="020B05020402040202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6064C-B446-ECB5-EEBE-B637C5D0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Adventure_WorksLT_2019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07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CCB41A-29A2-C720-E7C7-771962AAB145}"/>
              </a:ext>
            </a:extLst>
          </p:cNvPr>
          <p:cNvSpPr txBox="1"/>
          <p:nvPr/>
        </p:nvSpPr>
        <p:spPr>
          <a:xfrm>
            <a:off x="477252" y="352927"/>
            <a:ext cx="11558337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Steps to create this project</a:t>
            </a:r>
          </a:p>
          <a:p>
            <a:pPr marL="342900" indent="-342900">
              <a:buFont typeface="+mj-lt"/>
              <a:buAutoNum type="arabicPeriod"/>
            </a:pPr>
            <a:endParaRPr lang="en-US" sz="1800" b="1" i="0" dirty="0">
              <a:effectLst/>
              <a:latin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</a:rPr>
              <a:t>7</a:t>
            </a:r>
            <a:r>
              <a:rPr lang="en-US" sz="1800" b="1" i="0" dirty="0">
                <a:effectLst/>
                <a:latin typeface="Segoe UI" panose="020B0502040204020203" pitchFamily="34" charset="0"/>
              </a:rPr>
              <a:t>. Create notebooks  in Databricks using python to transform data from raw data(Bronze) to semi transformed(Silver) to fully transformed(Gold) data. </a:t>
            </a:r>
          </a:p>
          <a:p>
            <a:pPr marL="342900" indent="-342900">
              <a:buFont typeface="+mj-lt"/>
              <a:buAutoNum type="arabicPeriod"/>
            </a:pPr>
            <a:endParaRPr lang="en-US" sz="1800" b="1" dirty="0">
              <a:latin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</a:rPr>
              <a:t>8. Create serverless SQL pool in Synapse Analytics.</a:t>
            </a:r>
          </a:p>
          <a:p>
            <a:endParaRPr lang="en-US" sz="1800" b="1" dirty="0">
              <a:latin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</a:rPr>
              <a:t>9. Create Pipeline in synapse analytics to import the data (dynamically for all tables) from ADLS gen2 to serverless SQL pool.</a:t>
            </a:r>
          </a:p>
          <a:p>
            <a:endParaRPr lang="en-US" sz="1800" b="1" dirty="0">
              <a:latin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</a:rPr>
              <a:t>10. Create the pipeline in ADF to run notebook we create in Databricks .</a:t>
            </a:r>
          </a:p>
          <a:p>
            <a:endParaRPr lang="en-US" sz="1800" b="1" dirty="0">
              <a:latin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</a:rPr>
              <a:t>11. Schedule the Pipeline.</a:t>
            </a:r>
          </a:p>
          <a:p>
            <a:endParaRPr lang="en-US" sz="1800" b="1" dirty="0">
              <a:latin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</a:rPr>
              <a:t>12. Setting for </a:t>
            </a:r>
            <a:r>
              <a:rPr lang="en-IN" sz="1800" b="1" i="0" dirty="0">
                <a:effectLst/>
                <a:latin typeface="Roboto" panose="02000000000000000000" pitchFamily="2" charset="0"/>
              </a:rPr>
              <a:t>Security and Governance. (Role ,Access Assignment )</a:t>
            </a:r>
          </a:p>
          <a:p>
            <a:endParaRPr lang="en-IN" sz="1800" b="1" dirty="0">
              <a:latin typeface="Roboto" panose="02000000000000000000" pitchFamily="2" charset="0"/>
            </a:endParaRPr>
          </a:p>
          <a:p>
            <a:r>
              <a:rPr lang="en-IN" sz="1800" b="1" i="0" dirty="0">
                <a:effectLst/>
                <a:latin typeface="Roboto" panose="02000000000000000000" pitchFamily="2" charset="0"/>
              </a:rPr>
              <a:t>13. Reporting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EDE6AD-F033-0EFA-F9D2-EB7BF794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Azure Data Engineering End-to-End Project- Adventure_WorksLT_2019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94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304FC6-4025-3EBB-F245-559818A0BCC2}"/>
              </a:ext>
            </a:extLst>
          </p:cNvPr>
          <p:cNvSpPr txBox="1"/>
          <p:nvPr/>
        </p:nvSpPr>
        <p:spPr>
          <a:xfrm>
            <a:off x="336883" y="4892156"/>
            <a:ext cx="107562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Restore a Database (</a:t>
            </a:r>
            <a:r>
              <a:rPr lang="en-IN" sz="1800" b="1" i="0" u="sng" dirty="0">
                <a:effectLst/>
                <a:latin typeface="-apple-system"/>
                <a:hlinkClick r:id="rId2"/>
              </a:rPr>
              <a:t>AdventureWorksLT2019</a:t>
            </a:r>
            <a:r>
              <a:rPr lang="en-US" sz="18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) Using SSMS.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en-US" sz="18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We can refer Microsoft documentation on official site for restore the data in SSMS.</a:t>
            </a:r>
          </a:p>
          <a:p>
            <a:endParaRPr lang="en-US" sz="1800" b="1" dirty="0">
              <a:solidFill>
                <a:srgbClr val="161616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7EA0E-9A65-0F5D-102D-1BADB634B713}"/>
              </a:ext>
            </a:extLst>
          </p:cNvPr>
          <p:cNvSpPr txBox="1"/>
          <p:nvPr/>
        </p:nvSpPr>
        <p:spPr>
          <a:xfrm>
            <a:off x="336883" y="305992"/>
            <a:ext cx="11165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Create resource group in Azure </a:t>
            </a:r>
            <a:r>
              <a:rPr lang="en-US" sz="1800" b="1" dirty="0">
                <a:solidFill>
                  <a:srgbClr val="161616"/>
                </a:solidFill>
                <a:latin typeface="Segoe UI" panose="020B0502040204020203" pitchFamily="34" charset="0"/>
              </a:rPr>
              <a:t>P</a:t>
            </a:r>
            <a:r>
              <a:rPr lang="en-US" sz="18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ortal and create tools required in the resource group (</a:t>
            </a:r>
            <a:r>
              <a:rPr lang="en-US" sz="1800" b="1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Synapse,ADF,DatLake,Databricks,KeyVault</a:t>
            </a:r>
            <a:r>
              <a:rPr lang="en-US" sz="18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) .</a:t>
            </a:r>
          </a:p>
          <a:p>
            <a:pPr marL="342900" indent="-342900">
              <a:buFont typeface="+mj-lt"/>
              <a:buAutoNum type="arabicPeriod"/>
            </a:pPr>
            <a:endParaRPr lang="en-US" sz="1800" b="1" dirty="0">
              <a:solidFill>
                <a:srgbClr val="161616"/>
              </a:solidFill>
              <a:latin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8C884E-DE11-FC4D-7EE9-8BB755D77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3" y="1365679"/>
            <a:ext cx="9735909" cy="28674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A87084-3ECA-89BB-537C-E038801A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Azure Data Engineering End-to-End Project- Adventure_WorksLT_2019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66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B01B64-2732-43EA-2F1F-F83C4AEE8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30" y="3429000"/>
            <a:ext cx="6500830" cy="26868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B8564D-4BF4-8DDB-F3A8-D3875E9D085C}"/>
              </a:ext>
            </a:extLst>
          </p:cNvPr>
          <p:cNvSpPr txBox="1"/>
          <p:nvPr/>
        </p:nvSpPr>
        <p:spPr>
          <a:xfrm>
            <a:off x="393029" y="2397841"/>
            <a:ext cx="11181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Create pipeline in Azure data factory to import data (Dynamically all the tables) from on premises SQL server to ADLS gen2.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54BB4-5598-6D5C-143C-5301F631DEFD}"/>
              </a:ext>
            </a:extLst>
          </p:cNvPr>
          <p:cNvSpPr txBox="1"/>
          <p:nvPr/>
        </p:nvSpPr>
        <p:spPr>
          <a:xfrm>
            <a:off x="393030" y="572778"/>
            <a:ext cx="111813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Create self hosted runtime integration express setup to build connection with on premises SQL server.</a:t>
            </a:r>
          </a:p>
          <a:p>
            <a:endParaRPr lang="en-US" b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en-US" sz="18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Create Self hosted runtime integration in Azure portal and install Microsoft integration runtime on the system.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2FDC28-2D64-8AB9-2FA7-CAEF3A1E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Azure Data Engineering End-to-End Project- Adventure_WorksLT_2019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86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366CE1-A11D-3F60-A7B2-25B8FEEC8328}"/>
              </a:ext>
            </a:extLst>
          </p:cNvPr>
          <p:cNvSpPr txBox="1"/>
          <p:nvPr/>
        </p:nvSpPr>
        <p:spPr>
          <a:xfrm>
            <a:off x="457199" y="404882"/>
            <a:ext cx="113818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161616"/>
                </a:solidFill>
                <a:latin typeface="Segoe UI" panose="020B0502040204020203" pitchFamily="34" charset="0"/>
              </a:rPr>
              <a:t>Create compute(cluster) Databricks.</a:t>
            </a:r>
          </a:p>
          <a:p>
            <a:endParaRPr lang="en-US" b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en-US" sz="1800" b="1" dirty="0">
                <a:solidFill>
                  <a:srgbClr val="161616"/>
                </a:solidFill>
                <a:latin typeface="Segoe UI" panose="020B0502040204020203" pitchFamily="34" charset="0"/>
              </a:rPr>
              <a:t>Mount the data from ADLS gen 2.</a:t>
            </a:r>
          </a:p>
          <a:p>
            <a:endParaRPr lang="en-US" b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en-US" sz="18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Create notebooks using python to transform data from raw data(Bronze) to semi transformed(Silver)            to fully transformed(Gold) data.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8ED1E-BEB1-D876-71B6-6C1B9622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84" y="2528540"/>
            <a:ext cx="4546384" cy="395802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F8CEE7-F28D-AD95-8E31-A57506CF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Adventure_WorksLT_2019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84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B22C31-5300-B774-8D13-5D8B394A96FD}"/>
              </a:ext>
            </a:extLst>
          </p:cNvPr>
          <p:cNvSpPr txBox="1"/>
          <p:nvPr/>
        </p:nvSpPr>
        <p:spPr>
          <a:xfrm>
            <a:off x="433136" y="523056"/>
            <a:ext cx="11502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161616"/>
                </a:solidFill>
                <a:latin typeface="Segoe UI" panose="020B0502040204020203" pitchFamily="34" charset="0"/>
              </a:rPr>
              <a:t>Create serverless SQL pool in Synapse Analytics.</a:t>
            </a:r>
          </a:p>
          <a:p>
            <a:endParaRPr lang="en-US" b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en-US" sz="1800" b="1" dirty="0">
                <a:solidFill>
                  <a:srgbClr val="161616"/>
                </a:solidFill>
                <a:latin typeface="Segoe UI" panose="020B0502040204020203" pitchFamily="34" charset="0"/>
              </a:rPr>
              <a:t>Create Pipeline in synapse analytics to import the data in form of view (dynamically for all tables using stored procedure) from ADLS gen2 to serverless SQL pool.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405CD-069E-E715-BF27-EBF373F68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73" y="2084593"/>
            <a:ext cx="10764253" cy="411722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91EC67-C537-1C5B-6683-4E85CE0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 Engineering End-to-End Project- Adventure_WorksLT_2019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971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558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-apple-system</vt:lpstr>
      <vt:lpstr>Arial Rounded MT Bold</vt:lpstr>
      <vt:lpstr>Calibri</vt:lpstr>
      <vt:lpstr>Century Gothic</vt:lpstr>
      <vt:lpstr>Garamond</vt:lpstr>
      <vt:lpstr>Roboto</vt:lpstr>
      <vt:lpstr>Segoe UI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Ujwal Dhok</dc:creator>
  <cp:lastModifiedBy>Ujwal Dhok</cp:lastModifiedBy>
  <cp:revision>9</cp:revision>
  <dcterms:created xsi:type="dcterms:W3CDTF">2024-03-03T09:24:43Z</dcterms:created>
  <dcterms:modified xsi:type="dcterms:W3CDTF">2024-03-03T13:10:16Z</dcterms:modified>
</cp:coreProperties>
</file>