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13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51EAA-40A2-491C-B9E4-C9F5E79852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2AFE02-17B8-481B-9149-BC4816A0E418}">
      <dgm:prSet/>
      <dgm:spPr/>
      <dgm:t>
        <a:bodyPr/>
        <a:lstStyle/>
        <a:p>
          <a:r>
            <a:rPr lang="en-US" b="0" i="1"/>
            <a:t>What is the project?</a:t>
          </a:r>
          <a:endParaRPr lang="en-US"/>
        </a:p>
      </dgm:t>
    </dgm:pt>
    <dgm:pt modelId="{4995D278-F2F3-4B5F-ACF9-4136E5B0CA3B}" type="parTrans" cxnId="{D090E424-BEBC-4865-BB57-FBEEEF2E0A5C}">
      <dgm:prSet/>
      <dgm:spPr/>
      <dgm:t>
        <a:bodyPr/>
        <a:lstStyle/>
        <a:p>
          <a:endParaRPr lang="en-US"/>
        </a:p>
      </dgm:t>
    </dgm:pt>
    <dgm:pt modelId="{B2892BB1-F5F2-45C6-BDB4-67A0583EF768}" type="sibTrans" cxnId="{D090E424-BEBC-4865-BB57-FBEEEF2E0A5C}">
      <dgm:prSet/>
      <dgm:spPr/>
      <dgm:t>
        <a:bodyPr/>
        <a:lstStyle/>
        <a:p>
          <a:endParaRPr lang="en-US"/>
        </a:p>
      </dgm:t>
    </dgm:pt>
    <dgm:pt modelId="{4D1BC3CC-25EB-4E4E-BBAF-CBBB3FBA4AFE}">
      <dgm:prSet/>
      <dgm:spPr/>
      <dgm:t>
        <a:bodyPr/>
        <a:lstStyle/>
        <a:p>
          <a:r>
            <a:rPr lang="en-US" b="0" i="0"/>
            <a:t>The project is a </a:t>
          </a:r>
          <a:r>
            <a:rPr lang="en-US" b="1" i="0"/>
            <a:t>Picture Quiz Game</a:t>
          </a:r>
          <a:r>
            <a:rPr lang="en-US" b="0" i="0"/>
            <a:t>, an interactive multiple-choice game where the answers are represented by images instead of text.</a:t>
          </a:r>
          <a:endParaRPr lang="en-US"/>
        </a:p>
      </dgm:t>
    </dgm:pt>
    <dgm:pt modelId="{D64FE24E-4B83-483A-B783-EEBA292CF490}" type="parTrans" cxnId="{42DFE69D-E3B3-41D2-A19B-E35D1CFFD3BB}">
      <dgm:prSet/>
      <dgm:spPr/>
      <dgm:t>
        <a:bodyPr/>
        <a:lstStyle/>
        <a:p>
          <a:endParaRPr lang="en-US"/>
        </a:p>
      </dgm:t>
    </dgm:pt>
    <dgm:pt modelId="{FD21F21F-52E1-42B8-A3E5-4CD6D4CFD367}" type="sibTrans" cxnId="{42DFE69D-E3B3-41D2-A19B-E35D1CFFD3BB}">
      <dgm:prSet/>
      <dgm:spPr/>
      <dgm:t>
        <a:bodyPr/>
        <a:lstStyle/>
        <a:p>
          <a:endParaRPr lang="en-US"/>
        </a:p>
      </dgm:t>
    </dgm:pt>
    <dgm:pt modelId="{5225B27F-C6E3-43FE-8FC2-AE74FA2267EB}">
      <dgm:prSet/>
      <dgm:spPr/>
      <dgm:t>
        <a:bodyPr/>
        <a:lstStyle/>
        <a:p>
          <a:r>
            <a:rPr lang="en-US" b="1" i="0"/>
            <a:t>Key Objectives</a:t>
          </a:r>
          <a:r>
            <a:rPr lang="en-US" b="0" i="0"/>
            <a:t>:</a:t>
          </a:r>
          <a:endParaRPr lang="en-US"/>
        </a:p>
      </dgm:t>
    </dgm:pt>
    <dgm:pt modelId="{37B40282-2540-45F2-B392-E9B3C498ABE3}" type="parTrans" cxnId="{318C554F-8454-4A39-935C-1110673A39BF}">
      <dgm:prSet/>
      <dgm:spPr/>
      <dgm:t>
        <a:bodyPr/>
        <a:lstStyle/>
        <a:p>
          <a:endParaRPr lang="en-US"/>
        </a:p>
      </dgm:t>
    </dgm:pt>
    <dgm:pt modelId="{890FC214-F5E3-4D77-A781-12D27220767F}" type="sibTrans" cxnId="{318C554F-8454-4A39-935C-1110673A39BF}">
      <dgm:prSet/>
      <dgm:spPr/>
      <dgm:t>
        <a:bodyPr/>
        <a:lstStyle/>
        <a:p>
          <a:endParaRPr lang="en-US"/>
        </a:p>
      </dgm:t>
    </dgm:pt>
    <dgm:pt modelId="{BAD1C7DD-28F0-433A-9C5A-2A00AA5DB94E}">
      <dgm:prSet/>
      <dgm:spPr/>
      <dgm:t>
        <a:bodyPr/>
        <a:lstStyle/>
        <a:p>
          <a:r>
            <a:rPr lang="en-US" b="0" i="0"/>
            <a:t>To create a fun and engaging way to test knowledge on various topics.</a:t>
          </a:r>
          <a:endParaRPr lang="en-US"/>
        </a:p>
      </dgm:t>
    </dgm:pt>
    <dgm:pt modelId="{8181518A-948C-4ABB-A63C-6C37DE7B210A}" type="parTrans" cxnId="{20121AE4-5012-4038-87D3-B02C94727BF3}">
      <dgm:prSet/>
      <dgm:spPr/>
      <dgm:t>
        <a:bodyPr/>
        <a:lstStyle/>
        <a:p>
          <a:endParaRPr lang="en-US"/>
        </a:p>
      </dgm:t>
    </dgm:pt>
    <dgm:pt modelId="{B3CE1981-DA9E-4159-96D5-712D8D870D42}" type="sibTrans" cxnId="{20121AE4-5012-4038-87D3-B02C94727BF3}">
      <dgm:prSet/>
      <dgm:spPr/>
      <dgm:t>
        <a:bodyPr/>
        <a:lstStyle/>
        <a:p>
          <a:endParaRPr lang="en-US"/>
        </a:p>
      </dgm:t>
    </dgm:pt>
    <dgm:pt modelId="{326503F5-C8EC-41E0-88BC-C8DE7046259E}">
      <dgm:prSet/>
      <dgm:spPr/>
      <dgm:t>
        <a:bodyPr/>
        <a:lstStyle/>
        <a:p>
          <a:r>
            <a:rPr lang="en-US" b="0" i="0"/>
            <a:t>To provide an educational tool that is visually appealing and easy to use.</a:t>
          </a:r>
          <a:endParaRPr lang="en-US"/>
        </a:p>
      </dgm:t>
    </dgm:pt>
    <dgm:pt modelId="{C413C0C2-F0FE-4F83-9F90-801A6540234C}" type="parTrans" cxnId="{4CF308A5-527F-4620-87A1-714B132E7315}">
      <dgm:prSet/>
      <dgm:spPr/>
      <dgm:t>
        <a:bodyPr/>
        <a:lstStyle/>
        <a:p>
          <a:endParaRPr lang="en-US"/>
        </a:p>
      </dgm:t>
    </dgm:pt>
    <dgm:pt modelId="{FD904527-3080-4994-8F11-686EC55FA72C}" type="sibTrans" cxnId="{4CF308A5-527F-4620-87A1-714B132E7315}">
      <dgm:prSet/>
      <dgm:spPr/>
      <dgm:t>
        <a:bodyPr/>
        <a:lstStyle/>
        <a:p>
          <a:endParaRPr lang="en-US"/>
        </a:p>
      </dgm:t>
    </dgm:pt>
    <dgm:pt modelId="{7868033B-B9F8-4AAA-B207-443A443F0C6F}">
      <dgm:prSet/>
      <dgm:spPr/>
      <dgm:t>
        <a:bodyPr/>
        <a:lstStyle/>
        <a:p>
          <a:r>
            <a:rPr lang="en-US" b="1" i="0"/>
            <a:t>Target Audience</a:t>
          </a:r>
          <a:r>
            <a:rPr lang="en-US" b="0" i="0"/>
            <a:t>: Suitable for all ages, especially useful for young learners, trivia enthusiasts, and language learners.</a:t>
          </a:r>
          <a:endParaRPr lang="en-US"/>
        </a:p>
      </dgm:t>
    </dgm:pt>
    <dgm:pt modelId="{7FF941F6-7CFC-4ACC-A111-6EB6B1688B5A}" type="parTrans" cxnId="{B40E7792-DCA3-498A-B8AB-AB7CE4381C7A}">
      <dgm:prSet/>
      <dgm:spPr/>
      <dgm:t>
        <a:bodyPr/>
        <a:lstStyle/>
        <a:p>
          <a:endParaRPr lang="en-US"/>
        </a:p>
      </dgm:t>
    </dgm:pt>
    <dgm:pt modelId="{F8FF8F06-7475-4476-8832-35C08E73923A}" type="sibTrans" cxnId="{B40E7792-DCA3-498A-B8AB-AB7CE4381C7A}">
      <dgm:prSet/>
      <dgm:spPr/>
      <dgm:t>
        <a:bodyPr/>
        <a:lstStyle/>
        <a:p>
          <a:endParaRPr lang="en-US"/>
        </a:p>
      </dgm:t>
    </dgm:pt>
    <dgm:pt modelId="{4021FE9E-F390-4714-92CE-70DCD796C60D}" type="pres">
      <dgm:prSet presAssocID="{34B51EAA-40A2-491C-B9E4-C9F5E79852E8}" presName="linear" presStyleCnt="0">
        <dgm:presLayoutVars>
          <dgm:animLvl val="lvl"/>
          <dgm:resizeHandles val="exact"/>
        </dgm:presLayoutVars>
      </dgm:prSet>
      <dgm:spPr/>
    </dgm:pt>
    <dgm:pt modelId="{5D2B8E80-49A9-4564-BEC0-0B15BBF4CBBA}" type="pres">
      <dgm:prSet presAssocID="{AF2AFE02-17B8-481B-9149-BC4816A0E41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89D669-E109-43FA-AD48-ABE15B91AF09}" type="pres">
      <dgm:prSet presAssocID="{AF2AFE02-17B8-481B-9149-BC4816A0E4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6C9411-E02F-4C51-9E69-5FCC381B174D}" type="presOf" srcId="{34B51EAA-40A2-491C-B9E4-C9F5E79852E8}" destId="{4021FE9E-F390-4714-92CE-70DCD796C60D}" srcOrd="0" destOrd="0" presId="urn:microsoft.com/office/officeart/2005/8/layout/vList2"/>
    <dgm:cxn modelId="{F832941E-5A5B-4BD6-9AAB-008101B8F2C8}" type="presOf" srcId="{BAD1C7DD-28F0-433A-9C5A-2A00AA5DB94E}" destId="{F789D669-E109-43FA-AD48-ABE15B91AF09}" srcOrd="0" destOrd="2" presId="urn:microsoft.com/office/officeart/2005/8/layout/vList2"/>
    <dgm:cxn modelId="{D090E424-BEBC-4865-BB57-FBEEEF2E0A5C}" srcId="{34B51EAA-40A2-491C-B9E4-C9F5E79852E8}" destId="{AF2AFE02-17B8-481B-9149-BC4816A0E418}" srcOrd="0" destOrd="0" parTransId="{4995D278-F2F3-4B5F-ACF9-4136E5B0CA3B}" sibTransId="{B2892BB1-F5F2-45C6-BDB4-67A0583EF768}"/>
    <dgm:cxn modelId="{2D05AC32-8024-4B02-B411-42C866E899EC}" type="presOf" srcId="{AF2AFE02-17B8-481B-9149-BC4816A0E418}" destId="{5D2B8E80-49A9-4564-BEC0-0B15BBF4CBBA}" srcOrd="0" destOrd="0" presId="urn:microsoft.com/office/officeart/2005/8/layout/vList2"/>
    <dgm:cxn modelId="{318C554F-8454-4A39-935C-1110673A39BF}" srcId="{AF2AFE02-17B8-481B-9149-BC4816A0E418}" destId="{5225B27F-C6E3-43FE-8FC2-AE74FA2267EB}" srcOrd="1" destOrd="0" parTransId="{37B40282-2540-45F2-B392-E9B3C498ABE3}" sibTransId="{890FC214-F5E3-4D77-A781-12D27220767F}"/>
    <dgm:cxn modelId="{AA706678-9F4A-4026-98CE-84B6562812F1}" type="presOf" srcId="{5225B27F-C6E3-43FE-8FC2-AE74FA2267EB}" destId="{F789D669-E109-43FA-AD48-ABE15B91AF09}" srcOrd="0" destOrd="1" presId="urn:microsoft.com/office/officeart/2005/8/layout/vList2"/>
    <dgm:cxn modelId="{EE9ED98D-9FAB-48BB-A500-5F09297072D4}" type="presOf" srcId="{4D1BC3CC-25EB-4E4E-BBAF-CBBB3FBA4AFE}" destId="{F789D669-E109-43FA-AD48-ABE15B91AF09}" srcOrd="0" destOrd="0" presId="urn:microsoft.com/office/officeart/2005/8/layout/vList2"/>
    <dgm:cxn modelId="{B40E7792-DCA3-498A-B8AB-AB7CE4381C7A}" srcId="{AF2AFE02-17B8-481B-9149-BC4816A0E418}" destId="{7868033B-B9F8-4AAA-B207-443A443F0C6F}" srcOrd="2" destOrd="0" parTransId="{7FF941F6-7CFC-4ACC-A111-6EB6B1688B5A}" sibTransId="{F8FF8F06-7475-4476-8832-35C08E73923A}"/>
    <dgm:cxn modelId="{42DFE69D-E3B3-41D2-A19B-E35D1CFFD3BB}" srcId="{AF2AFE02-17B8-481B-9149-BC4816A0E418}" destId="{4D1BC3CC-25EB-4E4E-BBAF-CBBB3FBA4AFE}" srcOrd="0" destOrd="0" parTransId="{D64FE24E-4B83-483A-B783-EEBA292CF490}" sibTransId="{FD21F21F-52E1-42B8-A3E5-4CD6D4CFD367}"/>
    <dgm:cxn modelId="{4CF308A5-527F-4620-87A1-714B132E7315}" srcId="{5225B27F-C6E3-43FE-8FC2-AE74FA2267EB}" destId="{326503F5-C8EC-41E0-88BC-C8DE7046259E}" srcOrd="1" destOrd="0" parTransId="{C413C0C2-F0FE-4F83-9F90-801A6540234C}" sibTransId="{FD904527-3080-4994-8F11-686EC55FA72C}"/>
    <dgm:cxn modelId="{20121AE4-5012-4038-87D3-B02C94727BF3}" srcId="{5225B27F-C6E3-43FE-8FC2-AE74FA2267EB}" destId="{BAD1C7DD-28F0-433A-9C5A-2A00AA5DB94E}" srcOrd="0" destOrd="0" parTransId="{8181518A-948C-4ABB-A63C-6C37DE7B210A}" sibTransId="{B3CE1981-DA9E-4159-96D5-712D8D870D42}"/>
    <dgm:cxn modelId="{2BD02FE8-8390-46AB-9EC5-DF58E0DBFF86}" type="presOf" srcId="{7868033B-B9F8-4AAA-B207-443A443F0C6F}" destId="{F789D669-E109-43FA-AD48-ABE15B91AF09}" srcOrd="0" destOrd="4" presId="urn:microsoft.com/office/officeart/2005/8/layout/vList2"/>
    <dgm:cxn modelId="{753C18FC-23A5-452B-AAE1-DF29C6F2861A}" type="presOf" srcId="{326503F5-C8EC-41E0-88BC-C8DE7046259E}" destId="{F789D669-E109-43FA-AD48-ABE15B91AF09}" srcOrd="0" destOrd="3" presId="urn:microsoft.com/office/officeart/2005/8/layout/vList2"/>
    <dgm:cxn modelId="{0C1B6D96-8283-42D3-AD7A-31B93EED78D2}" type="presParOf" srcId="{4021FE9E-F390-4714-92CE-70DCD796C60D}" destId="{5D2B8E80-49A9-4564-BEC0-0B15BBF4CBBA}" srcOrd="0" destOrd="0" presId="urn:microsoft.com/office/officeart/2005/8/layout/vList2"/>
    <dgm:cxn modelId="{17DD91E4-3FAB-47F3-92A0-A956C511047B}" type="presParOf" srcId="{4021FE9E-F390-4714-92CE-70DCD796C60D}" destId="{F789D669-E109-43FA-AD48-ABE15B91AF0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B8E80-49A9-4564-BEC0-0B15BBF4CBBA}">
      <dsp:nvSpPr>
        <dsp:cNvPr id="0" name=""/>
        <dsp:cNvSpPr/>
      </dsp:nvSpPr>
      <dsp:spPr>
        <a:xfrm>
          <a:off x="0" y="14164"/>
          <a:ext cx="6447501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1" kern="1200"/>
            <a:t>What is the project?</a:t>
          </a:r>
          <a:endParaRPr lang="en-US" sz="2100" kern="1200"/>
        </a:p>
      </dsp:txBody>
      <dsp:txXfrm>
        <a:off x="23988" y="38152"/>
        <a:ext cx="6399525" cy="443423"/>
      </dsp:txXfrm>
    </dsp:sp>
    <dsp:sp modelId="{F789D669-E109-43FA-AD48-ABE15B91AF09}">
      <dsp:nvSpPr>
        <dsp:cNvPr id="0" name=""/>
        <dsp:cNvSpPr/>
      </dsp:nvSpPr>
      <dsp:spPr>
        <a:xfrm>
          <a:off x="0" y="505564"/>
          <a:ext cx="6447501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70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The project is a </a:t>
          </a:r>
          <a:r>
            <a:rPr lang="en-US" sz="1600" b="1" i="0" kern="1200"/>
            <a:t>Picture Quiz Game</a:t>
          </a:r>
          <a:r>
            <a:rPr lang="en-US" sz="1600" b="0" i="0" kern="1200"/>
            <a:t>, an interactive multiple-choice game where the answers are represented by images instead of text.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kern="1200"/>
            <a:t>Key Objectives</a:t>
          </a:r>
          <a:r>
            <a:rPr lang="en-US" sz="1600" b="0" i="0" kern="1200"/>
            <a:t>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To create a fun and engaging way to test knowledge on various topics.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To provide an educational tool that is visually appealing and easy to use.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kern="1200"/>
            <a:t>Target Audience</a:t>
          </a:r>
          <a:r>
            <a:rPr lang="en-US" sz="1600" b="0" i="0" kern="1200"/>
            <a:t>: Suitable for all ages, especially useful for young learners, trivia enthusiasts, and language learners.</a:t>
          </a:r>
          <a:endParaRPr lang="en-US" sz="1600" kern="1200"/>
        </a:p>
      </dsp:txBody>
      <dsp:txXfrm>
        <a:off x="0" y="505564"/>
        <a:ext cx="6447501" cy="2390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22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5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9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8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0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7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995" y="845743"/>
            <a:ext cx="3039665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defRPr sz="5200"/>
            </a:pPr>
            <a:r>
              <a:rPr lang="en-US" sz="4400" dirty="0"/>
              <a:t>Picture Quiz Game</a:t>
            </a:r>
          </a:p>
        </p:txBody>
      </p:sp>
      <p:pic>
        <p:nvPicPr>
          <p:cNvPr id="4" name="Picture 3" descr="Colourful boardgame">
            <a:extLst>
              <a:ext uri="{FF2B5EF4-FFF2-40B4-BE49-F238E27FC236}">
                <a16:creationId xmlns:a16="http://schemas.microsoft.com/office/drawing/2014/main" id="{3C0ED86C-8770-0813-4767-E7EB04C64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3" r="20030" b="-2"/>
          <a:stretch/>
        </p:blipFill>
        <p:spPr>
          <a:xfrm>
            <a:off x="-4197" y="10"/>
            <a:ext cx="4576197" cy="514349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831660-232D-9C19-2ECD-83577149135B}"/>
              </a:ext>
            </a:extLst>
          </p:cNvPr>
          <p:cNvSpPr txBox="1">
            <a:spLocks/>
          </p:cNvSpPr>
          <p:nvPr/>
        </p:nvSpPr>
        <p:spPr>
          <a:xfrm>
            <a:off x="4902995" y="2975848"/>
            <a:ext cx="3414709" cy="585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defRPr sz="5200"/>
            </a:pPr>
            <a:r>
              <a:rPr lang="en-US" sz="1600" dirty="0"/>
              <a:t>Interactive Multiple-Choice Game with Image-Based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D2D82171-7FE4-AA62-B740-B8ED0FA38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62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457200"/>
            <a:ext cx="2888343" cy="990600"/>
          </a:xfrm>
        </p:spPr>
        <p:txBody>
          <a:bodyPr>
            <a:normAutofit/>
          </a:bodyPr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20441"/>
            <a:ext cx="2888342" cy="2910580"/>
          </a:xfrm>
        </p:spPr>
        <p:txBody>
          <a:bodyPr>
            <a:normAutofit/>
          </a:bodyPr>
          <a:lstStyle/>
          <a:p>
            <a:r>
              <a:rPr lang="en-US" b="1"/>
              <a:t>Link to your project: </a:t>
            </a:r>
            <a:r>
              <a:rPr lang="en-US"/>
              <a:t>Picture Quiz Game Demo</a:t>
            </a:r>
          </a:p>
          <a:p>
            <a:r>
              <a:rPr lang="en-US" b="1"/>
              <a:t>Brief instructions: </a:t>
            </a:r>
            <a:r>
              <a:rPr lang="en-US"/>
              <a:t>"Click the link to play the game and test your knowledge with our interactive picture-based quiz!"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79E522F-61B3-622D-6B62-FF5683B9D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3396" r="24790" b="-1"/>
          <a:stretch/>
        </p:blipFill>
        <p:spPr>
          <a:xfrm>
            <a:off x="3842657" y="10"/>
            <a:ext cx="5298961" cy="5143490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41926-BD5A-F845-BA7F-663D3E4A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49" y="1258999"/>
            <a:ext cx="3842636" cy="1776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3600" dirty="0"/>
              <a:t>                  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1361-54AE-4CD4-3657-717CF105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1" y="3038123"/>
            <a:ext cx="3834913" cy="82267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6400" dirty="0"/>
              <a:t>Project’s Name: Picture Quiz Game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6400" dirty="0"/>
              <a:t>Student’s Name and ID Number: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6400" dirty="0"/>
              <a:t>Khalid Helayhel 442017074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6400" dirty="0"/>
              <a:t>Abdulrahman </a:t>
            </a:r>
            <a:r>
              <a:rPr lang="en-US" sz="6400" dirty="0" err="1"/>
              <a:t>Afit</a:t>
            </a:r>
            <a:r>
              <a:rPr lang="en-US" sz="6400" dirty="0"/>
              <a:t> Askar </a:t>
            </a:r>
            <a:r>
              <a:rPr lang="en-US" sz="6400" dirty="0" err="1"/>
              <a:t>Alanazi</a:t>
            </a:r>
            <a:r>
              <a:rPr lang="en-US" sz="6400" dirty="0"/>
              <a:t> 441013506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6400" dirty="0"/>
              <a:t>Faisal Al-</a:t>
            </a:r>
            <a:r>
              <a:rPr lang="en-US" sz="6400" dirty="0" err="1"/>
              <a:t>Kheryaf</a:t>
            </a:r>
            <a:r>
              <a:rPr lang="en-US" sz="6400" dirty="0"/>
              <a:t> 442017139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6400" dirty="0"/>
              <a:t>Azzam </a:t>
            </a:r>
            <a:r>
              <a:rPr lang="en-US" sz="6400" dirty="0" err="1"/>
              <a:t>Burkie</a:t>
            </a:r>
            <a:r>
              <a:rPr lang="en-US" sz="6400" dirty="0"/>
              <a:t> Alotaibi 441013925</a:t>
            </a:r>
            <a:endParaRPr lang="en-US" sz="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2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1620441"/>
            <a:ext cx="3048329" cy="2910580"/>
          </a:xfrm>
        </p:spPr>
        <p:txBody>
          <a:bodyPr>
            <a:normAutofit/>
          </a:bodyPr>
          <a:lstStyle/>
          <a:p>
            <a:r>
              <a:rPr lang="en-US"/>
              <a:t>Web Application for a Game</a:t>
            </a:r>
          </a:p>
          <a:p>
            <a:r>
              <a:rPr lang="en-US"/>
              <a:t>Project Overview</a:t>
            </a:r>
          </a:p>
          <a:p>
            <a:r>
              <a:rPr lang="en-US"/>
              <a:t>Features of the Web Application</a:t>
            </a:r>
          </a:p>
          <a:p>
            <a:r>
              <a:rPr lang="en-US"/>
              <a:t>Technical Challenge</a:t>
            </a:r>
          </a:p>
          <a:p>
            <a:r>
              <a:rPr lang="en-US"/>
              <a:t>Technical Challenge</a:t>
            </a:r>
          </a:p>
          <a:p>
            <a:r>
              <a:rPr lang="en-US"/>
              <a:t>Big Mistake</a:t>
            </a:r>
          </a:p>
          <a:p>
            <a:r>
              <a:rPr lang="en-US"/>
              <a:t>Big Mistake</a:t>
            </a:r>
          </a:p>
          <a:p>
            <a:r>
              <a:rPr lang="en-US"/>
              <a:t>Demo</a:t>
            </a:r>
          </a:p>
          <a:p>
            <a:r>
              <a:rPr lang="en-US"/>
              <a:t>Closing Slide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14D1BD8-9997-AB7B-EB81-44B0344FA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20" r="15139" b="3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200" b="1" dirty="0"/>
              <a:t>Introduction to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31867A-3E82-8491-7F6C-0D90A8C9CB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0015" y="1299683"/>
          <a:ext cx="6447501" cy="291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 on document with pen">
            <a:extLst>
              <a:ext uri="{FF2B5EF4-FFF2-40B4-BE49-F238E27FC236}">
                <a16:creationId xmlns:a16="http://schemas.microsoft.com/office/drawing/2014/main" id="{953B733D-345E-850A-F93B-DD331AAD3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7" r="4586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457200"/>
            <a:ext cx="2888343" cy="990600"/>
          </a:xfrm>
        </p:spPr>
        <p:txBody>
          <a:bodyPr>
            <a:normAutofit/>
          </a:bodyPr>
          <a:lstStyle/>
          <a:p>
            <a:r>
              <a:rPr lang="en-US" b="1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20441"/>
            <a:ext cx="2888342" cy="291058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900" b="1"/>
              <a:t>Gameplay Workflow</a:t>
            </a:r>
          </a:p>
          <a:p>
            <a:pPr marL="0" indent="0">
              <a:lnSpc>
                <a:spcPct val="90000"/>
              </a:lnSpc>
              <a:buNone/>
            </a:pPr>
            <a:endParaRPr lang="en-US" sz="900" b="1"/>
          </a:p>
          <a:p>
            <a:pPr>
              <a:lnSpc>
                <a:spcPct val="90000"/>
              </a:lnSpc>
            </a:pPr>
            <a:r>
              <a:rPr lang="en-US" sz="900"/>
              <a:t>Register an account or log in to save progress on the website.</a:t>
            </a:r>
          </a:p>
          <a:p>
            <a:pPr>
              <a:lnSpc>
                <a:spcPct val="90000"/>
              </a:lnSpc>
            </a:pPr>
            <a:r>
              <a:rPr lang="en-US" sz="900"/>
              <a:t>When a user is ready, he can press the “Start” </a:t>
            </a:r>
          </a:p>
          <a:p>
            <a:pPr>
              <a:lnSpc>
                <a:spcPct val="90000"/>
              </a:lnSpc>
            </a:pPr>
            <a:r>
              <a:rPr lang="en-US" sz="900"/>
              <a:t>The timer will begin after the “Start” button is pressed.</a:t>
            </a:r>
          </a:p>
          <a:p>
            <a:pPr>
              <a:lnSpc>
                <a:spcPct val="90000"/>
              </a:lnSpc>
            </a:pPr>
            <a:r>
              <a:rPr lang="en-US" sz="900"/>
              <a:t>The player is presented with a question.</a:t>
            </a:r>
          </a:p>
          <a:p>
            <a:pPr>
              <a:lnSpc>
                <a:spcPct val="90000"/>
              </a:lnSpc>
            </a:pPr>
            <a:r>
              <a:rPr lang="en-US" sz="900"/>
              <a:t>Multiple image options are displayed as possible answers.</a:t>
            </a:r>
          </a:p>
          <a:p>
            <a:pPr>
              <a:lnSpc>
                <a:spcPct val="90000"/>
              </a:lnSpc>
            </a:pPr>
            <a:r>
              <a:rPr lang="en-US" sz="900"/>
              <a:t>The player selects the image they believe is correct.</a:t>
            </a:r>
          </a:p>
          <a:p>
            <a:pPr>
              <a:lnSpc>
                <a:spcPct val="90000"/>
              </a:lnSpc>
            </a:pPr>
            <a:r>
              <a:rPr lang="en-US" sz="900"/>
              <a:t>Scores will be displayed when the timer ends.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b="1"/>
              <a:t>	</a:t>
            </a:r>
            <a:endParaRPr lang="en-US" sz="9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</p:spPr>
        <p:txBody>
          <a:bodyPr>
            <a:normAutofit/>
          </a:bodyPr>
          <a:lstStyle/>
          <a:p>
            <a:r>
              <a:rPr lang="en-US"/>
              <a:t>The Purpose of the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1620441"/>
            <a:ext cx="3048329" cy="291058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b="1"/>
              <a:t>Why did we choose this idea?</a:t>
            </a:r>
          </a:p>
          <a:p>
            <a:pPr>
              <a:lnSpc>
                <a:spcPct val="90000"/>
              </a:lnSpc>
            </a:pPr>
            <a:r>
              <a:rPr lang="en-US" sz="1100" b="1"/>
              <a:t>Motivation and Purpose </a:t>
            </a:r>
          </a:p>
          <a:p>
            <a:pPr>
              <a:lnSpc>
                <a:spcPct val="90000"/>
              </a:lnSpc>
            </a:pPr>
            <a:r>
              <a:rPr lang="en-US" sz="1100" b="1"/>
              <a:t>To create a fun and engaging tool for learners.</a:t>
            </a:r>
          </a:p>
          <a:p>
            <a:pPr>
              <a:lnSpc>
                <a:spcPct val="90000"/>
              </a:lnSpc>
            </a:pPr>
            <a:r>
              <a:rPr lang="en-US" sz="1100" b="1"/>
              <a:t>Personal Interest: </a:t>
            </a:r>
            <a:r>
              <a:rPr lang="en-US" sz="1100"/>
              <a:t>Inspired by the need for interactive and visually engaging educational tools.</a:t>
            </a:r>
          </a:p>
          <a:p>
            <a:pPr>
              <a:lnSpc>
                <a:spcPct val="90000"/>
              </a:lnSpc>
            </a:pPr>
            <a:r>
              <a:rPr lang="en-US" sz="1100" b="1"/>
              <a:t>Market Need: </a:t>
            </a:r>
            <a:r>
              <a:rPr lang="en-US" sz="1100"/>
              <a:t>Identified a gap in the availability of games that leverage images for learning and engagement.</a:t>
            </a:r>
          </a:p>
          <a:p>
            <a:pPr>
              <a:lnSpc>
                <a:spcPct val="90000"/>
              </a:lnSpc>
            </a:pPr>
            <a:r>
              <a:rPr lang="en-US" sz="1100" b="1"/>
              <a:t>Expected Impact: </a:t>
            </a:r>
            <a:r>
              <a:rPr lang="en-US" sz="1100"/>
              <a:t>Aims to enhance learning experiences by making quizzes more interactive and enjoyable, particularly for visual learners.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3AE9178-E124-59E7-2F34-2D5F462B4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40" r="3679" b="-2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</p:spPr>
        <p:txBody>
          <a:bodyPr anchor="t">
            <a:normAutofit/>
          </a:bodyPr>
          <a:lstStyle/>
          <a:p>
            <a:r>
              <a:rPr lang="en-US"/>
              <a:t>Technical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20441"/>
            <a:ext cx="2968012" cy="291058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Most Important Technical Challenge</a:t>
            </a:r>
          </a:p>
          <a:p>
            <a:pPr>
              <a:lnSpc>
                <a:spcPct val="90000"/>
              </a:lnSpc>
            </a:pPr>
            <a:r>
              <a:rPr lang="en-US" sz="1200" b="1"/>
              <a:t>Challenge: </a:t>
            </a:r>
            <a:r>
              <a:rPr lang="en-US" sz="1200"/>
              <a:t>Ensuring the game is responsive and performs well across different devices and screen sizes.</a:t>
            </a:r>
          </a:p>
          <a:p>
            <a:pPr>
              <a:lnSpc>
                <a:spcPct val="90000"/>
              </a:lnSpc>
            </a:pPr>
            <a:r>
              <a:rPr lang="en-US" sz="1200" b="1"/>
              <a:t>Details: </a:t>
            </a:r>
            <a:r>
              <a:rPr lang="en-US" sz="1200"/>
              <a:t>Managing image loading times and maintaining a smooth user experience, particularly on mobile devices.</a:t>
            </a:r>
          </a:p>
          <a:p>
            <a:pPr>
              <a:lnSpc>
                <a:spcPct val="90000"/>
              </a:lnSpc>
            </a:pPr>
            <a:r>
              <a:rPr lang="en-US" sz="1200" b="1"/>
              <a:t>Learning How to use GitHub</a:t>
            </a:r>
            <a:r>
              <a:rPr lang="en-US" sz="1200"/>
              <a:t>: GitHub was a little difficult to understand at first and to work with.</a:t>
            </a:r>
          </a:p>
          <a:p>
            <a:pPr>
              <a:lnSpc>
                <a:spcPct val="90000"/>
              </a:lnSpc>
            </a:pPr>
            <a:r>
              <a:rPr lang="en-US" sz="1200" b="1"/>
              <a:t>Database Connection: </a:t>
            </a:r>
            <a:r>
              <a:rPr lang="en-US" sz="1200"/>
              <a:t>The MongoDB was a little challenging and to connect it we had several issues.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l="8433" r="6277" b="1"/>
          <a:stretch/>
        </p:blipFill>
        <p:spPr>
          <a:xfrm>
            <a:off x="3643088" y="1619498"/>
            <a:ext cx="3311287" cy="2911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1E1A5FDE-85D1-4A6B-4BA8-83720F0D9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5" r="14507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457200"/>
            <a:ext cx="2888343" cy="990600"/>
          </a:xfrm>
        </p:spPr>
        <p:txBody>
          <a:bodyPr>
            <a:normAutofit/>
          </a:bodyPr>
          <a:lstStyle/>
          <a:p>
            <a:r>
              <a:rPr lang="en-US"/>
              <a:t>Technical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20441"/>
            <a:ext cx="2888342" cy="291058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000" b="1"/>
              <a:t>Overcoming the Challenge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1"/>
              <a:t>Approach and Methods Used</a:t>
            </a:r>
          </a:p>
          <a:p>
            <a:pPr>
              <a:lnSpc>
                <a:spcPct val="90000"/>
              </a:lnSpc>
            </a:pPr>
            <a:r>
              <a:rPr lang="en-US" sz="1000" b="1"/>
              <a:t>Optimization Techniques: </a:t>
            </a:r>
            <a:r>
              <a:rPr lang="en-US" sz="1000"/>
              <a:t>Implemented lazy loading for images to reduce initial load time.</a:t>
            </a:r>
          </a:p>
          <a:p>
            <a:pPr>
              <a:lnSpc>
                <a:spcPct val="90000"/>
              </a:lnSpc>
            </a:pPr>
            <a:r>
              <a:rPr lang="en-US" sz="1000" b="1"/>
              <a:t>Responsive Design: </a:t>
            </a:r>
            <a:r>
              <a:rPr lang="en-US" sz="1000"/>
              <a:t>Used flexible layouts and scalable images to ensure the game looks good on all devices.</a:t>
            </a:r>
          </a:p>
          <a:p>
            <a:pPr>
              <a:lnSpc>
                <a:spcPct val="90000"/>
              </a:lnSpc>
            </a:pPr>
            <a:r>
              <a:rPr lang="en-US" sz="1000" b="1"/>
              <a:t>Tools and Technologies: </a:t>
            </a:r>
            <a:r>
              <a:rPr lang="en-US" sz="1000"/>
              <a:t>Leveraged HTML5, CSS3, and JavaScript frameworks like ES6 for dynamic rendering.</a:t>
            </a:r>
          </a:p>
          <a:p>
            <a:pPr>
              <a:lnSpc>
                <a:spcPct val="90000"/>
              </a:lnSpc>
            </a:pPr>
            <a:r>
              <a:rPr lang="en-US" sz="1000" b="1"/>
              <a:t>For GitHub</a:t>
            </a:r>
            <a:r>
              <a:rPr lang="en-US" sz="1000"/>
              <a:t>: We managed to work with GitHub in the it became easy using GitHub Desktop.</a:t>
            </a:r>
          </a:p>
          <a:p>
            <a:pPr>
              <a:lnSpc>
                <a:spcPct val="90000"/>
              </a:lnSpc>
            </a:pPr>
            <a:r>
              <a:rPr lang="en-US" sz="1000" b="1"/>
              <a:t>The MongoDB</a:t>
            </a:r>
            <a:r>
              <a:rPr lang="en-US" sz="1000"/>
              <a:t>: With each step it was getting easier to deal with and use.</a:t>
            </a:r>
          </a:p>
          <a:p>
            <a:pPr>
              <a:lnSpc>
                <a:spcPct val="90000"/>
              </a:lnSpc>
            </a:pPr>
            <a:endParaRPr lang="en-US" sz="10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eckmate in a chess game">
            <a:extLst>
              <a:ext uri="{FF2B5EF4-FFF2-40B4-BE49-F238E27FC236}">
                <a16:creationId xmlns:a16="http://schemas.microsoft.com/office/drawing/2014/main" id="{FA949000-F3C9-562E-9D26-332F025C0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6" r="8339" b="-1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457200"/>
            <a:ext cx="2888343" cy="990600"/>
          </a:xfrm>
        </p:spPr>
        <p:txBody>
          <a:bodyPr>
            <a:normAutofit/>
          </a:bodyPr>
          <a:lstStyle/>
          <a:p>
            <a:r>
              <a:rPr lang="en-US"/>
              <a:t>Big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20441"/>
            <a:ext cx="2888342" cy="291058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/>
              <a:t>Biggest Mistake Made</a:t>
            </a:r>
          </a:p>
          <a:p>
            <a:pPr>
              <a:lnSpc>
                <a:spcPct val="90000"/>
              </a:lnSpc>
            </a:pPr>
            <a:r>
              <a:rPr lang="en-US" b="1"/>
              <a:t>Mistake: </a:t>
            </a:r>
            <a:r>
              <a:rPr lang="en-US"/>
              <a:t>Initially underestimated the complexity of image optimization for various devices and network conditions. There was with each version a mistake or detail we forgot to add.</a:t>
            </a:r>
          </a:p>
          <a:p>
            <a:pPr>
              <a:lnSpc>
                <a:spcPct val="90000"/>
              </a:lnSpc>
            </a:pPr>
            <a:r>
              <a:rPr lang="en-US" b="1"/>
              <a:t>Consequences: </a:t>
            </a:r>
            <a:r>
              <a:rPr lang="en-US"/>
              <a:t>Led to slow loading times and a suboptimal user experience in early versions. Also, it slowed our work and caused a loss in time left for the project due date.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</p:spPr>
        <p:txBody>
          <a:bodyPr>
            <a:normAutofit/>
          </a:bodyPr>
          <a:lstStyle/>
          <a:p>
            <a:r>
              <a:rPr lang="en-US"/>
              <a:t>Big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1620441"/>
            <a:ext cx="3048329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What Did You Learn?</a:t>
            </a:r>
          </a:p>
          <a:p>
            <a:r>
              <a:rPr lang="en-US" sz="1200" b="1" dirty="0"/>
              <a:t>Technical Insights: </a:t>
            </a:r>
            <a:r>
              <a:rPr lang="en-US" sz="1200" dirty="0"/>
              <a:t>Gained a deeper understanding of performance optimization techniques for web applications.</a:t>
            </a:r>
          </a:p>
          <a:p>
            <a:r>
              <a:rPr lang="en-US" sz="1200" b="1" dirty="0"/>
              <a:t>User Experience Focus: </a:t>
            </a:r>
            <a:r>
              <a:rPr lang="en-US" sz="1200" dirty="0"/>
              <a:t>Recognized the importance of thorough testing across different environments before deployment.</a:t>
            </a:r>
          </a:p>
          <a:p>
            <a:r>
              <a:rPr lang="en-US" sz="1200" b="1" dirty="0"/>
              <a:t>Preventive Measures: </a:t>
            </a:r>
            <a:r>
              <a:rPr lang="en-US" sz="1200" dirty="0"/>
              <a:t>Established a more rigorous testing and feedback loop to catch performance issues early.</a:t>
            </a:r>
          </a:p>
        </p:txBody>
      </p:sp>
      <p:pic>
        <p:nvPicPr>
          <p:cNvPr id="6" name="Picture 5" descr="A person reaching for a paper on a table full of paper and sticky notes">
            <a:extLst>
              <a:ext uri="{FF2B5EF4-FFF2-40B4-BE49-F238E27FC236}">
                <a16:creationId xmlns:a16="http://schemas.microsoft.com/office/drawing/2014/main" id="{3265ABF2-3D47-469C-4277-5C053985E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8" r="24242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636</Words>
  <Application>Microsoft Office PowerPoint</Application>
  <PresentationFormat>On-screen Show (16:9)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Picture Quiz Game</vt:lpstr>
      <vt:lpstr>Content</vt:lpstr>
      <vt:lpstr>Introduction to the Project</vt:lpstr>
      <vt:lpstr>Project Overview</vt:lpstr>
      <vt:lpstr>The Purpose of the Website</vt:lpstr>
      <vt:lpstr>Technical Challenge</vt:lpstr>
      <vt:lpstr>Technical Challenge</vt:lpstr>
      <vt:lpstr>Big Mistake</vt:lpstr>
      <vt:lpstr>Big Mistake</vt:lpstr>
      <vt:lpstr>Demo</vt:lpstr>
      <vt:lpstr>              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Game Web App</dc:title>
  <dc:subject/>
  <dc:creator>I Dhom</dc:creator>
  <cp:keywords/>
  <dc:description>generated using python-pptx</dc:description>
  <cp:lastModifiedBy>Khalid Ahmad Mohammed Helayhel</cp:lastModifiedBy>
  <cp:revision>6</cp:revision>
  <dcterms:created xsi:type="dcterms:W3CDTF">2013-01-27T09:14:16Z</dcterms:created>
  <dcterms:modified xsi:type="dcterms:W3CDTF">2024-05-21T19:53:57Z</dcterms:modified>
  <cp:category/>
</cp:coreProperties>
</file>