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Open Sans Bold" panose="020B0604020202020204" charset="0"/>
      <p:regular r:id="rId15"/>
    </p:embeddedFont>
    <p:embeddedFont>
      <p:font typeface="Poppins Bold" panose="020B0604020202020204" charset="0"/>
      <p:regular r:id="rId16"/>
    </p:embeddedFont>
    <p:embeddedFont>
      <p:font typeface="Times New Roman Bold" panose="02020803070505020304" pitchFamily="18" charset="0"/>
      <p:regular r:id="rId17"/>
      <p:bold r:id="rId18"/>
    </p:embeddedFont>
    <p:embeddedFont>
      <p:font typeface="Times New Roman Italics" panose="020B0604020202020204" charset="0"/>
      <p:regular r:id="rId19"/>
    </p:embeddedFont>
    <p:embeddedFont>
      <p:font typeface="TT Ramillas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5.svg"/><Relationship Id="rId4" Type="http://schemas.openxmlformats.org/officeDocument/2006/relationships/image" Target="../media/image8.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pic>
        <p:nvPicPr>
          <p:cNvPr id="16" name="Graphic 15" descr="Gears with solid fill">
            <a:extLst>
              <a:ext uri="{FF2B5EF4-FFF2-40B4-BE49-F238E27FC236}">
                <a16:creationId xmlns:a16="http://schemas.microsoft.com/office/drawing/2014/main" id="{0F371982-1A7B-944F-E39D-AC9A5B0943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1600" y="0"/>
            <a:ext cx="914400" cy="914400"/>
          </a:xfrm>
          <a:prstGeom prst="rect">
            <a:avLst/>
          </a:prstGeom>
        </p:spPr>
      </p:pic>
      <p:sp>
        <p:nvSpPr>
          <p:cNvPr id="8" name="TextBox 8"/>
          <p:cNvSpPr txBox="1"/>
          <p:nvPr/>
        </p:nvSpPr>
        <p:spPr>
          <a:xfrm>
            <a:off x="5571132" y="6305303"/>
            <a:ext cx="6983181" cy="813849"/>
          </a:xfrm>
          <a:prstGeom prst="rect">
            <a:avLst/>
          </a:prstGeom>
        </p:spPr>
        <p:txBody>
          <a:bodyPr lIns="50800" tIns="50800" rIns="50800" bIns="50800" rtlCol="0" anchor="ctr"/>
          <a:lstStyle/>
          <a:p>
            <a:pPr algn="ctr">
              <a:lnSpc>
                <a:spcPts val="2659"/>
              </a:lnSpc>
            </a:pPr>
            <a:endParaRPr/>
          </a:p>
        </p:txBody>
      </p:sp>
      <p:sp>
        <p:nvSpPr>
          <p:cNvPr id="9" name="TextBox 9"/>
          <p:cNvSpPr txBox="1"/>
          <p:nvPr/>
        </p:nvSpPr>
        <p:spPr>
          <a:xfrm>
            <a:off x="3103557" y="2163607"/>
            <a:ext cx="13066873" cy="3951234"/>
          </a:xfrm>
          <a:prstGeom prst="rect">
            <a:avLst/>
          </a:prstGeom>
        </p:spPr>
        <p:txBody>
          <a:bodyPr lIns="0" tIns="0" rIns="0" bIns="0" rtlCol="0" anchor="t">
            <a:spAutoFit/>
          </a:bodyPr>
          <a:lstStyle/>
          <a:p>
            <a:pPr algn="ctr">
              <a:lnSpc>
                <a:spcPts val="9769"/>
              </a:lnSpc>
            </a:pPr>
            <a:r>
              <a:rPr lang="en-US" sz="11630" b="1" spc="-628" dirty="0">
                <a:solidFill>
                  <a:srgbClr val="1C2120"/>
                </a:solidFill>
                <a:latin typeface="Poppins Bold"/>
                <a:ea typeface="Poppins Bold"/>
                <a:cs typeface="Poppins Bold"/>
                <a:sym typeface="Poppins Bold"/>
              </a:rPr>
              <a:t>TWO-LEVEL</a:t>
            </a:r>
          </a:p>
          <a:p>
            <a:pPr algn="ctr">
              <a:lnSpc>
                <a:spcPts val="9769"/>
              </a:lnSpc>
            </a:pPr>
            <a:r>
              <a:rPr lang="en-US" sz="11630" b="1" spc="-628" dirty="0">
                <a:solidFill>
                  <a:srgbClr val="1C2120"/>
                </a:solidFill>
                <a:latin typeface="Poppins Bold"/>
                <a:ea typeface="Poppins Bold"/>
                <a:cs typeface="Poppins Bold"/>
                <a:sym typeface="Poppins Bold"/>
              </a:rPr>
              <a:t>DIRECTORY</a:t>
            </a:r>
          </a:p>
          <a:p>
            <a:pPr algn="ctr">
              <a:lnSpc>
                <a:spcPts val="9769"/>
              </a:lnSpc>
            </a:pPr>
            <a:r>
              <a:rPr lang="en-US" sz="11630" b="1" spc="-628" dirty="0">
                <a:solidFill>
                  <a:srgbClr val="1C2120"/>
                </a:solidFill>
                <a:latin typeface="Poppins Bold"/>
                <a:ea typeface="Poppins Bold"/>
                <a:cs typeface="Poppins Bold"/>
                <a:sym typeface="Poppins Bold"/>
              </a:rPr>
              <a:t>PROGRAM</a:t>
            </a:r>
          </a:p>
        </p:txBody>
      </p:sp>
      <p:sp>
        <p:nvSpPr>
          <p:cNvPr id="12" name="Oval 11">
            <a:extLst>
              <a:ext uri="{FF2B5EF4-FFF2-40B4-BE49-F238E27FC236}">
                <a16:creationId xmlns:a16="http://schemas.microsoft.com/office/drawing/2014/main" id="{073E9DEC-50F8-2B8C-C92B-CD3ABFC5D1A8}"/>
              </a:ext>
            </a:extLst>
          </p:cNvPr>
          <p:cNvSpPr/>
          <p:nvPr/>
        </p:nvSpPr>
        <p:spPr>
          <a:xfrm>
            <a:off x="18516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pic>
        <p:nvPicPr>
          <p:cNvPr id="14" name="Graphic 13" descr="Fingerprint with solid fill">
            <a:extLst>
              <a:ext uri="{FF2B5EF4-FFF2-40B4-BE49-F238E27FC236}">
                <a16:creationId xmlns:a16="http://schemas.microsoft.com/office/drawing/2014/main" id="{2A94BF6A-D138-90E6-3712-909AD8CA03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71600" y="0"/>
            <a:ext cx="914400" cy="914400"/>
          </a:xfrm>
          <a:prstGeom prst="rect">
            <a:avLst/>
          </a:prstGeom>
        </p:spPr>
      </p:pic>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txBody>
            <a:bodyPr/>
            <a:lstStyle/>
            <a:p>
              <a:endParaRPr lang="en-IN" dirty="0"/>
            </a:p>
          </p:txBody>
        </p:sp>
        <p:sp>
          <p:nvSpPr>
            <p:cNvPr id="5" name="TextBox 5"/>
            <p:cNvSpPr txBox="1"/>
            <p:nvPr/>
          </p:nvSpPr>
          <p:spPr>
            <a:xfrm>
              <a:off x="0" y="-323850"/>
              <a:ext cx="5913785" cy="3408416"/>
            </a:xfrm>
            <a:prstGeom prst="rect">
              <a:avLst/>
            </a:prstGeom>
          </p:spPr>
          <p:txBody>
            <a:bodyPr lIns="50800" tIns="50800" rIns="50800" bIns="50800" rtlCol="0" anchor="ctr"/>
            <a:lstStyle/>
            <a:p>
              <a:pPr algn="ctr">
                <a:lnSpc>
                  <a:spcPts val="16283"/>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9710" y="2066114"/>
            <a:ext cx="4987949" cy="6154773"/>
          </a:xfrm>
          <a:custGeom>
            <a:avLst/>
            <a:gdLst/>
            <a:ahLst/>
            <a:cxnLst/>
            <a:rect l="l" t="t" r="r" b="b"/>
            <a:pathLst>
              <a:path w="4987949" h="6154773">
                <a:moveTo>
                  <a:pt x="0" y="0"/>
                </a:moveTo>
                <a:lnTo>
                  <a:pt x="4987949" y="0"/>
                </a:lnTo>
                <a:lnTo>
                  <a:pt x="4987949" y="6154772"/>
                </a:lnTo>
                <a:lnTo>
                  <a:pt x="0" y="6154772"/>
                </a:lnTo>
                <a:lnTo>
                  <a:pt x="0" y="0"/>
                </a:lnTo>
                <a:close/>
              </a:path>
            </a:pathLst>
          </a:custGeom>
          <a:blipFill>
            <a:blip r:embed="rId2"/>
            <a:stretch>
              <a:fillRect/>
            </a:stretch>
          </a:blipFill>
        </p:spPr>
      </p:sp>
      <p:sp>
        <p:nvSpPr>
          <p:cNvPr id="3" name="Freeform 3"/>
          <p:cNvSpPr/>
          <p:nvPr/>
        </p:nvSpPr>
        <p:spPr>
          <a:xfrm>
            <a:off x="11885267" y="2066114"/>
            <a:ext cx="4322139" cy="6453639"/>
          </a:xfrm>
          <a:custGeom>
            <a:avLst/>
            <a:gdLst/>
            <a:ahLst/>
            <a:cxnLst/>
            <a:rect l="l" t="t" r="r" b="b"/>
            <a:pathLst>
              <a:path w="4322139" h="6453639">
                <a:moveTo>
                  <a:pt x="0" y="0"/>
                </a:moveTo>
                <a:lnTo>
                  <a:pt x="4322140" y="0"/>
                </a:lnTo>
                <a:lnTo>
                  <a:pt x="4322140" y="6453639"/>
                </a:lnTo>
                <a:lnTo>
                  <a:pt x="0" y="6453639"/>
                </a:lnTo>
                <a:lnTo>
                  <a:pt x="0" y="0"/>
                </a:lnTo>
                <a:close/>
              </a:path>
            </a:pathLst>
          </a:custGeom>
          <a:blipFill>
            <a:blip r:embed="rId3"/>
            <a:stretch>
              <a:fillRect r="-1520"/>
            </a:stretch>
          </a:blipFill>
        </p:spPr>
      </p:sp>
      <p:sp>
        <p:nvSpPr>
          <p:cNvPr id="4" name="Freeform 4"/>
          <p:cNvSpPr/>
          <p:nvPr/>
        </p:nvSpPr>
        <p:spPr>
          <a:xfrm>
            <a:off x="5778274" y="2066114"/>
            <a:ext cx="5219605" cy="6095687"/>
          </a:xfrm>
          <a:custGeom>
            <a:avLst/>
            <a:gdLst/>
            <a:ahLst/>
            <a:cxnLst/>
            <a:rect l="l" t="t" r="r" b="b"/>
            <a:pathLst>
              <a:path w="5219605" h="6095687">
                <a:moveTo>
                  <a:pt x="0" y="0"/>
                </a:moveTo>
                <a:lnTo>
                  <a:pt x="5219605" y="0"/>
                </a:lnTo>
                <a:lnTo>
                  <a:pt x="5219605" y="6095687"/>
                </a:lnTo>
                <a:lnTo>
                  <a:pt x="0" y="6095687"/>
                </a:lnTo>
                <a:lnTo>
                  <a:pt x="0" y="0"/>
                </a:lnTo>
                <a:close/>
              </a:path>
            </a:pathLst>
          </a:custGeom>
          <a:blipFill>
            <a:blip r:embed="rId4"/>
            <a:stretch>
              <a:fillRect/>
            </a:stretch>
          </a:blipFill>
        </p:spPr>
      </p:sp>
      <p:sp>
        <p:nvSpPr>
          <p:cNvPr id="5" name="Oval 4">
            <a:extLst>
              <a:ext uri="{FF2B5EF4-FFF2-40B4-BE49-F238E27FC236}">
                <a16:creationId xmlns:a16="http://schemas.microsoft.com/office/drawing/2014/main" id="{CF335B5C-C927-C358-7E5E-1EA9D292769F}"/>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1793337" y="510540"/>
            <a:ext cx="12061658" cy="518160"/>
          </a:xfrm>
          <a:prstGeom prst="rect">
            <a:avLst/>
          </a:prstGeom>
        </p:spPr>
        <p:txBody>
          <a:bodyPr lIns="0" tIns="0" rIns="0" bIns="0" rtlCol="0" anchor="t">
            <a:spAutoFit/>
          </a:bodyPr>
          <a:lstStyle/>
          <a:p>
            <a:pPr algn="ctr">
              <a:lnSpc>
                <a:spcPts val="3240"/>
              </a:lnSpc>
            </a:pPr>
            <a:r>
              <a:rPr lang="en-US" sz="3600" i="1" spc="-179">
                <a:solidFill>
                  <a:srgbClr val="8B61C2"/>
                </a:solidFill>
                <a:latin typeface="Times New Roman Italics"/>
                <a:ea typeface="Times New Roman Italics"/>
                <a:cs typeface="Times New Roman Italics"/>
                <a:sym typeface="Times New Roman Italics"/>
              </a:rPr>
              <a:t>Advantages</a:t>
            </a:r>
          </a:p>
        </p:txBody>
      </p:sp>
      <p:sp>
        <p:nvSpPr>
          <p:cNvPr id="3" name="TextBox 3"/>
          <p:cNvSpPr txBox="1"/>
          <p:nvPr/>
        </p:nvSpPr>
        <p:spPr>
          <a:xfrm>
            <a:off x="460447" y="1337090"/>
            <a:ext cx="9807873" cy="1529081"/>
          </a:xfrm>
          <a:prstGeom prst="rect">
            <a:avLst/>
          </a:prstGeom>
        </p:spPr>
        <p:txBody>
          <a:bodyPr lIns="0" tIns="0" rIns="0" bIns="0" rtlCol="0" anchor="t">
            <a:spAutoFit/>
          </a:bodyPr>
          <a:lstStyle/>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Provides hierarchical organization for better file management</a:t>
            </a:r>
          </a:p>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Avoids name conflicts between files of different users</a:t>
            </a:r>
          </a:p>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Makes file searching and access more efficient</a:t>
            </a:r>
          </a:p>
        </p:txBody>
      </p:sp>
      <p:sp>
        <p:nvSpPr>
          <p:cNvPr id="4" name="TextBox 4"/>
          <p:cNvSpPr txBox="1"/>
          <p:nvPr/>
        </p:nvSpPr>
        <p:spPr>
          <a:xfrm>
            <a:off x="6805682" y="2894746"/>
            <a:ext cx="12061658" cy="518160"/>
          </a:xfrm>
          <a:prstGeom prst="rect">
            <a:avLst/>
          </a:prstGeom>
        </p:spPr>
        <p:txBody>
          <a:bodyPr lIns="0" tIns="0" rIns="0" bIns="0" rtlCol="0" anchor="t">
            <a:spAutoFit/>
          </a:bodyPr>
          <a:lstStyle/>
          <a:p>
            <a:pPr algn="ctr">
              <a:lnSpc>
                <a:spcPts val="3240"/>
              </a:lnSpc>
            </a:pPr>
            <a:r>
              <a:rPr lang="en-US" sz="3600" i="1" spc="-179">
                <a:solidFill>
                  <a:srgbClr val="8B61C2"/>
                </a:solidFill>
                <a:latin typeface="Times New Roman Italics"/>
                <a:ea typeface="Times New Roman Italics"/>
                <a:cs typeface="Times New Roman Italics"/>
                <a:sym typeface="Times New Roman Italics"/>
              </a:rPr>
              <a:t>Limitations</a:t>
            </a:r>
          </a:p>
        </p:txBody>
      </p:sp>
      <p:sp>
        <p:nvSpPr>
          <p:cNvPr id="5" name="TextBox 5"/>
          <p:cNvSpPr txBox="1"/>
          <p:nvPr/>
        </p:nvSpPr>
        <p:spPr>
          <a:xfrm>
            <a:off x="7679086" y="3987323"/>
            <a:ext cx="10608914" cy="1529081"/>
          </a:xfrm>
          <a:prstGeom prst="rect">
            <a:avLst/>
          </a:prstGeom>
        </p:spPr>
        <p:txBody>
          <a:bodyPr lIns="0" tIns="0" rIns="0" bIns="0" rtlCol="0" anchor="t">
            <a:spAutoFit/>
          </a:bodyPr>
          <a:lstStyle/>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Scalability issues when handling a large number of directories or files.</a:t>
            </a:r>
          </a:p>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Fixed-size arrays may restrict the number of files or directories</a:t>
            </a:r>
          </a:p>
        </p:txBody>
      </p:sp>
      <p:sp>
        <p:nvSpPr>
          <p:cNvPr id="6" name="TextBox 6"/>
          <p:cNvSpPr txBox="1"/>
          <p:nvPr/>
        </p:nvSpPr>
        <p:spPr>
          <a:xfrm>
            <a:off x="-2227468" y="5964079"/>
            <a:ext cx="12061658" cy="518160"/>
          </a:xfrm>
          <a:prstGeom prst="rect">
            <a:avLst/>
          </a:prstGeom>
        </p:spPr>
        <p:txBody>
          <a:bodyPr lIns="0" tIns="0" rIns="0" bIns="0" rtlCol="0" anchor="t">
            <a:spAutoFit/>
          </a:bodyPr>
          <a:lstStyle/>
          <a:p>
            <a:pPr algn="ctr">
              <a:lnSpc>
                <a:spcPts val="3240"/>
              </a:lnSpc>
            </a:pPr>
            <a:r>
              <a:rPr lang="en-US" sz="3600" i="1" spc="-179">
                <a:solidFill>
                  <a:srgbClr val="8B61C2"/>
                </a:solidFill>
                <a:latin typeface="Times New Roman Italics"/>
                <a:ea typeface="Times New Roman Italics"/>
                <a:cs typeface="Times New Roman Italics"/>
                <a:sym typeface="Times New Roman Italics"/>
              </a:rPr>
              <a:t>Applications</a:t>
            </a:r>
          </a:p>
        </p:txBody>
      </p:sp>
      <p:sp>
        <p:nvSpPr>
          <p:cNvPr id="7" name="TextBox 7"/>
          <p:cNvSpPr txBox="1"/>
          <p:nvPr/>
        </p:nvSpPr>
        <p:spPr>
          <a:xfrm>
            <a:off x="460447" y="6787039"/>
            <a:ext cx="14035980" cy="1529081"/>
          </a:xfrm>
          <a:prstGeom prst="rect">
            <a:avLst/>
          </a:prstGeom>
        </p:spPr>
        <p:txBody>
          <a:bodyPr lIns="0" tIns="0" rIns="0" bIns="0" rtlCol="0" anchor="t">
            <a:spAutoFit/>
          </a:bodyPr>
          <a:lstStyle/>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Used for personal file management systems</a:t>
            </a:r>
          </a:p>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Helpful in shared environments where multiple users need to organize files independently.</a:t>
            </a:r>
          </a:p>
          <a:p>
            <a:pPr marL="604515" lvl="1" indent="-302257" algn="l">
              <a:lnSpc>
                <a:spcPts val="3919"/>
              </a:lnSpc>
              <a:buFont typeface="Arial"/>
              <a:buChar char="•"/>
            </a:pPr>
            <a:r>
              <a:rPr lang="en-US" sz="2799">
                <a:solidFill>
                  <a:srgbClr val="000000"/>
                </a:solidFill>
                <a:latin typeface="Times New Roman"/>
                <a:ea typeface="Times New Roman"/>
                <a:cs typeface="Times New Roman"/>
                <a:sym typeface="Times New Roman"/>
              </a:rPr>
              <a:t>Educational purposes to understand hierarchical file systems</a:t>
            </a:r>
          </a:p>
        </p:txBody>
      </p:sp>
      <p:sp>
        <p:nvSpPr>
          <p:cNvPr id="8" name="Oval 7">
            <a:extLst>
              <a:ext uri="{FF2B5EF4-FFF2-40B4-BE49-F238E27FC236}">
                <a16:creationId xmlns:a16="http://schemas.microsoft.com/office/drawing/2014/main" id="{2342B13E-4F14-28A6-24A7-9B89B3580790}"/>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2225783" y="969638"/>
            <a:ext cx="12061658" cy="1808708"/>
          </a:xfrm>
          <a:prstGeom prst="rect">
            <a:avLst/>
          </a:prstGeom>
        </p:spPr>
        <p:txBody>
          <a:bodyPr lIns="0" tIns="0" rIns="0" bIns="0" rtlCol="0" anchor="t">
            <a:spAutoFit/>
          </a:bodyPr>
          <a:lstStyle/>
          <a:p>
            <a:pPr algn="ctr">
              <a:lnSpc>
                <a:spcPts val="13432"/>
              </a:lnSpc>
            </a:pPr>
            <a:r>
              <a:rPr lang="en-US" sz="14925" i="1" spc="-746">
                <a:solidFill>
                  <a:srgbClr val="8B61C2"/>
                </a:solidFill>
                <a:latin typeface="TT Ramillas Italics"/>
                <a:ea typeface="TT Ramillas Italics"/>
                <a:cs typeface="TT Ramillas Italics"/>
                <a:sym typeface="TT Ramillas Italics"/>
              </a:rPr>
              <a:t>conclusion</a:t>
            </a:r>
          </a:p>
        </p:txBody>
      </p:sp>
      <p:sp>
        <p:nvSpPr>
          <p:cNvPr id="3" name="TextBox 3"/>
          <p:cNvSpPr txBox="1"/>
          <p:nvPr/>
        </p:nvSpPr>
        <p:spPr>
          <a:xfrm>
            <a:off x="2098903" y="3611928"/>
            <a:ext cx="14090195" cy="4811450"/>
          </a:xfrm>
          <a:prstGeom prst="rect">
            <a:avLst/>
          </a:prstGeom>
        </p:spPr>
        <p:txBody>
          <a:bodyPr lIns="0" tIns="0" rIns="0" bIns="0" rtlCol="0" anchor="t">
            <a:spAutoFit/>
          </a:bodyPr>
          <a:lstStyle/>
          <a:p>
            <a:pPr algn="ctr">
              <a:lnSpc>
                <a:spcPts val="6226"/>
              </a:lnSpc>
              <a:spcBef>
                <a:spcPct val="0"/>
              </a:spcBef>
            </a:pPr>
            <a:r>
              <a:rPr lang="en-US" sz="4447" b="1">
                <a:solidFill>
                  <a:srgbClr val="000000"/>
                </a:solidFill>
                <a:latin typeface="Times New Roman Bold"/>
                <a:ea typeface="Times New Roman Bold"/>
                <a:cs typeface="Times New Roman Bold"/>
                <a:sym typeface="Times New Roman Bold"/>
              </a:rPr>
              <a:t>The two-level directory program demonstrates the basics of file organization through hierarchical structures. It is a simple yet effective system for managing files and directories, laying the foundation for more complex file systems like tree directories.</a:t>
            </a:r>
          </a:p>
          <a:p>
            <a:pPr algn="ctr">
              <a:lnSpc>
                <a:spcPts val="6226"/>
              </a:lnSpc>
              <a:spcBef>
                <a:spcPct val="0"/>
              </a:spcBef>
            </a:pPr>
            <a:endParaRPr lang="en-US" sz="4447" b="1">
              <a:solidFill>
                <a:srgbClr val="000000"/>
              </a:solidFill>
              <a:latin typeface="Times New Roman Bold"/>
              <a:ea typeface="Times New Roman Bold"/>
              <a:cs typeface="Times New Roman Bold"/>
              <a:sym typeface="Times New Roman Bold"/>
            </a:endParaRPr>
          </a:p>
        </p:txBody>
      </p:sp>
      <p:sp>
        <p:nvSpPr>
          <p:cNvPr id="4" name="Oval 3">
            <a:extLst>
              <a:ext uri="{FF2B5EF4-FFF2-40B4-BE49-F238E27FC236}">
                <a16:creationId xmlns:a16="http://schemas.microsoft.com/office/drawing/2014/main" id="{8B8BE2AE-BDBE-48EC-3AB7-A925A7E914BB}"/>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3182017" y="3400568"/>
            <a:ext cx="11923966" cy="2888952"/>
          </a:xfrm>
          <a:prstGeom prst="rect">
            <a:avLst/>
          </a:prstGeom>
        </p:spPr>
        <p:txBody>
          <a:bodyPr lIns="0" tIns="0" rIns="0" bIns="0" rtlCol="0" anchor="t">
            <a:spAutoFit/>
          </a:bodyPr>
          <a:lstStyle/>
          <a:p>
            <a:pPr algn="ctr">
              <a:lnSpc>
                <a:spcPts val="10460"/>
              </a:lnSpc>
            </a:pPr>
            <a:r>
              <a:rPr lang="en-US" sz="12023" b="1">
                <a:solidFill>
                  <a:srgbClr val="1C2120"/>
                </a:solidFill>
                <a:latin typeface="Poppins Bold"/>
                <a:ea typeface="Poppins Bold"/>
                <a:cs typeface="Poppins Bold"/>
                <a:sym typeface="Poppins Bold"/>
              </a:rPr>
              <a:t>Thank you very much!</a:t>
            </a:r>
          </a:p>
        </p:txBody>
      </p:sp>
      <p:sp>
        <p:nvSpPr>
          <p:cNvPr id="5" name="TextBox 5"/>
          <p:cNvSpPr txBox="1"/>
          <p:nvPr/>
        </p:nvSpPr>
        <p:spPr>
          <a:xfrm>
            <a:off x="5652409" y="6339283"/>
            <a:ext cx="6983181" cy="813849"/>
          </a:xfrm>
          <a:prstGeom prst="rect">
            <a:avLst/>
          </a:prstGeom>
        </p:spPr>
        <p:txBody>
          <a:bodyPr lIns="50800" tIns="50800" rIns="50800" bIns="50800" rtlCol="0" anchor="ctr"/>
          <a:lstStyle/>
          <a:p>
            <a:pPr algn="ctr">
              <a:lnSpc>
                <a:spcPts val="2659"/>
              </a:lnSpc>
            </a:pPr>
            <a:endParaRPr/>
          </a:p>
        </p:txBody>
      </p:sp>
      <p:sp>
        <p:nvSpPr>
          <p:cNvPr id="8" name="Oval 7">
            <a:extLst>
              <a:ext uri="{FF2B5EF4-FFF2-40B4-BE49-F238E27FC236}">
                <a16:creationId xmlns:a16="http://schemas.microsoft.com/office/drawing/2014/main" id="{C575614D-9BA3-B50B-6B51-1222915A0C58}"/>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7788" y="-177024"/>
            <a:ext cx="7097803" cy="11057957"/>
          </a:xfrm>
          <a:custGeom>
            <a:avLst/>
            <a:gdLst/>
            <a:ahLst/>
            <a:cxnLst/>
            <a:rect l="l" t="t" r="r" b="b"/>
            <a:pathLst>
              <a:path w="7097803" h="11057957">
                <a:moveTo>
                  <a:pt x="0" y="0"/>
                </a:moveTo>
                <a:lnTo>
                  <a:pt x="7097803" y="0"/>
                </a:lnTo>
                <a:lnTo>
                  <a:pt x="7097803" y="11057957"/>
                </a:lnTo>
                <a:lnTo>
                  <a:pt x="0" y="11057957"/>
                </a:lnTo>
                <a:lnTo>
                  <a:pt x="0" y="0"/>
                </a:lnTo>
                <a:close/>
              </a:path>
            </a:pathLst>
          </a:custGeom>
          <a:blipFill>
            <a:blip r:embed="rId2"/>
            <a:stretch>
              <a:fillRect l="-131569" r="-2267"/>
            </a:stretch>
          </a:blipFill>
        </p:spPr>
      </p:sp>
      <p:grpSp>
        <p:nvGrpSpPr>
          <p:cNvPr id="3" name="Group 3"/>
          <p:cNvGrpSpPr/>
          <p:nvPr/>
        </p:nvGrpSpPr>
        <p:grpSpPr>
          <a:xfrm>
            <a:off x="-514350" y="-177024"/>
            <a:ext cx="7454365" cy="10601584"/>
            <a:chOff x="0" y="0"/>
            <a:chExt cx="1963290" cy="2792187"/>
          </a:xfrm>
        </p:grpSpPr>
        <p:sp>
          <p:nvSpPr>
            <p:cNvPr id="4" name="Freeform 4"/>
            <p:cNvSpPr/>
            <p:nvPr/>
          </p:nvSpPr>
          <p:spPr>
            <a:xfrm>
              <a:off x="0" y="0"/>
              <a:ext cx="1963290" cy="2792187"/>
            </a:xfrm>
            <a:custGeom>
              <a:avLst/>
              <a:gdLst/>
              <a:ahLst/>
              <a:cxnLst/>
              <a:rect l="l" t="t" r="r" b="b"/>
              <a:pathLst>
                <a:path w="1963290" h="2792187">
                  <a:moveTo>
                    <a:pt x="0" y="0"/>
                  </a:moveTo>
                  <a:lnTo>
                    <a:pt x="1963290" y="0"/>
                  </a:lnTo>
                  <a:lnTo>
                    <a:pt x="1963290" y="2792187"/>
                  </a:lnTo>
                  <a:lnTo>
                    <a:pt x="0" y="2792187"/>
                  </a:lnTo>
                  <a:close/>
                </a:path>
              </a:pathLst>
            </a:custGeom>
            <a:solidFill>
              <a:srgbClr val="AAD7D4">
                <a:alpha val="55686"/>
              </a:srgbClr>
            </a:solidFill>
          </p:spPr>
        </p:sp>
        <p:sp>
          <p:nvSpPr>
            <p:cNvPr id="5" name="TextBox 5"/>
            <p:cNvSpPr txBox="1"/>
            <p:nvPr/>
          </p:nvSpPr>
          <p:spPr>
            <a:xfrm>
              <a:off x="0" y="-38100"/>
              <a:ext cx="1963290" cy="283028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323609" y="4565680"/>
            <a:ext cx="8283801" cy="3673218"/>
            <a:chOff x="0" y="0"/>
            <a:chExt cx="2181742" cy="967432"/>
          </a:xfrm>
        </p:grpSpPr>
        <p:sp>
          <p:nvSpPr>
            <p:cNvPr id="7" name="Freeform 7"/>
            <p:cNvSpPr/>
            <p:nvPr/>
          </p:nvSpPr>
          <p:spPr>
            <a:xfrm>
              <a:off x="0" y="0"/>
              <a:ext cx="2181742" cy="967432"/>
            </a:xfrm>
            <a:custGeom>
              <a:avLst/>
              <a:gdLst/>
              <a:ahLst/>
              <a:cxnLst/>
              <a:rect l="l" t="t" r="r" b="b"/>
              <a:pathLst>
                <a:path w="2181742" h="967432">
                  <a:moveTo>
                    <a:pt x="47664" y="0"/>
                  </a:moveTo>
                  <a:lnTo>
                    <a:pt x="2134078" y="0"/>
                  </a:lnTo>
                  <a:cubicBezTo>
                    <a:pt x="2146719" y="0"/>
                    <a:pt x="2158843" y="5022"/>
                    <a:pt x="2167781" y="13960"/>
                  </a:cubicBezTo>
                  <a:cubicBezTo>
                    <a:pt x="2176720" y="22899"/>
                    <a:pt x="2181742" y="35023"/>
                    <a:pt x="2181742" y="47664"/>
                  </a:cubicBezTo>
                  <a:lnTo>
                    <a:pt x="2181742" y="919768"/>
                  </a:lnTo>
                  <a:cubicBezTo>
                    <a:pt x="2181742" y="946092"/>
                    <a:pt x="2160402" y="967432"/>
                    <a:pt x="2134078" y="967432"/>
                  </a:cubicBezTo>
                  <a:lnTo>
                    <a:pt x="47664" y="967432"/>
                  </a:lnTo>
                  <a:cubicBezTo>
                    <a:pt x="35023" y="967432"/>
                    <a:pt x="22899" y="962410"/>
                    <a:pt x="13960" y="953472"/>
                  </a:cubicBezTo>
                  <a:cubicBezTo>
                    <a:pt x="5022" y="944533"/>
                    <a:pt x="0" y="932409"/>
                    <a:pt x="0" y="919768"/>
                  </a:cubicBezTo>
                  <a:lnTo>
                    <a:pt x="0" y="47664"/>
                  </a:lnTo>
                  <a:cubicBezTo>
                    <a:pt x="0" y="35023"/>
                    <a:pt x="5022" y="22899"/>
                    <a:pt x="13960" y="13960"/>
                  </a:cubicBezTo>
                  <a:cubicBezTo>
                    <a:pt x="22899" y="5022"/>
                    <a:pt x="35023" y="0"/>
                    <a:pt x="47664" y="0"/>
                  </a:cubicBezTo>
                  <a:close/>
                </a:path>
              </a:pathLst>
            </a:custGeom>
            <a:solidFill>
              <a:srgbClr val="AAD7D4"/>
            </a:solidFill>
          </p:spPr>
        </p:sp>
        <p:sp>
          <p:nvSpPr>
            <p:cNvPr id="8" name="TextBox 8"/>
            <p:cNvSpPr txBox="1"/>
            <p:nvPr/>
          </p:nvSpPr>
          <p:spPr>
            <a:xfrm>
              <a:off x="0" y="-38100"/>
              <a:ext cx="2181742" cy="1005532"/>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516366" y="4970251"/>
            <a:ext cx="7898287" cy="2906688"/>
          </a:xfrm>
          <a:prstGeom prst="rect">
            <a:avLst/>
          </a:prstGeom>
        </p:spPr>
        <p:txBody>
          <a:bodyPr lIns="0" tIns="0" rIns="0" bIns="0" rtlCol="0" anchor="t">
            <a:spAutoFit/>
          </a:bodyPr>
          <a:lstStyle/>
          <a:p>
            <a:pPr marL="0" lvl="0" indent="0" algn="l">
              <a:lnSpc>
                <a:spcPts val="3264"/>
              </a:lnSpc>
              <a:spcBef>
                <a:spcPct val="0"/>
              </a:spcBef>
            </a:pPr>
            <a:r>
              <a:rPr lang="en-US" sz="2417" spc="145">
                <a:solidFill>
                  <a:srgbClr val="000000"/>
                </a:solidFill>
                <a:latin typeface="Times New Roman"/>
                <a:ea typeface="Times New Roman"/>
                <a:cs typeface="Times New Roman"/>
                <a:sym typeface="Times New Roman"/>
              </a:rPr>
              <a:t>A tw</a:t>
            </a:r>
            <a:r>
              <a:rPr lang="en-US" sz="2417" u="none" spc="145">
                <a:solidFill>
                  <a:srgbClr val="000000"/>
                </a:solidFill>
                <a:latin typeface="Times New Roman"/>
                <a:ea typeface="Times New Roman"/>
                <a:cs typeface="Times New Roman"/>
                <a:sym typeface="Times New Roman"/>
              </a:rPr>
              <a:t>o-level directory is a simple hierarchical file system with two layers: a root directory and user directories within it. Each user directory contains files specific to that user. It helps organize files better, avoids name conflicts, and is useful in systems where multiple users need independent file management</a:t>
            </a:r>
          </a:p>
        </p:txBody>
      </p:sp>
      <p:sp>
        <p:nvSpPr>
          <p:cNvPr id="10" name="TextBox 10"/>
          <p:cNvSpPr txBox="1"/>
          <p:nvPr/>
        </p:nvSpPr>
        <p:spPr>
          <a:xfrm>
            <a:off x="8196771" y="1286507"/>
            <a:ext cx="8537476" cy="254164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Project vision and mission</a:t>
            </a:r>
          </a:p>
        </p:txBody>
      </p:sp>
      <p:sp>
        <p:nvSpPr>
          <p:cNvPr id="11" name="Oval 10">
            <a:extLst>
              <a:ext uri="{FF2B5EF4-FFF2-40B4-BE49-F238E27FC236}">
                <a16:creationId xmlns:a16="http://schemas.microsoft.com/office/drawing/2014/main" id="{AF4EE97C-883A-5998-6A92-5009CB2D9909}"/>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60741" y="1616740"/>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5" name="Freeform 5"/>
          <p:cNvSpPr/>
          <p:nvPr/>
        </p:nvSpPr>
        <p:spPr>
          <a:xfrm>
            <a:off x="10763409" y="2275139"/>
            <a:ext cx="1023822" cy="839534"/>
          </a:xfrm>
          <a:custGeom>
            <a:avLst/>
            <a:gdLst/>
            <a:ahLst/>
            <a:cxnLst/>
            <a:rect l="l" t="t" r="r" b="b"/>
            <a:pathLst>
              <a:path w="1023822" h="839534">
                <a:moveTo>
                  <a:pt x="0" y="0"/>
                </a:moveTo>
                <a:lnTo>
                  <a:pt x="1023822" y="0"/>
                </a:lnTo>
                <a:lnTo>
                  <a:pt x="1023822" y="839533"/>
                </a:lnTo>
                <a:lnTo>
                  <a:pt x="0" y="839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160741" y="4079914"/>
            <a:ext cx="6830714" cy="2128485"/>
            <a:chOff x="0" y="0"/>
            <a:chExt cx="2286638" cy="712528"/>
          </a:xfrm>
        </p:grpSpPr>
        <p:sp>
          <p:nvSpPr>
            <p:cNvPr id="7" name="Freeform 7"/>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8" name="TextBox 8"/>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10160741" y="6541774"/>
            <a:ext cx="6830714" cy="2128485"/>
            <a:chOff x="0" y="0"/>
            <a:chExt cx="2286638" cy="712528"/>
          </a:xfrm>
        </p:grpSpPr>
        <p:sp>
          <p:nvSpPr>
            <p:cNvPr id="10" name="Freeform 10"/>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11" name="TextBox 11"/>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2" name="Freeform 12"/>
          <p:cNvSpPr/>
          <p:nvPr/>
        </p:nvSpPr>
        <p:spPr>
          <a:xfrm>
            <a:off x="10755557" y="4517864"/>
            <a:ext cx="1031674" cy="1252584"/>
          </a:xfrm>
          <a:custGeom>
            <a:avLst/>
            <a:gdLst/>
            <a:ahLst/>
            <a:cxnLst/>
            <a:rect l="l" t="t" r="r" b="b"/>
            <a:pathLst>
              <a:path w="1031674" h="125258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0574882" y="7308439"/>
            <a:ext cx="1400875" cy="924578"/>
          </a:xfrm>
          <a:custGeom>
            <a:avLst/>
            <a:gdLst/>
            <a:ahLst/>
            <a:cxnLst/>
            <a:rect l="l" t="t" r="r" b="b"/>
            <a:pathLst>
              <a:path w="1400875" h="924578">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1296544" y="3473830"/>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Objective</a:t>
            </a:r>
          </a:p>
        </p:txBody>
      </p:sp>
      <p:grpSp>
        <p:nvGrpSpPr>
          <p:cNvPr id="15" name="Group 15"/>
          <p:cNvGrpSpPr/>
          <p:nvPr/>
        </p:nvGrpSpPr>
        <p:grpSpPr>
          <a:xfrm>
            <a:off x="1028700" y="5144157"/>
            <a:ext cx="7211702" cy="2225886"/>
            <a:chOff x="0" y="0"/>
            <a:chExt cx="1899378" cy="586242"/>
          </a:xfrm>
        </p:grpSpPr>
        <p:sp>
          <p:nvSpPr>
            <p:cNvPr id="16" name="Freeform 16"/>
            <p:cNvSpPr/>
            <p:nvPr/>
          </p:nvSpPr>
          <p:spPr>
            <a:xfrm>
              <a:off x="0" y="0"/>
              <a:ext cx="1899378" cy="586241"/>
            </a:xfrm>
            <a:custGeom>
              <a:avLst/>
              <a:gdLst/>
              <a:ahLst/>
              <a:cxnLst/>
              <a:rect l="l" t="t" r="r" b="b"/>
              <a:pathLst>
                <a:path w="1899378" h="586241">
                  <a:moveTo>
                    <a:pt x="54750" y="0"/>
                  </a:moveTo>
                  <a:lnTo>
                    <a:pt x="1844629" y="0"/>
                  </a:lnTo>
                  <a:cubicBezTo>
                    <a:pt x="1874866" y="0"/>
                    <a:pt x="1899378" y="24512"/>
                    <a:pt x="1899378" y="54750"/>
                  </a:cubicBezTo>
                  <a:lnTo>
                    <a:pt x="1899378" y="531492"/>
                  </a:lnTo>
                  <a:cubicBezTo>
                    <a:pt x="1899378" y="561729"/>
                    <a:pt x="1874866" y="586241"/>
                    <a:pt x="1844629" y="586241"/>
                  </a:cubicBezTo>
                  <a:lnTo>
                    <a:pt x="54750" y="586241"/>
                  </a:lnTo>
                  <a:cubicBezTo>
                    <a:pt x="24512" y="586241"/>
                    <a:pt x="0" y="561729"/>
                    <a:pt x="0" y="531492"/>
                  </a:cubicBezTo>
                  <a:lnTo>
                    <a:pt x="0" y="54750"/>
                  </a:lnTo>
                  <a:cubicBezTo>
                    <a:pt x="0" y="24512"/>
                    <a:pt x="24512" y="0"/>
                    <a:pt x="54750" y="0"/>
                  </a:cubicBezTo>
                  <a:close/>
                </a:path>
              </a:pathLst>
            </a:custGeom>
            <a:solidFill>
              <a:srgbClr val="AAD7D4"/>
            </a:solidFill>
          </p:spPr>
        </p:sp>
        <p:sp>
          <p:nvSpPr>
            <p:cNvPr id="17" name="TextBox 17"/>
            <p:cNvSpPr txBox="1"/>
            <p:nvPr/>
          </p:nvSpPr>
          <p:spPr>
            <a:xfrm>
              <a:off x="0" y="-38100"/>
              <a:ext cx="1899378" cy="624342"/>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296544" y="5549847"/>
            <a:ext cx="6613419" cy="1695778"/>
          </a:xfrm>
          <a:prstGeom prst="rect">
            <a:avLst/>
          </a:prstGeom>
        </p:spPr>
        <p:txBody>
          <a:bodyPr lIns="0" tIns="0" rIns="0" bIns="0" rtlCol="0" anchor="t">
            <a:spAutoFit/>
          </a:bodyPr>
          <a:lstStyle/>
          <a:p>
            <a:pPr marL="0" lvl="0" indent="0" algn="l">
              <a:lnSpc>
                <a:spcPts val="2676"/>
              </a:lnSpc>
              <a:spcBef>
                <a:spcPct val="0"/>
              </a:spcBef>
            </a:pPr>
            <a:r>
              <a:rPr lang="en-US" sz="1982" b="1" spc="118">
                <a:solidFill>
                  <a:srgbClr val="000000"/>
                </a:solidFill>
                <a:latin typeface="Times New Roman Bold"/>
                <a:ea typeface="Times New Roman Bold"/>
                <a:cs typeface="Times New Roman Bold"/>
                <a:sym typeface="Times New Roman Bold"/>
              </a:rPr>
              <a:t>Th</a:t>
            </a:r>
            <a:r>
              <a:rPr lang="en-US" sz="1982" b="1" u="none" spc="118">
                <a:solidFill>
                  <a:srgbClr val="000000"/>
                </a:solidFill>
                <a:latin typeface="Times New Roman Bold"/>
                <a:ea typeface="Times New Roman Bold"/>
                <a:cs typeface="Times New Roman Bold"/>
                <a:sym typeface="Times New Roman Bold"/>
              </a:rPr>
              <a:t>e main goal of the two-level directory program in C is to simulate file management by implementing operations. This program illustrates the principles of hierarchical file systems.</a:t>
            </a:r>
          </a:p>
          <a:p>
            <a:pPr marL="0" lvl="0" indent="0" algn="l">
              <a:lnSpc>
                <a:spcPts val="2676"/>
              </a:lnSpc>
              <a:spcBef>
                <a:spcPct val="0"/>
              </a:spcBef>
            </a:pPr>
            <a:endParaRPr lang="en-US" sz="1982" b="1" u="none" spc="118">
              <a:solidFill>
                <a:srgbClr val="000000"/>
              </a:solidFill>
              <a:latin typeface="Times New Roman Bold"/>
              <a:ea typeface="Times New Roman Bold"/>
              <a:cs typeface="Times New Roman Bold"/>
              <a:sym typeface="Times New Roman Bold"/>
            </a:endParaRPr>
          </a:p>
        </p:txBody>
      </p:sp>
      <p:sp>
        <p:nvSpPr>
          <p:cNvPr id="19" name="TextBox 19"/>
          <p:cNvSpPr txBox="1"/>
          <p:nvPr/>
        </p:nvSpPr>
        <p:spPr>
          <a:xfrm>
            <a:off x="12691498" y="2198939"/>
            <a:ext cx="3556933" cy="777019"/>
          </a:xfrm>
          <a:prstGeom prst="rect">
            <a:avLst/>
          </a:prstGeom>
        </p:spPr>
        <p:txBody>
          <a:bodyPr lIns="0" tIns="0" rIns="0" bIns="0" rtlCol="0" anchor="t">
            <a:spAutoFit/>
          </a:bodyPr>
          <a:lstStyle/>
          <a:p>
            <a:pPr marL="0" lvl="0" indent="0" algn="just">
              <a:lnSpc>
                <a:spcPts val="2985"/>
              </a:lnSpc>
              <a:spcBef>
                <a:spcPct val="0"/>
              </a:spcBef>
            </a:pPr>
            <a:r>
              <a:rPr lang="en-US" sz="2211" b="1" spc="35">
                <a:solidFill>
                  <a:srgbClr val="1C2120"/>
                </a:solidFill>
                <a:latin typeface="Times New Roman Bold"/>
                <a:ea typeface="Times New Roman Bold"/>
                <a:cs typeface="Times New Roman Bold"/>
                <a:sym typeface="Times New Roman Bold"/>
              </a:rPr>
              <a:t>by</a:t>
            </a:r>
            <a:r>
              <a:rPr lang="en-US" sz="2211" b="1" u="none" spc="35">
                <a:solidFill>
                  <a:srgbClr val="1C2120"/>
                </a:solidFill>
                <a:latin typeface="Times New Roman Bold"/>
                <a:ea typeface="Times New Roman Bold"/>
                <a:cs typeface="Times New Roman Bold"/>
                <a:sym typeface="Times New Roman Bold"/>
              </a:rPr>
              <a:t> implementing operations such as creating directories</a:t>
            </a:r>
          </a:p>
        </p:txBody>
      </p:sp>
      <p:sp>
        <p:nvSpPr>
          <p:cNvPr id="20" name="TextBox 20"/>
          <p:cNvSpPr txBox="1"/>
          <p:nvPr/>
        </p:nvSpPr>
        <p:spPr>
          <a:xfrm>
            <a:off x="12691498" y="4629346"/>
            <a:ext cx="3556933" cy="777019"/>
          </a:xfrm>
          <a:prstGeom prst="rect">
            <a:avLst/>
          </a:prstGeom>
        </p:spPr>
        <p:txBody>
          <a:bodyPr lIns="0" tIns="0" rIns="0" bIns="0" rtlCol="0" anchor="t">
            <a:spAutoFit/>
          </a:bodyPr>
          <a:lstStyle/>
          <a:p>
            <a:pPr marL="0" lvl="0" indent="0" algn="just">
              <a:lnSpc>
                <a:spcPts val="2985"/>
              </a:lnSpc>
              <a:spcBef>
                <a:spcPct val="0"/>
              </a:spcBef>
            </a:pPr>
            <a:r>
              <a:rPr lang="en-US" sz="2211" b="1" spc="35">
                <a:solidFill>
                  <a:srgbClr val="1C2120"/>
                </a:solidFill>
                <a:latin typeface="Times New Roman Bold"/>
                <a:ea typeface="Times New Roman Bold"/>
                <a:cs typeface="Times New Roman Bold"/>
                <a:sym typeface="Times New Roman Bold"/>
              </a:rPr>
              <a:t>by</a:t>
            </a:r>
            <a:r>
              <a:rPr lang="en-US" sz="2211" b="1" u="none" spc="35">
                <a:solidFill>
                  <a:srgbClr val="1C2120"/>
                </a:solidFill>
                <a:latin typeface="Times New Roman Bold"/>
                <a:ea typeface="Times New Roman Bold"/>
                <a:cs typeface="Times New Roman Bold"/>
                <a:sym typeface="Times New Roman Bold"/>
              </a:rPr>
              <a:t> implementing operations such as adding  files</a:t>
            </a:r>
          </a:p>
        </p:txBody>
      </p:sp>
      <p:sp>
        <p:nvSpPr>
          <p:cNvPr id="21" name="TextBox 21"/>
          <p:cNvSpPr txBox="1"/>
          <p:nvPr/>
        </p:nvSpPr>
        <p:spPr>
          <a:xfrm>
            <a:off x="12691498" y="6785456"/>
            <a:ext cx="3556933" cy="1519969"/>
          </a:xfrm>
          <a:prstGeom prst="rect">
            <a:avLst/>
          </a:prstGeom>
        </p:spPr>
        <p:txBody>
          <a:bodyPr lIns="0" tIns="0" rIns="0" bIns="0" rtlCol="0" anchor="t">
            <a:spAutoFit/>
          </a:bodyPr>
          <a:lstStyle/>
          <a:p>
            <a:pPr marL="0" lvl="0" indent="0" algn="just">
              <a:lnSpc>
                <a:spcPts val="2985"/>
              </a:lnSpc>
              <a:spcBef>
                <a:spcPct val="0"/>
              </a:spcBef>
            </a:pPr>
            <a:r>
              <a:rPr lang="en-US" sz="2211" b="1" spc="35">
                <a:solidFill>
                  <a:srgbClr val="1C2120"/>
                </a:solidFill>
                <a:latin typeface="Times New Roman Bold"/>
                <a:ea typeface="Times New Roman Bold"/>
                <a:cs typeface="Times New Roman Bold"/>
                <a:sym typeface="Times New Roman Bold"/>
              </a:rPr>
              <a:t>by</a:t>
            </a:r>
            <a:r>
              <a:rPr lang="en-US" sz="2211" b="1" u="none" spc="35">
                <a:solidFill>
                  <a:srgbClr val="1C2120"/>
                </a:solidFill>
                <a:latin typeface="Times New Roman Bold"/>
                <a:ea typeface="Times New Roman Bold"/>
                <a:cs typeface="Times New Roman Bold"/>
                <a:sym typeface="Times New Roman Bold"/>
              </a:rPr>
              <a:t> implementing operations such as searching files and deleting files or directories and displaying the directory</a:t>
            </a:r>
          </a:p>
        </p:txBody>
      </p:sp>
      <p:sp>
        <p:nvSpPr>
          <p:cNvPr id="22" name="AutoShape 22"/>
          <p:cNvSpPr/>
          <p:nvPr/>
        </p:nvSpPr>
        <p:spPr>
          <a:xfrm flipV="1">
            <a:off x="12195869" y="2375876"/>
            <a:ext cx="0" cy="738797"/>
          </a:xfrm>
          <a:prstGeom prst="line">
            <a:avLst/>
          </a:prstGeom>
          <a:ln w="38100" cap="flat">
            <a:solidFill>
              <a:srgbClr val="000000"/>
            </a:solidFill>
            <a:prstDash val="solid"/>
            <a:headEnd type="none" w="sm" len="sm"/>
            <a:tailEnd type="none" w="sm" len="sm"/>
          </a:ln>
        </p:spPr>
      </p:sp>
      <p:sp>
        <p:nvSpPr>
          <p:cNvPr id="23" name="AutoShape 23"/>
          <p:cNvSpPr/>
          <p:nvPr/>
        </p:nvSpPr>
        <p:spPr>
          <a:xfrm flipV="1">
            <a:off x="12195869" y="4774758"/>
            <a:ext cx="0" cy="738797"/>
          </a:xfrm>
          <a:prstGeom prst="line">
            <a:avLst/>
          </a:prstGeom>
          <a:ln w="38100" cap="flat">
            <a:solidFill>
              <a:srgbClr val="000000"/>
            </a:solidFill>
            <a:prstDash val="solid"/>
            <a:headEnd type="none" w="sm" len="sm"/>
            <a:tailEnd type="none" w="sm" len="sm"/>
          </a:ln>
        </p:spPr>
      </p:sp>
      <p:sp>
        <p:nvSpPr>
          <p:cNvPr id="24" name="AutoShape 24"/>
          <p:cNvSpPr/>
          <p:nvPr/>
        </p:nvSpPr>
        <p:spPr>
          <a:xfrm flipV="1">
            <a:off x="12214919" y="7300910"/>
            <a:ext cx="0" cy="738797"/>
          </a:xfrm>
          <a:prstGeom prst="line">
            <a:avLst/>
          </a:prstGeom>
          <a:ln w="38100" cap="flat">
            <a:solidFill>
              <a:srgbClr val="000000"/>
            </a:solidFill>
            <a:prstDash val="solid"/>
            <a:headEnd type="none" w="sm" len="sm"/>
            <a:tailEnd type="none" w="sm" len="sm"/>
          </a:ln>
        </p:spPr>
      </p:sp>
      <p:sp>
        <p:nvSpPr>
          <p:cNvPr id="25" name="Oval 24">
            <a:extLst>
              <a:ext uri="{FF2B5EF4-FFF2-40B4-BE49-F238E27FC236}">
                <a16:creationId xmlns:a16="http://schemas.microsoft.com/office/drawing/2014/main" id="{C129BEC7-DA79-A67B-DEBB-357F75B38C17}"/>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58798" y="2697161"/>
            <a:ext cx="4892678" cy="489267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1222" r="-69951"/>
              </a:stretch>
            </a:blipFill>
          </p:spPr>
        </p:sp>
      </p:grpSp>
      <p:grpSp>
        <p:nvGrpSpPr>
          <p:cNvPr id="4" name="Group 4"/>
          <p:cNvGrpSpPr/>
          <p:nvPr/>
        </p:nvGrpSpPr>
        <p:grpSpPr>
          <a:xfrm>
            <a:off x="12796261" y="1028700"/>
            <a:ext cx="1463216" cy="146321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5567318" y="2697161"/>
            <a:ext cx="1463216" cy="146321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567318" y="5927221"/>
            <a:ext cx="1463216" cy="146321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028119" y="1639405"/>
            <a:ext cx="1463216" cy="146321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0388852" y="2066895"/>
            <a:ext cx="741751" cy="608236"/>
          </a:xfrm>
          <a:custGeom>
            <a:avLst/>
            <a:gdLst/>
            <a:ahLst/>
            <a:cxnLst/>
            <a:rect l="l" t="t" r="r" b="b"/>
            <a:pathLst>
              <a:path w="741751" h="608236">
                <a:moveTo>
                  <a:pt x="0" y="0"/>
                </a:moveTo>
                <a:lnTo>
                  <a:pt x="741751" y="0"/>
                </a:lnTo>
                <a:lnTo>
                  <a:pt x="741751" y="608236"/>
                </a:lnTo>
                <a:lnTo>
                  <a:pt x="0" y="608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13175910" y="1332986"/>
            <a:ext cx="703917" cy="854645"/>
          </a:xfrm>
          <a:custGeom>
            <a:avLst/>
            <a:gdLst/>
            <a:ahLst/>
            <a:cxnLst/>
            <a:rect l="l" t="t" r="r" b="b"/>
            <a:pathLst>
              <a:path w="703917" h="854645">
                <a:moveTo>
                  <a:pt x="0" y="0"/>
                </a:moveTo>
                <a:lnTo>
                  <a:pt x="703917" y="0"/>
                </a:lnTo>
                <a:lnTo>
                  <a:pt x="703917" y="854645"/>
                </a:lnTo>
                <a:lnTo>
                  <a:pt x="0" y="8546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5804764" y="3102622"/>
            <a:ext cx="988326" cy="652295"/>
          </a:xfrm>
          <a:custGeom>
            <a:avLst/>
            <a:gdLst/>
            <a:ahLst/>
            <a:cxnLst/>
            <a:rect l="l" t="t" r="r" b="b"/>
            <a:pathLst>
              <a:path w="988326" h="652295">
                <a:moveTo>
                  <a:pt x="0" y="0"/>
                </a:moveTo>
                <a:lnTo>
                  <a:pt x="988326" y="0"/>
                </a:lnTo>
                <a:lnTo>
                  <a:pt x="988326" y="652295"/>
                </a:lnTo>
                <a:lnTo>
                  <a:pt x="0" y="6522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Freeform 19"/>
          <p:cNvSpPr/>
          <p:nvPr/>
        </p:nvSpPr>
        <p:spPr>
          <a:xfrm>
            <a:off x="15875201" y="6240496"/>
            <a:ext cx="847451" cy="836665"/>
          </a:xfrm>
          <a:custGeom>
            <a:avLst/>
            <a:gdLst/>
            <a:ahLst/>
            <a:cxnLst/>
            <a:rect l="l" t="t" r="r" b="b"/>
            <a:pathLst>
              <a:path w="847451" h="836665">
                <a:moveTo>
                  <a:pt x="0" y="0"/>
                </a:moveTo>
                <a:lnTo>
                  <a:pt x="847451" y="0"/>
                </a:lnTo>
                <a:lnTo>
                  <a:pt x="847451" y="836665"/>
                </a:lnTo>
                <a:lnTo>
                  <a:pt x="0" y="8366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TextBox 20"/>
          <p:cNvSpPr txBox="1"/>
          <p:nvPr/>
        </p:nvSpPr>
        <p:spPr>
          <a:xfrm>
            <a:off x="927200" y="1811791"/>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Concept</a:t>
            </a:r>
          </a:p>
        </p:txBody>
      </p:sp>
      <p:grpSp>
        <p:nvGrpSpPr>
          <p:cNvPr id="21" name="Group 21"/>
          <p:cNvGrpSpPr/>
          <p:nvPr/>
        </p:nvGrpSpPr>
        <p:grpSpPr>
          <a:xfrm>
            <a:off x="252179" y="3616803"/>
            <a:ext cx="9887519" cy="5247388"/>
            <a:chOff x="0" y="0"/>
            <a:chExt cx="2604120" cy="1382028"/>
          </a:xfrm>
        </p:grpSpPr>
        <p:sp>
          <p:nvSpPr>
            <p:cNvPr id="22" name="Freeform 22"/>
            <p:cNvSpPr/>
            <p:nvPr/>
          </p:nvSpPr>
          <p:spPr>
            <a:xfrm>
              <a:off x="0" y="0"/>
              <a:ext cx="2604120" cy="1382028"/>
            </a:xfrm>
            <a:custGeom>
              <a:avLst/>
              <a:gdLst/>
              <a:ahLst/>
              <a:cxnLst/>
              <a:rect l="l" t="t" r="r" b="b"/>
              <a:pathLst>
                <a:path w="2604120" h="1382028">
                  <a:moveTo>
                    <a:pt x="39933" y="0"/>
                  </a:moveTo>
                  <a:lnTo>
                    <a:pt x="2564187" y="0"/>
                  </a:lnTo>
                  <a:cubicBezTo>
                    <a:pt x="2586242" y="0"/>
                    <a:pt x="2604120" y="17879"/>
                    <a:pt x="2604120" y="39933"/>
                  </a:cubicBezTo>
                  <a:lnTo>
                    <a:pt x="2604120" y="1342095"/>
                  </a:lnTo>
                  <a:cubicBezTo>
                    <a:pt x="2604120" y="1364149"/>
                    <a:pt x="2586242" y="1382028"/>
                    <a:pt x="2564187" y="1382028"/>
                  </a:cubicBezTo>
                  <a:lnTo>
                    <a:pt x="39933" y="1382028"/>
                  </a:lnTo>
                  <a:cubicBezTo>
                    <a:pt x="17879" y="1382028"/>
                    <a:pt x="0" y="1364149"/>
                    <a:pt x="0" y="1342095"/>
                  </a:cubicBezTo>
                  <a:lnTo>
                    <a:pt x="0" y="39933"/>
                  </a:lnTo>
                  <a:cubicBezTo>
                    <a:pt x="0" y="17879"/>
                    <a:pt x="17879" y="0"/>
                    <a:pt x="39933" y="0"/>
                  </a:cubicBezTo>
                  <a:close/>
                </a:path>
              </a:pathLst>
            </a:custGeom>
            <a:solidFill>
              <a:srgbClr val="AAD7D4"/>
            </a:solidFill>
          </p:spPr>
        </p:sp>
        <p:sp>
          <p:nvSpPr>
            <p:cNvPr id="23" name="TextBox 23"/>
            <p:cNvSpPr txBox="1"/>
            <p:nvPr/>
          </p:nvSpPr>
          <p:spPr>
            <a:xfrm>
              <a:off x="0" y="-38100"/>
              <a:ext cx="2604120" cy="1420128"/>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40600" y="3601072"/>
            <a:ext cx="9887519" cy="5135974"/>
          </a:xfrm>
          <a:prstGeom prst="rect">
            <a:avLst/>
          </a:prstGeom>
        </p:spPr>
        <p:txBody>
          <a:bodyPr lIns="0" tIns="0" rIns="0" bIns="0" rtlCol="0" anchor="t">
            <a:spAutoFit/>
          </a:bodyPr>
          <a:lstStyle/>
          <a:p>
            <a:pPr algn="ctr">
              <a:lnSpc>
                <a:spcPts val="5044"/>
              </a:lnSpc>
            </a:pPr>
            <a:r>
              <a:rPr lang="en-US" sz="3603" b="1">
                <a:solidFill>
                  <a:srgbClr val="1C2120"/>
                </a:solidFill>
                <a:latin typeface="Times New Roman Bold"/>
                <a:ea typeface="Times New Roman Bold"/>
                <a:cs typeface="Times New Roman Bold"/>
                <a:sym typeface="Times New Roman Bold"/>
              </a:rPr>
              <a:t>The two-level directory system includes:</a:t>
            </a:r>
          </a:p>
          <a:p>
            <a:pPr marL="777941" lvl="1" indent="-388970" algn="ctr">
              <a:lnSpc>
                <a:spcPts val="5044"/>
              </a:lnSpc>
              <a:buFont typeface="Arial"/>
              <a:buChar char="•"/>
            </a:pPr>
            <a:r>
              <a:rPr lang="en-US" sz="3603" b="1">
                <a:solidFill>
                  <a:srgbClr val="1C2120"/>
                </a:solidFill>
                <a:latin typeface="Times New Roman Bold"/>
                <a:ea typeface="Times New Roman Bold"/>
                <a:cs typeface="Times New Roman Bold"/>
                <a:sym typeface="Times New Roman Bold"/>
              </a:rPr>
              <a:t>Root Directory:</a:t>
            </a:r>
            <a:r>
              <a:rPr lang="en-US" sz="3603">
                <a:solidFill>
                  <a:srgbClr val="1C2120"/>
                </a:solidFill>
                <a:latin typeface="Times New Roman"/>
                <a:ea typeface="Times New Roman"/>
                <a:cs typeface="Times New Roman"/>
                <a:sym typeface="Times New Roman"/>
              </a:rPr>
              <a:t> Acts as a parent directory containing multiple user directories</a:t>
            </a:r>
          </a:p>
          <a:p>
            <a:pPr marL="777941" lvl="1" indent="-388970" algn="ctr">
              <a:lnSpc>
                <a:spcPts val="5044"/>
              </a:lnSpc>
              <a:buFont typeface="Arial"/>
              <a:buChar char="•"/>
            </a:pPr>
            <a:r>
              <a:rPr lang="en-US" sz="3603" b="1">
                <a:solidFill>
                  <a:srgbClr val="1C2120"/>
                </a:solidFill>
                <a:latin typeface="Times New Roman Bold"/>
                <a:ea typeface="Times New Roman Bold"/>
                <a:cs typeface="Times New Roman Bold"/>
                <a:sym typeface="Times New Roman Bold"/>
              </a:rPr>
              <a:t> User Directories: </a:t>
            </a:r>
            <a:r>
              <a:rPr lang="en-US" sz="3603">
                <a:solidFill>
                  <a:srgbClr val="1C2120"/>
                </a:solidFill>
                <a:latin typeface="Times New Roman"/>
                <a:ea typeface="Times New Roman"/>
                <a:cs typeface="Times New Roman"/>
                <a:sym typeface="Times New Roman"/>
              </a:rPr>
              <a:t>Subdirectories within the root directory to store user file.</a:t>
            </a:r>
          </a:p>
          <a:p>
            <a:pPr marL="777941" lvl="1" indent="-388970" algn="ctr">
              <a:lnSpc>
                <a:spcPts val="5044"/>
              </a:lnSpc>
              <a:buFont typeface="Arial"/>
              <a:buChar char="•"/>
            </a:pPr>
            <a:r>
              <a:rPr lang="en-US" sz="3603" b="1">
                <a:solidFill>
                  <a:srgbClr val="1C2120"/>
                </a:solidFill>
                <a:latin typeface="Times New Roman Bold"/>
                <a:ea typeface="Times New Roman Bold"/>
                <a:cs typeface="Times New Roman Bold"/>
                <a:sym typeface="Times New Roman Bold"/>
              </a:rPr>
              <a:t>The hierarchical separation helps users manage their files without interfering with others and improves accessibility.</a:t>
            </a:r>
          </a:p>
        </p:txBody>
      </p:sp>
      <p:sp>
        <p:nvSpPr>
          <p:cNvPr id="25" name="Oval 24">
            <a:extLst>
              <a:ext uri="{FF2B5EF4-FFF2-40B4-BE49-F238E27FC236}">
                <a16:creationId xmlns:a16="http://schemas.microsoft.com/office/drawing/2014/main" id="{DEA15914-5829-72CE-A6C9-76B178993A47}"/>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07668" y="2202559"/>
            <a:ext cx="14909511" cy="7574874"/>
            <a:chOff x="0" y="0"/>
            <a:chExt cx="4991081" cy="2535751"/>
          </a:xfrm>
        </p:grpSpPr>
        <p:sp>
          <p:nvSpPr>
            <p:cNvPr id="3" name="Freeform 3"/>
            <p:cNvSpPr/>
            <p:nvPr/>
          </p:nvSpPr>
          <p:spPr>
            <a:xfrm>
              <a:off x="0" y="0"/>
              <a:ext cx="4991081" cy="2535751"/>
            </a:xfrm>
            <a:custGeom>
              <a:avLst/>
              <a:gdLst/>
              <a:ahLst/>
              <a:cxnLst/>
              <a:rect l="l" t="t" r="r" b="b"/>
              <a:pathLst>
                <a:path w="4991081" h="2535751">
                  <a:moveTo>
                    <a:pt x="25963" y="0"/>
                  </a:moveTo>
                  <a:lnTo>
                    <a:pt x="4965118" y="0"/>
                  </a:lnTo>
                  <a:cubicBezTo>
                    <a:pt x="4972004" y="0"/>
                    <a:pt x="4978608" y="2735"/>
                    <a:pt x="4983477" y="7604"/>
                  </a:cubicBezTo>
                  <a:cubicBezTo>
                    <a:pt x="4988346" y="12473"/>
                    <a:pt x="4991081" y="19077"/>
                    <a:pt x="4991081" y="25963"/>
                  </a:cubicBezTo>
                  <a:lnTo>
                    <a:pt x="4991081" y="2509788"/>
                  </a:lnTo>
                  <a:cubicBezTo>
                    <a:pt x="4991081" y="2524127"/>
                    <a:pt x="4979457" y="2535751"/>
                    <a:pt x="4965118" y="2535751"/>
                  </a:cubicBezTo>
                  <a:lnTo>
                    <a:pt x="25963" y="2535751"/>
                  </a:lnTo>
                  <a:cubicBezTo>
                    <a:pt x="11624" y="2535751"/>
                    <a:pt x="0" y="2524127"/>
                    <a:pt x="0" y="2509788"/>
                  </a:cubicBezTo>
                  <a:lnTo>
                    <a:pt x="0" y="25963"/>
                  </a:lnTo>
                  <a:cubicBezTo>
                    <a:pt x="0" y="11624"/>
                    <a:pt x="11624" y="0"/>
                    <a:pt x="25963" y="0"/>
                  </a:cubicBezTo>
                  <a:close/>
                </a:path>
              </a:pathLst>
            </a:custGeom>
            <a:solidFill>
              <a:srgbClr val="000000"/>
            </a:solidFill>
          </p:spPr>
        </p:sp>
        <p:sp>
          <p:nvSpPr>
            <p:cNvPr id="4" name="TextBox 4"/>
            <p:cNvSpPr txBox="1"/>
            <p:nvPr/>
          </p:nvSpPr>
          <p:spPr>
            <a:xfrm>
              <a:off x="0" y="85725"/>
              <a:ext cx="4991081" cy="2450026"/>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2226744" y="2461896"/>
            <a:ext cx="14360371" cy="7055741"/>
            <a:chOff x="0" y="0"/>
            <a:chExt cx="2830762" cy="1390850"/>
          </a:xfrm>
        </p:grpSpPr>
        <p:sp>
          <p:nvSpPr>
            <p:cNvPr id="6" name="Freeform 6"/>
            <p:cNvSpPr/>
            <p:nvPr/>
          </p:nvSpPr>
          <p:spPr>
            <a:xfrm>
              <a:off x="0" y="0"/>
              <a:ext cx="2830762" cy="1390850"/>
            </a:xfrm>
            <a:custGeom>
              <a:avLst/>
              <a:gdLst/>
              <a:ahLst/>
              <a:cxnLst/>
              <a:rect l="l" t="t" r="r" b="b"/>
              <a:pathLst>
                <a:path w="2830762" h="1390850">
                  <a:moveTo>
                    <a:pt x="0" y="0"/>
                  </a:moveTo>
                  <a:lnTo>
                    <a:pt x="2830762" y="0"/>
                  </a:lnTo>
                  <a:lnTo>
                    <a:pt x="2830762" y="1390850"/>
                  </a:lnTo>
                  <a:lnTo>
                    <a:pt x="0" y="1390850"/>
                  </a:lnTo>
                  <a:close/>
                </a:path>
              </a:pathLst>
            </a:custGeom>
            <a:blipFill>
              <a:blip r:embed="rId2"/>
              <a:stretch>
                <a:fillRect t="-2408" b="-2408"/>
              </a:stretch>
            </a:blipFill>
            <a:ln cap="sq">
              <a:noFill/>
              <a:prstDash val="dash"/>
              <a:miter/>
            </a:ln>
          </p:spPr>
        </p:sp>
      </p:grpSp>
      <p:sp>
        <p:nvSpPr>
          <p:cNvPr id="7" name="Freeform 7"/>
          <p:cNvSpPr/>
          <p:nvPr/>
        </p:nvSpPr>
        <p:spPr>
          <a:xfrm>
            <a:off x="4354896" y="1396267"/>
            <a:ext cx="706138" cy="579034"/>
          </a:xfrm>
          <a:custGeom>
            <a:avLst/>
            <a:gdLst/>
            <a:ahLst/>
            <a:cxnLst/>
            <a:rect l="l" t="t" r="r" b="b"/>
            <a:pathLst>
              <a:path w="706138" h="579034">
                <a:moveTo>
                  <a:pt x="0" y="0"/>
                </a:moveTo>
                <a:lnTo>
                  <a:pt x="706139" y="0"/>
                </a:lnTo>
                <a:lnTo>
                  <a:pt x="706139" y="579033"/>
                </a:lnTo>
                <a:lnTo>
                  <a:pt x="0" y="5790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7259300" y="9517637"/>
            <a:ext cx="787259" cy="519591"/>
          </a:xfrm>
          <a:custGeom>
            <a:avLst/>
            <a:gdLst/>
            <a:ahLst/>
            <a:cxnLst/>
            <a:rect l="l" t="t" r="r" b="b"/>
            <a:pathLst>
              <a:path w="787259" h="519591">
                <a:moveTo>
                  <a:pt x="0" y="0"/>
                </a:moveTo>
                <a:lnTo>
                  <a:pt x="787259" y="0"/>
                </a:lnTo>
                <a:lnTo>
                  <a:pt x="787259" y="519591"/>
                </a:lnTo>
                <a:lnTo>
                  <a:pt x="0" y="5195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a:off x="0" y="-42512"/>
            <a:ext cx="18531090" cy="2352794"/>
            <a:chOff x="0" y="0"/>
            <a:chExt cx="6203435" cy="787617"/>
          </a:xfrm>
        </p:grpSpPr>
        <p:sp>
          <p:nvSpPr>
            <p:cNvPr id="10" name="Freeform 10"/>
            <p:cNvSpPr/>
            <p:nvPr/>
          </p:nvSpPr>
          <p:spPr>
            <a:xfrm>
              <a:off x="0" y="0"/>
              <a:ext cx="6203435" cy="787617"/>
            </a:xfrm>
            <a:custGeom>
              <a:avLst/>
              <a:gdLst/>
              <a:ahLst/>
              <a:cxnLst/>
              <a:rect l="l" t="t" r="r" b="b"/>
              <a:pathLst>
                <a:path w="6203435" h="787617">
                  <a:moveTo>
                    <a:pt x="20889" y="0"/>
                  </a:moveTo>
                  <a:lnTo>
                    <a:pt x="6182546" y="0"/>
                  </a:lnTo>
                  <a:cubicBezTo>
                    <a:pt x="6194083" y="0"/>
                    <a:pt x="6203435" y="9352"/>
                    <a:pt x="6203435" y="20889"/>
                  </a:cubicBezTo>
                  <a:lnTo>
                    <a:pt x="6203435" y="766728"/>
                  </a:lnTo>
                  <a:cubicBezTo>
                    <a:pt x="6203435" y="778265"/>
                    <a:pt x="6194083" y="787617"/>
                    <a:pt x="6182546" y="787617"/>
                  </a:cubicBezTo>
                  <a:lnTo>
                    <a:pt x="20889" y="787617"/>
                  </a:lnTo>
                  <a:cubicBezTo>
                    <a:pt x="9352" y="787617"/>
                    <a:pt x="0" y="778265"/>
                    <a:pt x="0" y="766728"/>
                  </a:cubicBezTo>
                  <a:lnTo>
                    <a:pt x="0" y="20889"/>
                  </a:lnTo>
                  <a:cubicBezTo>
                    <a:pt x="0" y="9352"/>
                    <a:pt x="9352" y="0"/>
                    <a:pt x="20889" y="0"/>
                  </a:cubicBezTo>
                  <a:close/>
                </a:path>
              </a:pathLst>
            </a:custGeom>
            <a:solidFill>
              <a:srgbClr val="FFFFFF"/>
            </a:solidFill>
          </p:spPr>
        </p:sp>
        <p:sp>
          <p:nvSpPr>
            <p:cNvPr id="11" name="TextBox 11"/>
            <p:cNvSpPr txBox="1"/>
            <p:nvPr/>
          </p:nvSpPr>
          <p:spPr>
            <a:xfrm>
              <a:off x="0" y="85725"/>
              <a:ext cx="6203435" cy="701892"/>
            </a:xfrm>
            <a:prstGeom prst="rect">
              <a:avLst/>
            </a:prstGeom>
          </p:spPr>
          <p:txBody>
            <a:bodyPr lIns="50800" tIns="50800" rIns="50800" bIns="50800" rtlCol="0" anchor="ctr"/>
            <a:lstStyle/>
            <a:p>
              <a:pPr algn="ctr">
                <a:lnSpc>
                  <a:spcPts val="1925"/>
                </a:lnSpc>
              </a:pPr>
              <a:endParaRPr/>
            </a:p>
          </p:txBody>
        </p:sp>
      </p:grpSp>
      <p:sp>
        <p:nvSpPr>
          <p:cNvPr id="12" name="TextBox 12"/>
          <p:cNvSpPr txBox="1"/>
          <p:nvPr/>
        </p:nvSpPr>
        <p:spPr>
          <a:xfrm>
            <a:off x="4059100" y="1114425"/>
            <a:ext cx="9578208" cy="947826"/>
          </a:xfrm>
          <a:prstGeom prst="rect">
            <a:avLst/>
          </a:prstGeom>
        </p:spPr>
        <p:txBody>
          <a:bodyPr lIns="0" tIns="0" rIns="0" bIns="0" rtlCol="0" anchor="t">
            <a:spAutoFit/>
          </a:bodyPr>
          <a:lstStyle/>
          <a:p>
            <a:pPr algn="ctr">
              <a:lnSpc>
                <a:spcPts val="6596"/>
              </a:lnSpc>
            </a:pPr>
            <a:r>
              <a:rPr lang="en-US" sz="6800" b="1">
                <a:solidFill>
                  <a:srgbClr val="1C2120"/>
                </a:solidFill>
                <a:latin typeface="Poppins Bold"/>
                <a:ea typeface="Poppins Bold"/>
                <a:cs typeface="Poppins Bold"/>
                <a:sym typeface="Poppins Bold"/>
              </a:rPr>
              <a:t>Creation process</a:t>
            </a:r>
          </a:p>
        </p:txBody>
      </p:sp>
      <p:sp>
        <p:nvSpPr>
          <p:cNvPr id="13" name="Freeform 13"/>
          <p:cNvSpPr/>
          <p:nvPr/>
        </p:nvSpPr>
        <p:spPr>
          <a:xfrm>
            <a:off x="3842172" y="1134433"/>
            <a:ext cx="1025448" cy="840867"/>
          </a:xfrm>
          <a:custGeom>
            <a:avLst/>
            <a:gdLst/>
            <a:ahLst/>
            <a:cxnLst/>
            <a:rect l="l" t="t" r="r" b="b"/>
            <a:pathLst>
              <a:path w="1025448" h="840867">
                <a:moveTo>
                  <a:pt x="0" y="0"/>
                </a:moveTo>
                <a:lnTo>
                  <a:pt x="1025448" y="0"/>
                </a:lnTo>
                <a:lnTo>
                  <a:pt x="1025448" y="840867"/>
                </a:lnTo>
                <a:lnTo>
                  <a:pt x="0" y="8408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Oval 13">
            <a:extLst>
              <a:ext uri="{FF2B5EF4-FFF2-40B4-BE49-F238E27FC236}">
                <a16:creationId xmlns:a16="http://schemas.microsoft.com/office/drawing/2014/main" id="{7E3877DF-D283-CA53-7215-5FF5BF24978D}"/>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087" y="526843"/>
            <a:ext cx="811522" cy="81152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26221" y="633379"/>
            <a:ext cx="492906" cy="598451"/>
          </a:xfrm>
          <a:custGeom>
            <a:avLst/>
            <a:gdLst/>
            <a:ahLst/>
            <a:cxnLst/>
            <a:rect l="l" t="t" r="r" b="b"/>
            <a:pathLst>
              <a:path w="492906" h="598451">
                <a:moveTo>
                  <a:pt x="0" y="0"/>
                </a:moveTo>
                <a:lnTo>
                  <a:pt x="492906" y="0"/>
                </a:lnTo>
                <a:lnTo>
                  <a:pt x="492906" y="598451"/>
                </a:lnTo>
                <a:lnTo>
                  <a:pt x="0" y="5984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865580" y="661954"/>
            <a:ext cx="7425121" cy="444162"/>
          </a:xfrm>
          <a:prstGeom prst="rect">
            <a:avLst/>
          </a:prstGeom>
        </p:spPr>
        <p:txBody>
          <a:bodyPr lIns="0" tIns="0" rIns="0" bIns="0" rtlCol="0" anchor="t">
            <a:spAutoFit/>
          </a:bodyPr>
          <a:lstStyle/>
          <a:p>
            <a:pPr algn="l">
              <a:lnSpc>
                <a:spcPts val="3046"/>
              </a:lnSpc>
            </a:pPr>
            <a:r>
              <a:rPr lang="en-US" sz="3140" b="1">
                <a:solidFill>
                  <a:srgbClr val="1C2120"/>
                </a:solidFill>
                <a:latin typeface="Poppins Bold"/>
                <a:ea typeface="Poppins Bold"/>
                <a:cs typeface="Poppins Bold"/>
                <a:sym typeface="Poppins Bold"/>
              </a:rPr>
              <a:t>code</a:t>
            </a:r>
          </a:p>
        </p:txBody>
      </p:sp>
      <p:sp>
        <p:nvSpPr>
          <p:cNvPr id="7" name="TextBox 7"/>
          <p:cNvSpPr txBox="1"/>
          <p:nvPr/>
        </p:nvSpPr>
        <p:spPr>
          <a:xfrm>
            <a:off x="619127" y="1155630"/>
            <a:ext cx="5138629" cy="19363690"/>
          </a:xfrm>
          <a:prstGeom prst="rect">
            <a:avLst/>
          </a:prstGeom>
        </p:spPr>
        <p:txBody>
          <a:bodyPr lIns="0" tIns="0" rIns="0" bIns="0" rtlCol="0" anchor="t">
            <a:spAutoFit/>
          </a:bodyPr>
          <a:lstStyle/>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#include &lt;stdio.h&gt;</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#include &lt;stdlib.h&gt;</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#include &lt;string.h&gt;</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insted of this #include "myheaders.h" we can use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#define MAX_USERS 10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#define MAX_FILES 10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#define NAME_LEN 20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in a single line #define MAX_USERS 10, MAX_FILES 10, NAME_LEN 20 check it out once </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Structure for File</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typedef struct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File;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Structure for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typedef struct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int fileCount;</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File files[MAX_FILES];</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UserDirectory;</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UserDirectory users[MAX_USERS];</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int userCount = 0;</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create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createUserDirectory()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(userCount &gt;= MAX_USERS)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printf("Maximum user directories reached!\n");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users[userCount].name);</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users[userCount].fileCount = 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userCount++;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printf("User Directory Created Successfully!\n");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add a file to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addFile()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userName[NAME_LEN], fileName[NAME_LEN];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userName);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i = 0; i &lt; userCount; i++)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(strcmp(users[i].name, userName)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(users[i].fileCount &gt;= MAX_FILES)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printf("File limit reached for this user!\n");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p:txBody>
      </p:sp>
      <p:sp>
        <p:nvSpPr>
          <p:cNvPr id="8" name="TextBox 8"/>
          <p:cNvSpPr txBox="1"/>
          <p:nvPr/>
        </p:nvSpPr>
        <p:spPr>
          <a:xfrm>
            <a:off x="4862438" y="793547"/>
            <a:ext cx="8563123" cy="9362440"/>
          </a:xfrm>
          <a:prstGeom prst="rect">
            <a:avLst/>
          </a:prstGeom>
        </p:spPr>
        <p:txBody>
          <a:bodyPr lIns="0" tIns="0" rIns="0" bIns="0" rtlCol="0" anchor="t">
            <a:spAutoFit/>
          </a:bodyPr>
          <a:lstStyle/>
          <a:p>
            <a:pPr algn="ctr">
              <a:lnSpc>
                <a:spcPts val="2659"/>
              </a:lnSpc>
              <a:spcBef>
                <a:spcPct val="0"/>
              </a:spcBef>
            </a:pPr>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create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createUserDirectory()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(userCount &gt;= MAX_USERS)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printf("Maximum user directories reached!\n");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users[userCount].name);</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users[userCount].fileCount = 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userCount++;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printf("User Directory Created Successfully!\n");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add a file to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addFile()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userName[NAME_LEN], fileName[NAME_LEN];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userName);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i = 0; i &lt; userCount; i++)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(strcmp(users[i].name, userName)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(users[i].fileCount &gt;= MAX_FILES)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printf("File limit reached for this user!\n");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p:txBody>
      </p:sp>
      <p:sp>
        <p:nvSpPr>
          <p:cNvPr id="9" name="TextBox 9"/>
          <p:cNvSpPr txBox="1"/>
          <p:nvPr/>
        </p:nvSpPr>
        <p:spPr>
          <a:xfrm>
            <a:off x="11180120" y="1562008"/>
            <a:ext cx="6758581" cy="7696292"/>
          </a:xfrm>
          <a:prstGeom prst="rect">
            <a:avLst/>
          </a:prstGeom>
        </p:spPr>
        <p:txBody>
          <a:bodyPr lIns="0" tIns="0" rIns="0" bIns="0" rtlCol="0" anchor="t">
            <a:spAutoFit/>
          </a:bodyPr>
          <a:lstStyle/>
          <a:p>
            <a:pPr algn="ctr">
              <a:lnSpc>
                <a:spcPts val="2908"/>
              </a:lnSpc>
            </a:pPr>
            <a:r>
              <a:rPr lang="en-US" sz="2077" b="1">
                <a:solidFill>
                  <a:srgbClr val="000000"/>
                </a:solidFill>
                <a:latin typeface="Times New Roman Bold"/>
                <a:ea typeface="Times New Roman Bold"/>
                <a:cs typeface="Times New Roman Bold"/>
                <a:sym typeface="Times New Roman Bold"/>
              </a:rPr>
              <a:t>printf("Enter File Name: ");</a:t>
            </a:r>
          </a:p>
          <a:p>
            <a:pPr algn="ctr">
              <a:lnSpc>
                <a:spcPts val="2908"/>
              </a:lnSpc>
            </a:pPr>
            <a:r>
              <a:rPr lang="en-US" sz="2077" b="1">
                <a:solidFill>
                  <a:srgbClr val="000000"/>
                </a:solidFill>
                <a:latin typeface="Times New Roman Bold"/>
                <a:ea typeface="Times New Roman Bold"/>
                <a:cs typeface="Times New Roman Bold"/>
                <a:sym typeface="Times New Roman Bold"/>
              </a:rPr>
              <a:t>            scanf("%s", fileName);</a:t>
            </a:r>
          </a:p>
          <a:p>
            <a:pPr algn="ctr">
              <a:lnSpc>
                <a:spcPts val="2908"/>
              </a:lnSpc>
            </a:pPr>
            <a:r>
              <a:rPr lang="en-US" sz="2077" b="1">
                <a:solidFill>
                  <a:srgbClr val="000000"/>
                </a:solidFill>
                <a:latin typeface="Times New Roman Bold"/>
                <a:ea typeface="Times New Roman Bold"/>
                <a:cs typeface="Times New Roman Bold"/>
                <a:sym typeface="Times New Roman Bold"/>
              </a:rPr>
              <a:t>            strcpy(users[i].files[users[i].fileCount].name, fileName);</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users[i].fileCount++;</a:t>
            </a:r>
          </a:p>
          <a:p>
            <a:pPr algn="ctr">
              <a:lnSpc>
                <a:spcPts val="2908"/>
              </a:lnSpc>
              <a:spcBef>
                <a:spcPct val="0"/>
              </a:spcBef>
            </a:pPr>
            <a:endParaRPr lang="en-US" sz="2077" b="1">
              <a:solidFill>
                <a:srgbClr val="000000"/>
              </a:solidFill>
              <a:latin typeface="Times New Roman Bold"/>
              <a:ea typeface="Times New Roman Bold"/>
              <a:cs typeface="Times New Roman Bold"/>
              <a:sym typeface="Times New Roman Bold"/>
            </a:endParaRP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printf("File Added Successfully!\n");</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return;</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printf("User Not Found!\n");</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a:t>
            </a:r>
          </a:p>
          <a:p>
            <a:pPr algn="ctr">
              <a:lnSpc>
                <a:spcPts val="2908"/>
              </a:lnSpc>
              <a:spcBef>
                <a:spcPct val="0"/>
              </a:spcBef>
            </a:pPr>
            <a:endParaRPr lang="en-US" sz="2077" b="1">
              <a:solidFill>
                <a:srgbClr val="000000"/>
              </a:solidFill>
              <a:latin typeface="Times New Roman Bold"/>
              <a:ea typeface="Times New Roman Bold"/>
              <a:cs typeface="Times New Roman Bold"/>
              <a:sym typeface="Times New Roman Bold"/>
            </a:endParaRP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Function to list files in a user directory</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void listFiles()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char userName[NAME_LEN];</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printf("Enter User Name: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scanf("%s", userName);</a:t>
            </a:r>
          </a:p>
          <a:p>
            <a:pPr algn="ctr">
              <a:lnSpc>
                <a:spcPts val="2908"/>
              </a:lnSpc>
              <a:spcBef>
                <a:spcPct val="0"/>
              </a:spcBef>
            </a:pPr>
            <a:endParaRPr lang="en-US" sz="2077" b="1">
              <a:solidFill>
                <a:srgbClr val="000000"/>
              </a:solidFill>
              <a:latin typeface="Times New Roman Bold"/>
              <a:ea typeface="Times New Roman Bold"/>
              <a:cs typeface="Times New Roman Bold"/>
              <a:sym typeface="Times New Roman Bold"/>
            </a:endParaRP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for (int i = 0; i &lt; userCount; i++)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if (strcmp(users[i].name, userName) == 0) {</a:t>
            </a:r>
          </a:p>
          <a:p>
            <a:pPr algn="ctr">
              <a:lnSpc>
                <a:spcPts val="2908"/>
              </a:lnSpc>
              <a:spcBef>
                <a:spcPct val="0"/>
              </a:spcBef>
            </a:pPr>
            <a:r>
              <a:rPr lang="en-US" sz="2077" b="1">
                <a:solidFill>
                  <a:srgbClr val="000000"/>
                </a:solidFill>
                <a:latin typeface="Times New Roman Bold"/>
                <a:ea typeface="Times New Roman Bold"/>
                <a:cs typeface="Times New Roman Bold"/>
                <a:sym typeface="Times New Roman Bold"/>
              </a:rPr>
              <a:t>            printf("Files in User Directory '%s':\n", userName);</a:t>
            </a:r>
          </a:p>
        </p:txBody>
      </p:sp>
      <p:sp>
        <p:nvSpPr>
          <p:cNvPr id="10" name="Oval 9">
            <a:extLst>
              <a:ext uri="{FF2B5EF4-FFF2-40B4-BE49-F238E27FC236}">
                <a16:creationId xmlns:a16="http://schemas.microsoft.com/office/drawing/2014/main" id="{B5404264-6F31-1EA8-2D2C-DB1714CAD5B4}"/>
              </a:ext>
            </a:extLst>
          </p:cNvPr>
          <p:cNvSpPr/>
          <p:nvPr/>
        </p:nvSpPr>
        <p:spPr>
          <a:xfrm>
            <a:off x="17171179" y="149078"/>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6353" y="1028120"/>
            <a:ext cx="5872064" cy="7028815"/>
          </a:xfrm>
          <a:prstGeom prst="rect">
            <a:avLst/>
          </a:prstGeom>
        </p:spPr>
        <p:txBody>
          <a:bodyPr lIns="0" tIns="0" rIns="0" bIns="0" rtlCol="0" anchor="t">
            <a:spAutoFit/>
          </a:bodyPr>
          <a:lstStyle/>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(users[i].fileCount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printf("No files available.\n");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j = 0; j &lt; users[i].fileCount; j++)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 %s\n", users[i].files[j].name);</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printf("User Not Found!\n");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delete a file from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deleteFile()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userName[NAME_LEN], fileName[NAME_LEN];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userName);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p:txBody>
      </p:sp>
      <p:sp>
        <p:nvSpPr>
          <p:cNvPr id="3" name="TextBox 3"/>
          <p:cNvSpPr txBox="1"/>
          <p:nvPr/>
        </p:nvSpPr>
        <p:spPr>
          <a:xfrm>
            <a:off x="12326330" y="2399720"/>
            <a:ext cx="5677297" cy="3990340"/>
          </a:xfrm>
          <a:prstGeom prst="rect">
            <a:avLst/>
          </a:prstGeom>
        </p:spPr>
        <p:txBody>
          <a:bodyPr lIns="0" tIns="0" rIns="0" bIns="0" rtlCol="0" anchor="t">
            <a:spAutoFit/>
          </a:bodyPr>
          <a:lstStyle/>
          <a:p>
            <a:pPr algn="ctr">
              <a:lnSpc>
                <a:spcPts val="2659"/>
              </a:lnSpc>
              <a:spcBef>
                <a:spcPct val="0"/>
              </a:spcBef>
            </a:pPr>
            <a:r>
              <a:rPr lang="en-US" sz="1899" b="1">
                <a:solidFill>
                  <a:srgbClr val="000000"/>
                </a:solidFill>
                <a:latin typeface="Open Sans Bold"/>
                <a:ea typeface="Open Sans Bold"/>
                <a:cs typeface="Open Sans Bold"/>
                <a:sym typeface="Open Sans Bold"/>
              </a:rPr>
              <a:t>  users[i].fileCount--;</a:t>
            </a:r>
          </a:p>
          <a:p>
            <a:pPr algn="ctr">
              <a:lnSpc>
                <a:spcPts val="2659"/>
              </a:lnSpc>
              <a:spcBef>
                <a:spcPct val="0"/>
              </a:spcBef>
            </a:pPr>
            <a:endParaRPr lang="en-US" sz="1899" b="1">
              <a:solidFill>
                <a:srgbClr val="000000"/>
              </a:solidFill>
              <a:latin typeface="Open Sans Bold"/>
              <a:ea typeface="Open Sans Bold"/>
              <a:cs typeface="Open Sans Bold"/>
              <a:sym typeface="Open Sans Bold"/>
            </a:endParaRPr>
          </a:p>
          <a:p>
            <a:pPr algn="ctr">
              <a:lnSpc>
                <a:spcPts val="2659"/>
              </a:lnSpc>
              <a:spcBef>
                <a:spcPct val="0"/>
              </a:spcBef>
            </a:pPr>
            <a:r>
              <a:rPr lang="en-US" sz="1899" b="1">
                <a:solidFill>
                  <a:srgbClr val="000000"/>
                </a:solidFill>
                <a:latin typeface="Open Sans Bold"/>
                <a:ea typeface="Open Sans Bold"/>
                <a:cs typeface="Open Sans Bold"/>
                <a:sym typeface="Open Sans Bold"/>
              </a:rPr>
              <a:t>                    printf("File Deleted Successfully!\n");</a:t>
            </a:r>
          </a:p>
          <a:p>
            <a:pPr algn="ctr">
              <a:lnSpc>
                <a:spcPts val="2659"/>
              </a:lnSpc>
              <a:spcBef>
                <a:spcPct val="0"/>
              </a:spcBef>
            </a:pPr>
            <a:r>
              <a:rPr lang="en-US" sz="1899" b="1">
                <a:solidFill>
                  <a:srgbClr val="000000"/>
                </a:solidFill>
                <a:latin typeface="Open Sans Bold"/>
                <a:ea typeface="Open Sans Bold"/>
                <a:cs typeface="Open Sans Bold"/>
                <a:sym typeface="Open Sans Bold"/>
              </a:rPr>
              <a:t>                    return;</a:t>
            </a:r>
          </a:p>
          <a:p>
            <a:pPr algn="ctr">
              <a:lnSpc>
                <a:spcPts val="2659"/>
              </a:lnSpc>
              <a:spcBef>
                <a:spcPct val="0"/>
              </a:spcBef>
            </a:pPr>
            <a:r>
              <a:rPr lang="en-US" sz="1899" b="1">
                <a:solidFill>
                  <a:srgbClr val="000000"/>
                </a:solidFill>
                <a:latin typeface="Open Sans Bold"/>
                <a:ea typeface="Open Sans Bold"/>
                <a:cs typeface="Open Sans Bold"/>
                <a:sym typeface="Open Sans Bold"/>
              </a:rPr>
              <a:t>                }</a:t>
            </a:r>
          </a:p>
          <a:p>
            <a:pPr algn="ctr">
              <a:lnSpc>
                <a:spcPts val="2659"/>
              </a:lnSpc>
              <a:spcBef>
                <a:spcPct val="0"/>
              </a:spcBef>
            </a:pPr>
            <a:r>
              <a:rPr lang="en-US" sz="1899" b="1">
                <a:solidFill>
                  <a:srgbClr val="000000"/>
                </a:solidFill>
                <a:latin typeface="Open Sans Bold"/>
                <a:ea typeface="Open Sans Bold"/>
                <a:cs typeface="Open Sans Bold"/>
                <a:sym typeface="Open Sans Bold"/>
              </a:rPr>
              <a:t>            }</a:t>
            </a:r>
          </a:p>
          <a:p>
            <a:pPr algn="ctr">
              <a:lnSpc>
                <a:spcPts val="2659"/>
              </a:lnSpc>
              <a:spcBef>
                <a:spcPct val="0"/>
              </a:spcBef>
            </a:pPr>
            <a:r>
              <a:rPr lang="en-US" sz="1899" b="1">
                <a:solidFill>
                  <a:srgbClr val="000000"/>
                </a:solidFill>
                <a:latin typeface="Open Sans Bold"/>
                <a:ea typeface="Open Sans Bold"/>
                <a:cs typeface="Open Sans Bold"/>
                <a:sym typeface="Open Sans Bold"/>
              </a:rPr>
              <a:t>            printf("File Not Found!\n");</a:t>
            </a:r>
          </a:p>
          <a:p>
            <a:pPr algn="ctr">
              <a:lnSpc>
                <a:spcPts val="2659"/>
              </a:lnSpc>
              <a:spcBef>
                <a:spcPct val="0"/>
              </a:spcBef>
            </a:pPr>
            <a:r>
              <a:rPr lang="en-US" sz="1899" b="1">
                <a:solidFill>
                  <a:srgbClr val="000000"/>
                </a:solidFill>
                <a:latin typeface="Open Sans Bold"/>
                <a:ea typeface="Open Sans Bold"/>
                <a:cs typeface="Open Sans Bold"/>
                <a:sym typeface="Open Sans Bold"/>
              </a:rPr>
              <a:t>            return;</a:t>
            </a:r>
          </a:p>
          <a:p>
            <a:pPr algn="ctr">
              <a:lnSpc>
                <a:spcPts val="2659"/>
              </a:lnSpc>
              <a:spcBef>
                <a:spcPct val="0"/>
              </a:spcBef>
            </a:pPr>
            <a:r>
              <a:rPr lang="en-US" sz="1899" b="1">
                <a:solidFill>
                  <a:srgbClr val="000000"/>
                </a:solidFill>
                <a:latin typeface="Open Sans Bold"/>
                <a:ea typeface="Open Sans Bold"/>
                <a:cs typeface="Open Sans Bold"/>
                <a:sym typeface="Open Sans Bold"/>
              </a:rPr>
              <a:t>        }</a:t>
            </a:r>
          </a:p>
          <a:p>
            <a:pPr algn="ctr">
              <a:lnSpc>
                <a:spcPts val="2659"/>
              </a:lnSpc>
              <a:spcBef>
                <a:spcPct val="0"/>
              </a:spcBef>
            </a:pPr>
            <a:r>
              <a:rPr lang="en-US" sz="1899" b="1">
                <a:solidFill>
                  <a:srgbClr val="000000"/>
                </a:solidFill>
                <a:latin typeface="Open Sans Bold"/>
                <a:ea typeface="Open Sans Bold"/>
                <a:cs typeface="Open Sans Bold"/>
                <a:sym typeface="Open Sans Bold"/>
              </a:rPr>
              <a:t>    }</a:t>
            </a:r>
          </a:p>
          <a:p>
            <a:pPr algn="ctr">
              <a:lnSpc>
                <a:spcPts val="2659"/>
              </a:lnSpc>
              <a:spcBef>
                <a:spcPct val="0"/>
              </a:spcBef>
            </a:pPr>
            <a:r>
              <a:rPr lang="en-US" sz="1899" b="1">
                <a:solidFill>
                  <a:srgbClr val="000000"/>
                </a:solidFill>
                <a:latin typeface="Open Sans Bold"/>
                <a:ea typeface="Open Sans Bold"/>
                <a:cs typeface="Open Sans Bold"/>
                <a:sym typeface="Open Sans Bold"/>
              </a:rPr>
              <a:t>    printf("User Not Found!\n");</a:t>
            </a:r>
          </a:p>
          <a:p>
            <a:pPr algn="ctr">
              <a:lnSpc>
                <a:spcPts val="2659"/>
              </a:lnSpc>
              <a:spcBef>
                <a:spcPct val="0"/>
              </a:spcBef>
            </a:pPr>
            <a:r>
              <a:rPr lang="en-US" sz="1899" b="1">
                <a:solidFill>
                  <a:srgbClr val="000000"/>
                </a:solidFill>
                <a:latin typeface="Open Sans Bold"/>
                <a:ea typeface="Open Sans Bold"/>
                <a:cs typeface="Open Sans Bold"/>
                <a:sym typeface="Open Sans Bold"/>
              </a:rPr>
              <a:t>}</a:t>
            </a:r>
          </a:p>
        </p:txBody>
      </p:sp>
      <p:sp>
        <p:nvSpPr>
          <p:cNvPr id="4" name="TextBox 4"/>
          <p:cNvSpPr txBox="1"/>
          <p:nvPr/>
        </p:nvSpPr>
        <p:spPr>
          <a:xfrm>
            <a:off x="6590711" y="2028245"/>
            <a:ext cx="5483325" cy="4361815"/>
          </a:xfrm>
          <a:prstGeom prst="rect">
            <a:avLst/>
          </a:prstGeom>
        </p:spPr>
        <p:txBody>
          <a:bodyPr lIns="0" tIns="0" rIns="0" bIns="0" rtlCol="0" anchor="t">
            <a:spAutoFit/>
          </a:bodyPr>
          <a:lstStyle/>
          <a:p>
            <a:pPr algn="ctr">
              <a:lnSpc>
                <a:spcPts val="2659"/>
              </a:lnSpc>
            </a:pPr>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i = 0; i &lt; userCount; i++)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(strcmp(users[i].name, userName)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File Name to Delete: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fileName);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j = 0; j &lt; users[i].fileCount; j++)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(strcmp(users[i].files[j].name, fileName)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 Shift files to fill the gap</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k = j; k &lt; users[i].fileCount - 1; k++)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strcpy(users[i].files[k].name, users[i].files[k + 1].name);</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p:txBody>
      </p:sp>
      <p:sp>
        <p:nvSpPr>
          <p:cNvPr id="5" name="Oval 4">
            <a:extLst>
              <a:ext uri="{FF2B5EF4-FFF2-40B4-BE49-F238E27FC236}">
                <a16:creationId xmlns:a16="http://schemas.microsoft.com/office/drawing/2014/main" id="{EF1FF89E-3441-8E21-F4EA-D64FF3DA4561}"/>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77993"/>
            <a:ext cx="5644158" cy="7028815"/>
          </a:xfrm>
          <a:prstGeom prst="rect">
            <a:avLst/>
          </a:prstGeom>
        </p:spPr>
        <p:txBody>
          <a:bodyPr lIns="0" tIns="0" rIns="0" bIns="0" rtlCol="0" anchor="t">
            <a:spAutoFit/>
          </a:bodyPr>
          <a:lstStyle/>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Function to delete a user directory</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void deleteUserDirectory()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char userName[NAME_LEN];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User Name: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scanf("%s", userName);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i = 0; i &lt; userCount; i++)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if (strcmp(users[i].name, userName) == 0)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 Shift users to fill the gap</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for (int j = i; j &lt; userCount - 1; j++)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users[j] = users[j + 1];</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userCount--;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printf("User Directory Deleted Successfully!\n");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printf("User Not Found!\n");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p:txBody>
      </p:sp>
      <p:sp>
        <p:nvSpPr>
          <p:cNvPr id="3" name="TextBox 3"/>
          <p:cNvSpPr txBox="1"/>
          <p:nvPr/>
        </p:nvSpPr>
        <p:spPr>
          <a:xfrm>
            <a:off x="6672858" y="1633530"/>
            <a:ext cx="5537200" cy="5028565"/>
          </a:xfrm>
          <a:prstGeom prst="rect">
            <a:avLst/>
          </a:prstGeom>
        </p:spPr>
        <p:txBody>
          <a:bodyPr lIns="0" tIns="0" rIns="0" bIns="0" rtlCol="0" anchor="t">
            <a:spAutoFit/>
          </a:bodyPr>
          <a:lstStyle/>
          <a:p>
            <a:pPr algn="ctr">
              <a:lnSpc>
                <a:spcPts val="2659"/>
              </a:lnSpc>
            </a:pPr>
            <a:endParaRPr/>
          </a:p>
          <a:p>
            <a:pPr algn="ctr">
              <a:lnSpc>
                <a:spcPts val="2659"/>
              </a:lnSpc>
            </a:pPr>
            <a:r>
              <a:rPr lang="en-US" sz="1899" b="1">
                <a:solidFill>
                  <a:srgbClr val="000000"/>
                </a:solidFill>
                <a:latin typeface="Times New Roman Bold"/>
                <a:ea typeface="Times New Roman Bold"/>
                <a:cs typeface="Times New Roman Bold"/>
                <a:sym typeface="Times New Roman Bold"/>
              </a:rPr>
              <a:t>int main() {</a:t>
            </a:r>
          </a:p>
          <a:p>
            <a:pPr algn="ctr">
              <a:lnSpc>
                <a:spcPts val="2659"/>
              </a:lnSpc>
            </a:pPr>
            <a:r>
              <a:rPr lang="en-US" sz="1899" b="1">
                <a:solidFill>
                  <a:srgbClr val="000000"/>
                </a:solidFill>
                <a:latin typeface="Times New Roman Bold"/>
                <a:ea typeface="Times New Roman Bold"/>
                <a:cs typeface="Times New Roman Bold"/>
                <a:sym typeface="Times New Roman Bold"/>
              </a:rPr>
              <a:t>    int choice;</a:t>
            </a:r>
          </a:p>
          <a:p>
            <a:pPr algn="ctr">
              <a:lnSpc>
                <a:spcPts val="2659"/>
              </a:lnSpc>
            </a:pPr>
            <a:r>
              <a:rPr lang="en-US" sz="1899" b="1">
                <a:solidFill>
                  <a:srgbClr val="000000"/>
                </a:solidFill>
                <a:latin typeface="Times New Roman Bold"/>
                <a:ea typeface="Times New Roman Bold"/>
                <a:cs typeface="Times New Roman Bold"/>
                <a:sym typeface="Times New Roman Bold"/>
              </a:rPr>
              <a:t>    while (1) {</a:t>
            </a:r>
          </a:p>
          <a:p>
            <a:pPr algn="ctr">
              <a:lnSpc>
                <a:spcPts val="2659"/>
              </a:lnSpc>
            </a:pPr>
            <a:r>
              <a:rPr lang="en-US" sz="1899" b="1">
                <a:solidFill>
                  <a:srgbClr val="000000"/>
                </a:solidFill>
                <a:latin typeface="Times New Roman Bold"/>
                <a:ea typeface="Times New Roman Bold"/>
                <a:cs typeface="Times New Roman Bold"/>
                <a:sym typeface="Times New Roman Bold"/>
              </a:rPr>
              <a:t>        printf("\n---- Two-Level Directory System ----\n");</a:t>
            </a:r>
          </a:p>
          <a:p>
            <a:pPr algn="ctr">
              <a:lnSpc>
                <a:spcPts val="2659"/>
              </a:lnSpc>
            </a:pPr>
            <a:r>
              <a:rPr lang="en-US" sz="1899" b="1">
                <a:solidFill>
                  <a:srgbClr val="000000"/>
                </a:solidFill>
                <a:latin typeface="Times New Roman Bold"/>
                <a:ea typeface="Times New Roman Bold"/>
                <a:cs typeface="Times New Roman Bold"/>
                <a:sym typeface="Times New Roman Bold"/>
              </a:rPr>
              <a:t>        printf("1. Create User Directory\n");</a:t>
            </a:r>
          </a:p>
          <a:p>
            <a:pPr algn="ctr">
              <a:lnSpc>
                <a:spcPts val="2659"/>
              </a:lnSpc>
            </a:pPr>
            <a:r>
              <a:rPr lang="en-US" sz="1899" b="1">
                <a:solidFill>
                  <a:srgbClr val="000000"/>
                </a:solidFill>
                <a:latin typeface="Times New Roman Bold"/>
                <a:ea typeface="Times New Roman Bold"/>
                <a:cs typeface="Times New Roman Bold"/>
                <a:sym typeface="Times New Roman Bold"/>
              </a:rPr>
              <a:t>        printf("2. Add File\n");</a:t>
            </a:r>
          </a:p>
          <a:p>
            <a:pPr algn="ctr">
              <a:lnSpc>
                <a:spcPts val="2659"/>
              </a:lnSpc>
            </a:pPr>
            <a:r>
              <a:rPr lang="en-US" sz="1899" b="1">
                <a:solidFill>
                  <a:srgbClr val="000000"/>
                </a:solidFill>
                <a:latin typeface="Times New Roman Bold"/>
                <a:ea typeface="Times New Roman Bold"/>
                <a:cs typeface="Times New Roman Bold"/>
                <a:sym typeface="Times New Roman Bold"/>
              </a:rPr>
              <a:t>        printf("3. List Files\n");</a:t>
            </a:r>
          </a:p>
          <a:p>
            <a:pPr algn="ctr">
              <a:lnSpc>
                <a:spcPts val="2659"/>
              </a:lnSpc>
            </a:pPr>
            <a:r>
              <a:rPr lang="en-US" sz="1899" b="1">
                <a:solidFill>
                  <a:srgbClr val="000000"/>
                </a:solidFill>
                <a:latin typeface="Times New Roman Bold"/>
                <a:ea typeface="Times New Roman Bold"/>
                <a:cs typeface="Times New Roman Bold"/>
                <a:sym typeface="Times New Roman Bold"/>
              </a:rPr>
              <a:t>        printf("4. Delete File\n");</a:t>
            </a:r>
          </a:p>
          <a:p>
            <a:pPr algn="ctr">
              <a:lnSpc>
                <a:spcPts val="2659"/>
              </a:lnSpc>
            </a:pPr>
            <a:r>
              <a:rPr lang="en-US" sz="1899" b="1">
                <a:solidFill>
                  <a:srgbClr val="000000"/>
                </a:solidFill>
                <a:latin typeface="Times New Roman Bold"/>
                <a:ea typeface="Times New Roman Bold"/>
                <a:cs typeface="Times New Roman Bold"/>
                <a:sym typeface="Times New Roman Bold"/>
              </a:rPr>
              <a:t>        printf("5. Delete User Directory\n");</a:t>
            </a:r>
          </a:p>
          <a:p>
            <a:pPr algn="ctr">
              <a:lnSpc>
                <a:spcPts val="2659"/>
              </a:lnSpc>
            </a:pPr>
            <a:r>
              <a:rPr lang="en-US" sz="1899" b="1">
                <a:solidFill>
                  <a:srgbClr val="000000"/>
                </a:solidFill>
                <a:latin typeface="Times New Roman Bold"/>
                <a:ea typeface="Times New Roman Bold"/>
                <a:cs typeface="Times New Roman Bold"/>
                <a:sym typeface="Times New Roman Bold"/>
              </a:rPr>
              <a:t>        printf("6. Exit\n");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printf("Enter Your Choice: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scanf("%d", &amp;choice);</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p:txBody>
      </p:sp>
      <p:sp>
        <p:nvSpPr>
          <p:cNvPr id="4" name="TextBox 4"/>
          <p:cNvSpPr txBox="1"/>
          <p:nvPr/>
        </p:nvSpPr>
        <p:spPr>
          <a:xfrm>
            <a:off x="12745938" y="1966905"/>
            <a:ext cx="4776292" cy="4695190"/>
          </a:xfrm>
          <a:prstGeom prst="rect">
            <a:avLst/>
          </a:prstGeom>
        </p:spPr>
        <p:txBody>
          <a:bodyPr lIns="0" tIns="0" rIns="0" bIns="0" rtlCol="0" anchor="t">
            <a:spAutoFit/>
          </a:bodyPr>
          <a:lstStyle/>
          <a:p>
            <a:pPr algn="ctr">
              <a:lnSpc>
                <a:spcPts val="2659"/>
              </a:lnSpc>
            </a:pPr>
            <a:r>
              <a:rPr lang="en-US" sz="1899" b="1">
                <a:solidFill>
                  <a:srgbClr val="000000"/>
                </a:solidFill>
                <a:latin typeface="Times New Roman Bold"/>
                <a:ea typeface="Times New Roman Bold"/>
                <a:cs typeface="Times New Roman Bold"/>
                <a:sym typeface="Times New Roman Bold"/>
              </a:rPr>
              <a:t> switch (choice)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1: createUserDirectory(); break;</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2: addFile(); break;</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3: listFiles(); break;</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4: deleteFile(); break;</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5: deleteUserDirectory(); break;</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case 6: exit(0);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default: printf("Invalid Choice! Try Again.\n");</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 return 0;</a:t>
            </a:r>
          </a:p>
          <a:p>
            <a:pPr algn="ctr">
              <a:lnSpc>
                <a:spcPts val="2659"/>
              </a:lnSpc>
              <a:spcBef>
                <a:spcPct val="0"/>
              </a:spcBef>
            </a:pPr>
            <a:r>
              <a:rPr lang="en-US" sz="1899" b="1">
                <a:solidFill>
                  <a:srgbClr val="000000"/>
                </a:solidFill>
                <a:latin typeface="Times New Roman Bold"/>
                <a:ea typeface="Times New Roman Bold"/>
                <a:cs typeface="Times New Roman Bold"/>
                <a:sym typeface="Times New Roman Bold"/>
              </a:rPr>
              <a:t>}</a:t>
            </a:r>
          </a:p>
          <a:p>
            <a:pPr algn="ctr">
              <a:lnSpc>
                <a:spcPts val="2659"/>
              </a:lnSpc>
              <a:spcBef>
                <a:spcPct val="0"/>
              </a:spcBef>
            </a:pPr>
            <a:endParaRPr lang="en-US" sz="1899" b="1">
              <a:solidFill>
                <a:srgbClr val="000000"/>
              </a:solidFill>
              <a:latin typeface="Times New Roman Bold"/>
              <a:ea typeface="Times New Roman Bold"/>
              <a:cs typeface="Times New Roman Bold"/>
              <a:sym typeface="Times New Roman Bold"/>
            </a:endParaRPr>
          </a:p>
        </p:txBody>
      </p:sp>
      <p:sp>
        <p:nvSpPr>
          <p:cNvPr id="5" name="Oval 4">
            <a:extLst>
              <a:ext uri="{FF2B5EF4-FFF2-40B4-BE49-F238E27FC236}">
                <a16:creationId xmlns:a16="http://schemas.microsoft.com/office/drawing/2014/main" id="{9F0B3905-BDBD-0092-13C5-967FC2D137B5}"/>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460427" cy="1452461"/>
          </a:xfrm>
          <a:custGeom>
            <a:avLst/>
            <a:gdLst/>
            <a:ahLst/>
            <a:cxnLst/>
            <a:rect l="l" t="t" r="r" b="b"/>
            <a:pathLst>
              <a:path w="1460427" h="1452461">
                <a:moveTo>
                  <a:pt x="0" y="0"/>
                </a:moveTo>
                <a:lnTo>
                  <a:pt x="1460427" y="0"/>
                </a:lnTo>
                <a:lnTo>
                  <a:pt x="1460427" y="1452461"/>
                </a:lnTo>
                <a:lnTo>
                  <a:pt x="0" y="14524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18296" y="1809881"/>
            <a:ext cx="4965045" cy="6075647"/>
          </a:xfrm>
          <a:custGeom>
            <a:avLst/>
            <a:gdLst/>
            <a:ahLst/>
            <a:cxnLst/>
            <a:rect l="l" t="t" r="r" b="b"/>
            <a:pathLst>
              <a:path w="4965045" h="6075647">
                <a:moveTo>
                  <a:pt x="0" y="0"/>
                </a:moveTo>
                <a:lnTo>
                  <a:pt x="4965045" y="0"/>
                </a:lnTo>
                <a:lnTo>
                  <a:pt x="4965045" y="6075646"/>
                </a:lnTo>
                <a:lnTo>
                  <a:pt x="0" y="6075646"/>
                </a:lnTo>
                <a:lnTo>
                  <a:pt x="0" y="0"/>
                </a:lnTo>
                <a:close/>
              </a:path>
            </a:pathLst>
          </a:custGeom>
          <a:blipFill>
            <a:blip r:embed="rId4"/>
            <a:stretch>
              <a:fillRect/>
            </a:stretch>
          </a:blipFill>
        </p:spPr>
      </p:sp>
      <p:sp>
        <p:nvSpPr>
          <p:cNvPr id="4" name="Freeform 4"/>
          <p:cNvSpPr/>
          <p:nvPr/>
        </p:nvSpPr>
        <p:spPr>
          <a:xfrm>
            <a:off x="6296962" y="1809881"/>
            <a:ext cx="5168216" cy="6024773"/>
          </a:xfrm>
          <a:custGeom>
            <a:avLst/>
            <a:gdLst/>
            <a:ahLst/>
            <a:cxnLst/>
            <a:rect l="l" t="t" r="r" b="b"/>
            <a:pathLst>
              <a:path w="5168216" h="6024773">
                <a:moveTo>
                  <a:pt x="0" y="0"/>
                </a:moveTo>
                <a:lnTo>
                  <a:pt x="5168216" y="0"/>
                </a:lnTo>
                <a:lnTo>
                  <a:pt x="5168216" y="6024773"/>
                </a:lnTo>
                <a:lnTo>
                  <a:pt x="0" y="6024773"/>
                </a:lnTo>
                <a:lnTo>
                  <a:pt x="0" y="0"/>
                </a:lnTo>
                <a:close/>
              </a:path>
            </a:pathLst>
          </a:custGeom>
          <a:blipFill>
            <a:blip r:embed="rId5"/>
            <a:stretch>
              <a:fillRect/>
            </a:stretch>
          </a:blipFill>
        </p:spPr>
      </p:sp>
      <p:sp>
        <p:nvSpPr>
          <p:cNvPr id="5" name="Freeform 5"/>
          <p:cNvSpPr/>
          <p:nvPr/>
        </p:nvSpPr>
        <p:spPr>
          <a:xfrm>
            <a:off x="12020707" y="1817946"/>
            <a:ext cx="4960974" cy="6067581"/>
          </a:xfrm>
          <a:custGeom>
            <a:avLst/>
            <a:gdLst/>
            <a:ahLst/>
            <a:cxnLst/>
            <a:rect l="l" t="t" r="r" b="b"/>
            <a:pathLst>
              <a:path w="4960974" h="6067581">
                <a:moveTo>
                  <a:pt x="0" y="0"/>
                </a:moveTo>
                <a:lnTo>
                  <a:pt x="4960975" y="0"/>
                </a:lnTo>
                <a:lnTo>
                  <a:pt x="4960975" y="6067581"/>
                </a:lnTo>
                <a:lnTo>
                  <a:pt x="0" y="6067581"/>
                </a:lnTo>
                <a:lnTo>
                  <a:pt x="0" y="0"/>
                </a:lnTo>
                <a:close/>
              </a:path>
            </a:pathLst>
          </a:custGeom>
          <a:blipFill>
            <a:blip r:embed="rId6"/>
            <a:stretch>
              <a:fillRect/>
            </a:stretch>
          </a:blipFill>
        </p:spPr>
      </p:sp>
      <p:sp>
        <p:nvSpPr>
          <p:cNvPr id="6" name="TextBox 6"/>
          <p:cNvSpPr txBox="1"/>
          <p:nvPr/>
        </p:nvSpPr>
        <p:spPr>
          <a:xfrm>
            <a:off x="4729464" y="255663"/>
            <a:ext cx="7737597" cy="470568"/>
          </a:xfrm>
          <a:prstGeom prst="rect">
            <a:avLst/>
          </a:prstGeom>
        </p:spPr>
        <p:txBody>
          <a:bodyPr lIns="0" tIns="0" rIns="0" bIns="0" rtlCol="0" anchor="t">
            <a:spAutoFit/>
          </a:bodyPr>
          <a:lstStyle/>
          <a:p>
            <a:pPr algn="ctr">
              <a:lnSpc>
                <a:spcPts val="3290"/>
              </a:lnSpc>
            </a:pPr>
            <a:r>
              <a:rPr lang="en-US" sz="3392" b="1">
                <a:solidFill>
                  <a:srgbClr val="1C2120"/>
                </a:solidFill>
                <a:latin typeface="Poppins Bold"/>
                <a:ea typeface="Poppins Bold"/>
                <a:cs typeface="Poppins Bold"/>
                <a:sym typeface="Poppins Bold"/>
              </a:rPr>
              <a:t>RESULTS</a:t>
            </a:r>
          </a:p>
        </p:txBody>
      </p:sp>
      <p:sp>
        <p:nvSpPr>
          <p:cNvPr id="7" name="Oval 6">
            <a:extLst>
              <a:ext uri="{FF2B5EF4-FFF2-40B4-BE49-F238E27FC236}">
                <a16:creationId xmlns:a16="http://schemas.microsoft.com/office/drawing/2014/main" id="{84682167-DC8E-D579-15A8-342F0A16A766}"/>
              </a:ext>
            </a:extLst>
          </p:cNvPr>
          <p:cNvSpPr/>
          <p:nvPr/>
        </p:nvSpPr>
        <p:spPr>
          <a:xfrm>
            <a:off x="16992600" y="9410700"/>
            <a:ext cx="99060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#DSC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10</TotalTime>
  <Words>1607</Words>
  <Application>Microsoft Office PowerPoint</Application>
  <PresentationFormat>Custom</PresentationFormat>
  <Paragraphs>237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TT Ramillas Italics</vt:lpstr>
      <vt:lpstr>Times New Roman Bold</vt:lpstr>
      <vt:lpstr>Calibri</vt:lpstr>
      <vt:lpstr>Open Sans Bold</vt:lpstr>
      <vt:lpstr>Times New Roman Italics</vt:lpstr>
      <vt:lpstr>Poppins Bold</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two-level directory program</dc:title>
  <dc:creator>DLR's !!!</dc:creator>
  <cp:keywords>#DSC</cp:keywords>
  <cp:lastModifiedBy>DLR's !!!</cp:lastModifiedBy>
  <cp:revision>2</cp:revision>
  <dcterms:created xsi:type="dcterms:W3CDTF">2006-08-16T00:00:00Z</dcterms:created>
  <dcterms:modified xsi:type="dcterms:W3CDTF">2025-03-29T11:28:16Z</dcterms:modified>
  <dc:identifier>DAGjE3sZMZo</dc:identifier>
</cp:coreProperties>
</file>