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55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5" orient="horz"/>
        <p:guide pos="5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_SLIDE_LAYOUT">
  <p:cSld name="1_FIRST_SLIDE_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33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33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33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3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3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3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LAYOUT">
  <p:cSld name="MIDDLE_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/>
          <p:nvPr>
            <p:ph idx="3" type="pic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4" type="body"/>
          </p:nvPr>
        </p:nvSpPr>
        <p:spPr>
          <a:xfrm>
            <a:off x="10926" y="0"/>
            <a:ext cx="4094909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5" type="body"/>
          </p:nvPr>
        </p:nvSpPr>
        <p:spPr>
          <a:xfrm>
            <a:off x="12239625" y="9601200"/>
            <a:ext cx="505532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23RD_IMAGE_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>
            <p:ph idx="2" type="pic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2"/>
          <p:cNvSpPr txBox="1"/>
          <p:nvPr>
            <p:ph idx="4" type="body"/>
          </p:nvPr>
        </p:nvSpPr>
        <p:spPr>
          <a:xfrm>
            <a:off x="6119813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HALF_TOP_WITH_IMAGE_RIGH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0" y="5143500"/>
            <a:ext cx="1223962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2" name="Google Shape;82;p13"/>
          <p:cNvSpPr/>
          <p:nvPr>
            <p:ph idx="2" type="pic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5" name="Google Shape;85;p13"/>
          <p:cNvSpPr/>
          <p:nvPr>
            <p:ph idx="4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5" type="body"/>
          </p:nvPr>
        </p:nvSpPr>
        <p:spPr>
          <a:xfrm>
            <a:off x="12239625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SMALL_IMAGE_RIGH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0" y="5143500"/>
            <a:ext cx="18287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9" name="Google Shape;89;p14"/>
          <p:cNvSpPr/>
          <p:nvPr>
            <p:ph idx="2" type="pic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4"/>
          <p:cNvSpPr txBox="1"/>
          <p:nvPr>
            <p:ph idx="3" type="body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92" name="Google Shape;92;p14"/>
          <p:cNvSpPr/>
          <p:nvPr>
            <p:ph idx="4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4"/>
          <p:cNvSpPr txBox="1"/>
          <p:nvPr>
            <p:ph idx="5" type="body"/>
          </p:nvPr>
        </p:nvSpPr>
        <p:spPr>
          <a:xfrm>
            <a:off x="12239625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23RD_IMG_LEF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>
            <p:ph idx="2" type="pic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98" name="Google Shape;98;p15"/>
          <p:cNvSpPr/>
          <p:nvPr>
            <p:ph idx="3" type="pic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idx="4" type="body"/>
          </p:nvPr>
        </p:nvSpPr>
        <p:spPr>
          <a:xfrm>
            <a:off x="0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LAYOUT">
  <p:cSld name="3_BLOCK_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>
            <p:ph idx="2" type="pic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0" y="9601200"/>
            <a:ext cx="18288000" cy="6857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3" type="body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4" name="Google Shape;104;p16"/>
          <p:cNvSpPr/>
          <p:nvPr>
            <p:ph idx="4" type="pic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  <a:noFill/>
          <a:ln>
            <a:noFill/>
          </a:ln>
        </p:spPr>
      </p:sp>
      <p:sp>
        <p:nvSpPr>
          <p:cNvPr id="105" name="Google Shape;105;p16"/>
          <p:cNvSpPr txBox="1"/>
          <p:nvPr>
            <p:ph idx="5" type="body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6" type="pic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idx="7" type="body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8" name="Google Shape;108;p16"/>
          <p:cNvSpPr/>
          <p:nvPr>
            <p:ph idx="8" type="pic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12239625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LAYOUT">
  <p:cSld name="3_BLOCK_LAYOUT_V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>
            <p:ph idx="2" type="pic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7"/>
          <p:cNvSpPr/>
          <p:nvPr>
            <p:ph idx="3" type="pic"/>
          </p:nvPr>
        </p:nvSpPr>
        <p:spPr>
          <a:xfrm>
            <a:off x="931000" y="2747907"/>
            <a:ext cx="4656225" cy="204703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0" y="0"/>
            <a:ext cx="361950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4" type="body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6" name="Google Shape;116;p17"/>
          <p:cNvSpPr/>
          <p:nvPr>
            <p:ph idx="5" type="pic"/>
          </p:nvPr>
        </p:nvSpPr>
        <p:spPr>
          <a:xfrm>
            <a:off x="11357186" y="2747905"/>
            <a:ext cx="4644814" cy="204703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7"/>
          <p:cNvSpPr txBox="1"/>
          <p:nvPr>
            <p:ph idx="6" type="body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8" name="Google Shape;118;p17"/>
          <p:cNvSpPr/>
          <p:nvPr>
            <p:ph idx="7" type="pic"/>
          </p:nvPr>
        </p:nvSpPr>
        <p:spPr>
          <a:xfrm>
            <a:off x="6098390" y="2747906"/>
            <a:ext cx="4677648" cy="204703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 txBox="1"/>
          <p:nvPr>
            <p:ph idx="8" type="body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LAYOUT">
  <p:cSld name="4_BLOCK_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3" name="Google Shape;123;p18"/>
          <p:cNvSpPr/>
          <p:nvPr>
            <p:ph idx="2" type="pic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5" name="Google Shape;125;p18"/>
          <p:cNvSpPr/>
          <p:nvPr>
            <p:ph idx="4" type="pic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8"/>
          <p:cNvSpPr txBox="1"/>
          <p:nvPr>
            <p:ph idx="5" type="body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7" name="Google Shape;127;p18"/>
          <p:cNvSpPr/>
          <p:nvPr>
            <p:ph idx="6" type="pic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8"/>
          <p:cNvSpPr/>
          <p:nvPr>
            <p:ph idx="7" type="pic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>
            <p:ph idx="8" type="pic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8"/>
          <p:cNvSpPr txBox="1"/>
          <p:nvPr>
            <p:ph idx="9" type="body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3" type="body"/>
          </p:nvPr>
        </p:nvSpPr>
        <p:spPr>
          <a:xfrm>
            <a:off x="0" y="9887448"/>
            <a:ext cx="18286412" cy="399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CHART_LEF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0" y="9607550"/>
            <a:ext cx="18286412" cy="67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37" name="Google Shape;137;p19"/>
          <p:cNvSpPr/>
          <p:nvPr>
            <p:ph idx="3" type="pic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/>
          <p:nvPr>
            <p:ph idx="4" type="body"/>
          </p:nvPr>
        </p:nvSpPr>
        <p:spPr>
          <a:xfrm>
            <a:off x="919957" y="2263775"/>
            <a:ext cx="10399712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body"/>
          </p:nvPr>
        </p:nvSpPr>
        <p:spPr>
          <a:xfrm>
            <a:off x="919075" y="3429000"/>
            <a:ext cx="10399712" cy="5918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6" type="body"/>
          </p:nvPr>
        </p:nvSpPr>
        <p:spPr>
          <a:xfrm>
            <a:off x="12744450" y="9601200"/>
            <a:ext cx="46244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FULLPAGE_CHAR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3" name="Google Shape;143;p20"/>
          <p:cNvSpPr/>
          <p:nvPr>
            <p:ph idx="2" type="pic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9956" y="2263775"/>
            <a:ext cx="14624843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3" type="body"/>
          </p:nvPr>
        </p:nvSpPr>
        <p:spPr>
          <a:xfrm>
            <a:off x="919074" y="3429000"/>
            <a:ext cx="14625725" cy="5918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4" type="body"/>
          </p:nvPr>
        </p:nvSpPr>
        <p:spPr>
          <a:xfrm>
            <a:off x="0" y="9607550"/>
            <a:ext cx="18286412" cy="67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5" type="body"/>
          </p:nvPr>
        </p:nvSpPr>
        <p:spPr>
          <a:xfrm>
            <a:off x="12744450" y="9601200"/>
            <a:ext cx="46244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HALF_IMAGE_RIGH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9144000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HALF_IMAGE_LEF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>
            <p:ph idx="2" type="pic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5" name="Google Shape;25;p4"/>
          <p:cNvSpPr/>
          <p:nvPr>
            <p:ph idx="3" type="pic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4" type="body"/>
          </p:nvPr>
        </p:nvSpPr>
        <p:spPr>
          <a:xfrm>
            <a:off x="0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5" type="body"/>
          </p:nvPr>
        </p:nvSpPr>
        <p:spPr>
          <a:xfrm>
            <a:off x="17713842" y="0"/>
            <a:ext cx="572570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CHART_RIGH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2" name="Google Shape;32;p5"/>
          <p:cNvSpPr/>
          <p:nvPr>
            <p:ph idx="2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6969124" y="9601200"/>
            <a:ext cx="10404476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body"/>
          </p:nvPr>
        </p:nvSpPr>
        <p:spPr>
          <a:xfrm>
            <a:off x="6994357" y="2263775"/>
            <a:ext cx="10399712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5" type="body"/>
          </p:nvPr>
        </p:nvSpPr>
        <p:spPr>
          <a:xfrm>
            <a:off x="6994357" y="3429000"/>
            <a:ext cx="10399712" cy="5918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6" type="body"/>
          </p:nvPr>
        </p:nvSpPr>
        <p:spPr>
          <a:xfrm>
            <a:off x="17726546" y="0"/>
            <a:ext cx="559866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_SLIDE_LAYOUT">
  <p:cSld name="1st_Slide_FULL_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33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33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33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3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3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3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/>
          <p:nvPr>
            <p:ph idx="3" type="pic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10049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LAYOUT">
  <p:cSld name="BASIC_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>
            <p:ph idx="2" type="pic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17756372" y="0"/>
            <a:ext cx="531628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HALF_TEXT_HALF_COLO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" type="body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0" y="0"/>
            <a:ext cx="9113045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_WITH_IMAGE_RIGHT">
  <p:cSld name="FULLPAGE_IMAGE_QUOT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>
            <p:ph idx="2" type="pic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/>
          <p:nvPr>
            <p:ph idx="3" type="pic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/>
          <p:nvPr>
            <p:ph idx="4" type="pic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-1" y="9601200"/>
            <a:ext cx="513397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5" type="body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_SLIDE_LAYOUT">
  <p:cSld name="A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9862458" y="0"/>
            <a:ext cx="5055325" cy="1028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33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33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33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3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3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3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3" type="pic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4" type="body"/>
          </p:nvPr>
        </p:nvSpPr>
        <p:spPr>
          <a:xfrm>
            <a:off x="9862458" y="9601200"/>
            <a:ext cx="505532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100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Slides GPT Plugin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>
          <p15:clr>
            <a:srgbClr val="E46962"/>
          </p15:clr>
        </p15:guide>
        <p15:guide id="11" pos="7710">
          <p15:clr>
            <a:srgbClr val="E46962"/>
          </p15:clr>
        </p15:guide>
        <p15:guide id="12" orient="horz" pos="2160">
          <p15:clr>
            <a:srgbClr val="E46962"/>
          </p15:clr>
        </p15:guide>
        <p15:guide id="13" orient="horz" pos="4310">
          <p15:clr>
            <a:srgbClr val="E46962"/>
          </p15:clr>
        </p15:guide>
        <p15:guide id="14" orient="horz" pos="14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Images : fence, traffic, glass, wall, facade, interior design ..." id="152" name="Google Shape;152;p21"/>
          <p:cNvPicPr preferRelativeResize="0"/>
          <p:nvPr/>
        </p:nvPicPr>
        <p:blipFill rotWithShape="1">
          <a:blip r:embed="rId3">
            <a:alphaModFix/>
          </a:blip>
          <a:srcRect b="6056" l="0" r="0" t="9674"/>
          <a:stretch/>
        </p:blipFill>
        <p:spPr>
          <a:xfrm>
            <a:off x="20" y="10"/>
            <a:ext cx="18287980" cy="1028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777240" y="731520"/>
            <a:ext cx="77724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a Successful C2C </a:t>
            </a:r>
            <a:r>
              <a:rPr b="0" i="0" lang="en-US" sz="8000" u="none" cap="none" strike="noStrike">
                <a:solidFill>
                  <a:srgbClr val="CF8C7C"/>
                </a:solidFill>
                <a:latin typeface="Arial"/>
                <a:ea typeface="Arial"/>
                <a:cs typeface="Arial"/>
                <a:sym typeface="Arial"/>
              </a:rPr>
              <a:t>E-commerce</a:t>
            </a: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Platform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1330095" y="6184870"/>
            <a:ext cx="66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Ishrak Alam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1376445" y="6646520"/>
            <a:ext cx="66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</a:rPr>
              <a:t>2211248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11376445" y="7037670"/>
            <a:ext cx="66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</a:rPr>
              <a:t>MIS465 SECTION:2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1376445" y="7499370"/>
            <a:ext cx="66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</a:rPr>
              <a:t>Submitted To: Arifur Rahman Khan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fNmWej4tAA.jpg" id="162" name="Google Shape;162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299" r="30368" t="0"/>
          <a:stretch/>
        </p:blipFill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Virtual shop accessible to thousands of buyers.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Three membership tiers: Member, Verified Seller, Authorized Dealer.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Benefits: Increased ads, trust-building badges, free promotions, and ad reposting.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Features: Track buyer interest, doorstep delivery, dedicated support.</a:t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600">
                <a:solidFill>
                  <a:srgbClr val="2E8B57"/>
                </a:solidFill>
                <a:latin typeface="Calibri"/>
                <a:ea typeface="Calibri"/>
                <a:cs typeface="Calibri"/>
                <a:sym typeface="Calibri"/>
              </a:rPr>
              <a:t>Bikroy Membership: Empowering Businesses Online</a:t>
            </a:r>
            <a:endParaRPr/>
          </a:p>
        </p:txBody>
      </p:sp>
      <p:pic>
        <p:nvPicPr>
          <p:cNvPr descr="image.png" id="165" name="Google Shape;165;p2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6" l="11" r="17" t="0"/>
          <a:stretch/>
        </p:blipFill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3V88BOoRoM.jpg" id="170" name="Google Shape;170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29" r="20328" t="0"/>
          <a:stretch/>
        </p:blipFill>
        <p:spPr>
          <a:xfrm>
            <a:off x="6773" y="6375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Simple onboarding process with clear instructions.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User-friendly navigation with powerful search.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Trust-building features like verified profiles and ratings.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Mobile optimization for better accessibility.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Secure payment options ensuring privacy.</a:t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618"/>
              <a:buNone/>
            </a:pPr>
            <a:r>
              <a:rPr lang="en-US" sz="4600">
                <a:solidFill>
                  <a:srgbClr val="2E8B57"/>
                </a:solidFill>
                <a:latin typeface="Calibri"/>
                <a:ea typeface="Calibri"/>
                <a:cs typeface="Calibri"/>
                <a:sym typeface="Calibri"/>
              </a:rPr>
              <a:t>Web Usability Guidelines for C2C Platforms</a:t>
            </a:r>
            <a:endParaRPr/>
          </a:p>
        </p:txBody>
      </p:sp>
      <p:pic>
        <p:nvPicPr>
          <p:cNvPr descr="image.png" id="173" name="Google Shape;173;p2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1" r="10" t="0"/>
          <a:stretch/>
        </p:blipFill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3" type="body"/>
          </p:nvPr>
        </p:nvSpPr>
        <p:spPr>
          <a:xfrm flipH="1" rot="10800000">
            <a:off x="7801181" y="8471646"/>
            <a:ext cx="240161" cy="33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 lnSpcReduction="10000"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 fontScale="92500"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Membership fees for sellers with premium benefits.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Transaction fees on successful sales.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Advertising services for featured listings.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Subscription plans for analytics and automation.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Partnership with logistics for delivery commissions.</a:t>
            </a:r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600">
                <a:solidFill>
                  <a:srgbClr val="2E8B57"/>
                </a:solidFill>
                <a:latin typeface="Calibri"/>
                <a:ea typeface="Calibri"/>
                <a:cs typeface="Calibri"/>
                <a:sym typeface="Calibri"/>
              </a:rPr>
              <a:t>Revenue Model for C2C Businesses</a:t>
            </a:r>
            <a:endParaRPr/>
          </a:p>
        </p:txBody>
      </p:sp>
      <p:pic>
        <p:nvPicPr>
          <p:cNvPr descr="image.png" id="181" name="Google Shape;181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" r="10" t="0"/>
          <a:stretch/>
        </p:blipFill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idx="4" type="body"/>
          </p:nvPr>
        </p:nvSpPr>
        <p:spPr>
          <a:xfrm>
            <a:off x="6994357" y="2263775"/>
            <a:ext cx="10399712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Revenue Distribution</a:t>
            </a:r>
            <a:endParaRPr/>
          </a:p>
        </p:txBody>
      </p:sp>
      <p:sp>
        <p:nvSpPr>
          <p:cNvPr id="183" name="Google Shape;183;p24"/>
          <p:cNvSpPr txBox="1"/>
          <p:nvPr>
            <p:ph idx="5" type="body"/>
          </p:nvPr>
        </p:nvSpPr>
        <p:spPr>
          <a:xfrm>
            <a:off x="6994357" y="3429000"/>
            <a:ext cx="10399712" cy="5918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600" y="3430799"/>
            <a:ext cx="10368000" cy="5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2790170" y="4366895"/>
            <a:ext cx="5142635" cy="1539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8800">
                <a:solidFill>
                  <a:srgbClr val="4EABA3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800">
              <a:solidFill>
                <a:srgbClr val="4EABA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8800">
              <a:solidFill>
                <a:srgbClr val="4EABA3"/>
              </a:solidFill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1477425" cy="10287000"/>
          </a:xfrm>
          <a:prstGeom prst="rect">
            <a:avLst/>
          </a:prstGeom>
          <a:noFill/>
          <a:ln>
            <a:noFill/>
          </a:ln>
          <a:effectLst>
            <a:outerShdw blurRad="1270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