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7"/>
  </p:notesMasterIdLst>
  <p:handoutMasterIdLst>
    <p:handoutMasterId r:id="rId5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8" r:id="rId14"/>
    <p:sldId id="269" r:id="rId15"/>
    <p:sldId id="270" r:id="rId16"/>
    <p:sldId id="272" r:id="rId17"/>
    <p:sldId id="271" r:id="rId18"/>
    <p:sldId id="273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8" r:id="rId28"/>
    <p:sldId id="286" r:id="rId29"/>
    <p:sldId id="287" r:id="rId30"/>
    <p:sldId id="275" r:id="rId31"/>
    <p:sldId id="274" r:id="rId32"/>
    <p:sldId id="276" r:id="rId33"/>
    <p:sldId id="303" r:id="rId34"/>
    <p:sldId id="304" r:id="rId35"/>
    <p:sldId id="305" r:id="rId36"/>
    <p:sldId id="307" r:id="rId37"/>
    <p:sldId id="312" r:id="rId38"/>
    <p:sldId id="306" r:id="rId39"/>
    <p:sldId id="311" r:id="rId40"/>
    <p:sldId id="308" r:id="rId41"/>
    <p:sldId id="309" r:id="rId42"/>
    <p:sldId id="310" r:id="rId43"/>
    <p:sldId id="289" r:id="rId44"/>
    <p:sldId id="290" r:id="rId45"/>
    <p:sldId id="295" r:id="rId46"/>
    <p:sldId id="301" r:id="rId47"/>
    <p:sldId id="291" r:id="rId48"/>
    <p:sldId id="297" r:id="rId49"/>
    <p:sldId id="292" r:id="rId50"/>
    <p:sldId id="293" r:id="rId51"/>
    <p:sldId id="300" r:id="rId52"/>
    <p:sldId id="298" r:id="rId53"/>
    <p:sldId id="294" r:id="rId54"/>
    <p:sldId id="299" r:id="rId55"/>
    <p:sldId id="296" r:id="rId56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616E2-1085-46FA-B45A-8B1B4B6E2F4B}" v="2" dt="2025-10-10T05:31:37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ud Leroy" userId="135fb8da-5d77-4f74-8269-9536d61f18e3" providerId="ADAL" clId="{35D616E2-1085-46FA-B45A-8B1B4B6E2F4B}"/>
    <pc:docChg chg="undo redo custSel addSld delSld modSld">
      <pc:chgData name="Renaud Leroy" userId="135fb8da-5d77-4f74-8269-9536d61f18e3" providerId="ADAL" clId="{35D616E2-1085-46FA-B45A-8B1B4B6E2F4B}" dt="2025-10-10T05:57:19.213" v="1022" actId="47"/>
      <pc:docMkLst>
        <pc:docMk/>
      </pc:docMkLst>
      <pc:sldChg chg="modSp mod">
        <pc:chgData name="Renaud Leroy" userId="135fb8da-5d77-4f74-8269-9536d61f18e3" providerId="ADAL" clId="{35D616E2-1085-46FA-B45A-8B1B4B6E2F4B}" dt="2025-10-10T05:56:37.641" v="1021" actId="20577"/>
        <pc:sldMkLst>
          <pc:docMk/>
          <pc:sldMk cId="1472645518" sldId="293"/>
        </pc:sldMkLst>
        <pc:spChg chg="mod">
          <ac:chgData name="Renaud Leroy" userId="135fb8da-5d77-4f74-8269-9536d61f18e3" providerId="ADAL" clId="{35D616E2-1085-46FA-B45A-8B1B4B6E2F4B}" dt="2025-10-10T05:56:37.641" v="1021" actId="20577"/>
          <ac:spMkLst>
            <pc:docMk/>
            <pc:sldMk cId="1472645518" sldId="293"/>
            <ac:spMk id="3" creationId="{C0C7DA2F-B487-D715-97AA-0F61AA2BE5F7}"/>
          </ac:spMkLst>
        </pc:spChg>
      </pc:sldChg>
      <pc:sldChg chg="modSp mod">
        <pc:chgData name="Renaud Leroy" userId="135fb8da-5d77-4f74-8269-9536d61f18e3" providerId="ADAL" clId="{35D616E2-1085-46FA-B45A-8B1B4B6E2F4B}" dt="2025-10-10T05:56:04.698" v="978" actId="20577"/>
        <pc:sldMkLst>
          <pc:docMk/>
          <pc:sldMk cId="1547160706" sldId="300"/>
        </pc:sldMkLst>
        <pc:spChg chg="mod">
          <ac:chgData name="Renaud Leroy" userId="135fb8da-5d77-4f74-8269-9536d61f18e3" providerId="ADAL" clId="{35D616E2-1085-46FA-B45A-8B1B4B6E2F4B}" dt="2025-10-10T05:56:04.698" v="978" actId="20577"/>
          <ac:spMkLst>
            <pc:docMk/>
            <pc:sldMk cId="1547160706" sldId="300"/>
            <ac:spMk id="3" creationId="{C836F053-5EF6-11BF-9078-583F9ADCB9CA}"/>
          </ac:spMkLst>
        </pc:spChg>
      </pc:sldChg>
      <pc:sldChg chg="del">
        <pc:chgData name="Renaud Leroy" userId="135fb8da-5d77-4f74-8269-9536d61f18e3" providerId="ADAL" clId="{35D616E2-1085-46FA-B45A-8B1B4B6E2F4B}" dt="2025-10-10T05:57:19.213" v="1022" actId="47"/>
        <pc:sldMkLst>
          <pc:docMk/>
          <pc:sldMk cId="69329851" sldId="302"/>
        </pc:sldMkLst>
      </pc:sldChg>
      <pc:sldChg chg="modSp mod">
        <pc:chgData name="Renaud Leroy" userId="135fb8da-5d77-4f74-8269-9536d61f18e3" providerId="ADAL" clId="{35D616E2-1085-46FA-B45A-8B1B4B6E2F4B}" dt="2025-10-10T05:31:32.376" v="453" actId="20577"/>
        <pc:sldMkLst>
          <pc:docMk/>
          <pc:sldMk cId="3466630859" sldId="305"/>
        </pc:sldMkLst>
        <pc:spChg chg="mod">
          <ac:chgData name="Renaud Leroy" userId="135fb8da-5d77-4f74-8269-9536d61f18e3" providerId="ADAL" clId="{35D616E2-1085-46FA-B45A-8B1B4B6E2F4B}" dt="2025-10-10T05:31:32.376" v="453" actId="20577"/>
          <ac:spMkLst>
            <pc:docMk/>
            <pc:sldMk cId="3466630859" sldId="305"/>
            <ac:spMk id="3" creationId="{63C23151-D61C-FF5B-E4F5-55F973585E16}"/>
          </ac:spMkLst>
        </pc:spChg>
      </pc:sldChg>
      <pc:sldChg chg="modSp mod">
        <pc:chgData name="Renaud Leroy" userId="135fb8da-5d77-4f74-8269-9536d61f18e3" providerId="ADAL" clId="{35D616E2-1085-46FA-B45A-8B1B4B6E2F4B}" dt="2025-10-10T05:44:18.612" v="802" actId="20577"/>
        <pc:sldMkLst>
          <pc:docMk/>
          <pc:sldMk cId="1178364668" sldId="307"/>
        </pc:sldMkLst>
        <pc:spChg chg="mod">
          <ac:chgData name="Renaud Leroy" userId="135fb8da-5d77-4f74-8269-9536d61f18e3" providerId="ADAL" clId="{35D616E2-1085-46FA-B45A-8B1B4B6E2F4B}" dt="2025-10-10T05:31:42.173" v="463" actId="20577"/>
          <ac:spMkLst>
            <pc:docMk/>
            <pc:sldMk cId="1178364668" sldId="307"/>
            <ac:spMk id="2" creationId="{EE97D044-1506-7668-1ACE-B541FF5361FD}"/>
          </ac:spMkLst>
        </pc:spChg>
        <pc:spChg chg="mod">
          <ac:chgData name="Renaud Leroy" userId="135fb8da-5d77-4f74-8269-9536d61f18e3" providerId="ADAL" clId="{35D616E2-1085-46FA-B45A-8B1B4B6E2F4B}" dt="2025-10-10T05:44:18.612" v="802" actId="20577"/>
          <ac:spMkLst>
            <pc:docMk/>
            <pc:sldMk cId="1178364668" sldId="307"/>
            <ac:spMk id="3" creationId="{E57CB285-4E52-D8FC-8EF9-A7D1133C8F68}"/>
          </ac:spMkLst>
        </pc:spChg>
      </pc:sldChg>
      <pc:sldChg chg="modSp mod">
        <pc:chgData name="Renaud Leroy" userId="135fb8da-5d77-4f74-8269-9536d61f18e3" providerId="ADAL" clId="{35D616E2-1085-46FA-B45A-8B1B4B6E2F4B}" dt="2025-10-10T05:51:11.273" v="922" actId="20577"/>
        <pc:sldMkLst>
          <pc:docMk/>
          <pc:sldMk cId="3441298857" sldId="309"/>
        </pc:sldMkLst>
        <pc:spChg chg="mod">
          <ac:chgData name="Renaud Leroy" userId="135fb8da-5d77-4f74-8269-9536d61f18e3" providerId="ADAL" clId="{35D616E2-1085-46FA-B45A-8B1B4B6E2F4B}" dt="2025-10-10T04:37:52.079" v="267" actId="1076"/>
          <ac:spMkLst>
            <pc:docMk/>
            <pc:sldMk cId="3441298857" sldId="309"/>
            <ac:spMk id="2" creationId="{4A29AC2E-AC31-2BAB-D3C9-A99F54669462}"/>
          </ac:spMkLst>
        </pc:spChg>
        <pc:spChg chg="mod">
          <ac:chgData name="Renaud Leroy" userId="135fb8da-5d77-4f74-8269-9536d61f18e3" providerId="ADAL" clId="{35D616E2-1085-46FA-B45A-8B1B4B6E2F4B}" dt="2025-10-10T05:51:11.273" v="922" actId="20577"/>
          <ac:spMkLst>
            <pc:docMk/>
            <pc:sldMk cId="3441298857" sldId="309"/>
            <ac:spMk id="3" creationId="{9DCC9DD8-C103-04AB-47A5-42AAAB7E1207}"/>
          </ac:spMkLst>
        </pc:spChg>
      </pc:sldChg>
      <pc:sldChg chg="modSp mod">
        <pc:chgData name="Renaud Leroy" userId="135fb8da-5d77-4f74-8269-9536d61f18e3" providerId="ADAL" clId="{35D616E2-1085-46FA-B45A-8B1B4B6E2F4B}" dt="2025-10-10T05:53:25.651" v="923" actId="20577"/>
        <pc:sldMkLst>
          <pc:docMk/>
          <pc:sldMk cId="2144668814" sldId="310"/>
        </pc:sldMkLst>
        <pc:spChg chg="mod">
          <ac:chgData name="Renaud Leroy" userId="135fb8da-5d77-4f74-8269-9536d61f18e3" providerId="ADAL" clId="{35D616E2-1085-46FA-B45A-8B1B4B6E2F4B}" dt="2025-10-10T05:53:25.651" v="923" actId="20577"/>
          <ac:spMkLst>
            <pc:docMk/>
            <pc:sldMk cId="2144668814" sldId="310"/>
            <ac:spMk id="3" creationId="{6FB43E0E-C9ED-313F-1FB1-7F50DB877ABE}"/>
          </ac:spMkLst>
        </pc:spChg>
      </pc:sldChg>
      <pc:sldChg chg="add">
        <pc:chgData name="Renaud Leroy" userId="135fb8da-5d77-4f74-8269-9536d61f18e3" providerId="ADAL" clId="{35D616E2-1085-46FA-B45A-8B1B4B6E2F4B}" dt="2025-10-10T05:31:37.174" v="454"/>
        <pc:sldMkLst>
          <pc:docMk/>
          <pc:sldMk cId="4144912472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14EC35-A083-4CA2-A629-54FB374745AC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2F82C2-DE9F-479D-95B3-30B2F9C315A1}" type="datetime1">
              <a:rPr lang="nl-NL" smtClean="0"/>
              <a:t>10-10-2025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"/>
              <a:t>Klik om de tekststijlen van het model te bewerken</a:t>
            </a:r>
            <a:endParaRPr lang="en-US"/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3A1771-3711-4549-B223-6BFD613711ED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EE877-7E72-4A3F-BF87-CE406B3EE1C5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jdelijke aanduiding voor datum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C54E9F-8ACA-4714-84BB-74BA71865A3C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" dirty="0"/>
              <a:t>Klik om de titelstijl van het model te 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D3D282-C61A-41D7-9714-7814FA67361E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AE64B-8D6D-4B8F-BAE1-453EBC33DDBA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" dirty="0"/>
              <a:t>Klik om de tekststijlen van het model te 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nl" dirty="0"/>
              <a:t>Klik om de tekststijlen van het model te 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41833-08F9-41B2-81FC-2883EDAAEF19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9B189-AE00-478F-84A9-63330A766802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D93972-B93F-42C7-B487-83AAA3F36605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nl" dirty="0"/>
              <a:t>Klik om de titelstijl van het model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/>
              <a:t>Klikken om de tekststijl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1CBEB4C-81CC-455E-9331-682EF29A1EAB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91925-8A1E-4010-8BF9-64E08633B604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"/>
              <a:t>Klik om de titelstijl van het model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"/>
              <a:t>Klik om de tekststijlen van het model te bewerken</a:t>
            </a:r>
          </a:p>
          <a:p>
            <a:pPr lvl="1" rtl="0"/>
            <a:r>
              <a:rPr lang="nl"/>
              <a:t>Tweede niveau</a:t>
            </a:r>
          </a:p>
          <a:p>
            <a:pPr lvl="2" rtl="0"/>
            <a:r>
              <a:rPr lang="nl"/>
              <a:t>Derde niveau</a:t>
            </a:r>
          </a:p>
          <a:p>
            <a:pPr lvl="3" rtl="0"/>
            <a:r>
              <a:rPr lang="nl"/>
              <a:t>Vierde niveau</a:t>
            </a:r>
          </a:p>
          <a:p>
            <a:pPr lvl="4" rtl="0"/>
            <a:r>
              <a:rPr lang="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8D3FD7C-4B51-47DA-BCF4-68F2F2963CDA}" type="datetime1">
              <a:rPr lang="nl-NL" smtClean="0"/>
              <a:t>10-10-2025</a:t>
            </a:fld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google/E5pHoJpTk3ROo5yqP" TargetMode="External"/><Relationship Id="rId2" Type="http://schemas.openxmlformats.org/officeDocument/2006/relationships/hyperlink" Target="https://share.google/0pBR33foiEkki6AA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slpicker.com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presspage.com/uploads/1241/1920_int.keukens-bannerpersmailing.png?10000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hoe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nl" dirty="0"/>
              <a:t>Webdesign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nl-BE"/>
              <a:t>H</a:t>
            </a:r>
            <a:r>
              <a:rPr lang="nl"/>
              <a:t>tml / Css</a:t>
            </a:r>
            <a:endParaRPr lang="nl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pic>
        <p:nvPicPr>
          <p:cNvPr id="6" name="Afbeelding 5" descr="Een close-up van een logo&#10;&#10;Beschrijving automatisch gegenereerd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66DBD-23BC-5D2D-F12B-670384FA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9602F6-A73C-C067-10D8-DF461FD7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	&lt;p</a:t>
            </a:r>
            <a:r>
              <a:rPr lang="nl-BE"/>
              <a:t>&gt;Hello world</a:t>
            </a:r>
            <a:r>
              <a:rPr lang="nl-BE" dirty="0"/>
              <a:t>!&lt;</a:t>
            </a:r>
            <a:r>
              <a:rPr lang="nl-BE" dirty="0" err="1"/>
              <a:t>br</a:t>
            </a:r>
            <a:r>
              <a:rPr lang="nl-BE"/>
              <a:t>/&gt;Ik leer websites maken</a:t>
            </a:r>
            <a:r>
              <a:rPr lang="nl-BE" dirty="0"/>
              <a:t>.&lt;/p&gt;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7B5922-F056-AC5A-8EF9-74CDB80C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06" y="3429000"/>
            <a:ext cx="3667986" cy="97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AC7A5-E7AD-43D1-64AD-883763AD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Vet (b) / schuin (i) / Onderlijnd (</a:t>
            </a:r>
            <a:r>
              <a:rPr lang="nl-BE" dirty="0"/>
              <a:t>u)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655979-D2BF-D279-518F-8C8DC440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b="1" err="1"/>
              <a:t>Bold</a:t>
            </a:r>
            <a:r>
              <a:rPr lang="nl-BE" b="1"/>
              <a:t>: &lt;</a:t>
            </a:r>
            <a:r>
              <a:rPr lang="nl-BE" b="1" dirty="0"/>
              <a:t>b&gt;&lt;/b&gt;</a:t>
            </a:r>
          </a:p>
          <a:p>
            <a:r>
              <a:rPr lang="nl-BE" b="1"/>
              <a:t>Italic: &lt;</a:t>
            </a:r>
            <a:r>
              <a:rPr lang="nl-BE" b="1" dirty="0"/>
              <a:t>i&gt;&lt;/i&gt;</a:t>
            </a:r>
          </a:p>
          <a:p>
            <a:r>
              <a:rPr lang="nl-BE" b="1" err="1"/>
              <a:t>Underlined</a:t>
            </a:r>
            <a:r>
              <a:rPr lang="nl-BE" b="1"/>
              <a:t>: &lt;</a:t>
            </a:r>
            <a:r>
              <a:rPr lang="nl-BE" b="1" dirty="0"/>
              <a:t>u&gt;&lt;/u&gt;</a:t>
            </a:r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	&lt;p&gt;&lt;b&gt;</a:t>
            </a:r>
            <a:r>
              <a:rPr lang="nl-BE" dirty="0" err="1"/>
              <a:t>Hello</a:t>
            </a:r>
            <a:r>
              <a:rPr lang="nl-BE" dirty="0"/>
              <a:t>&lt;/</a:t>
            </a:r>
            <a:r>
              <a:rPr lang="nl-BE"/>
              <a:t>b&gt; &lt;</a:t>
            </a:r>
            <a:r>
              <a:rPr lang="nl-BE" dirty="0"/>
              <a:t>u&gt;</a:t>
            </a:r>
            <a:r>
              <a:rPr lang="nl-BE" dirty="0" err="1"/>
              <a:t>world</a:t>
            </a:r>
            <a:r>
              <a:rPr lang="nl-BE" dirty="0"/>
              <a:t>&lt;/u&gt;!&lt;</a:t>
            </a:r>
            <a:r>
              <a:rPr lang="nl-BE" dirty="0" err="1"/>
              <a:t>br</a:t>
            </a:r>
            <a:r>
              <a:rPr lang="nl-BE" dirty="0"/>
              <a:t>/&gt;&lt;i</a:t>
            </a:r>
            <a:r>
              <a:rPr lang="nl-BE"/>
              <a:t>&gt;Ik leer websites maken</a:t>
            </a:r>
            <a:r>
              <a:rPr lang="nl-BE" dirty="0"/>
              <a:t>.&lt;/i&gt;&lt;/p&gt;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  <a:p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67E3CD-4A5C-BA3A-46BE-518689B189A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25051EF-A07C-5C3C-4A06-2CB2BFA3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620" y="3820104"/>
            <a:ext cx="3496123" cy="9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3E8DB-4E5F-BE6C-03E9-D4D3910C2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strong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2DE9AB-FB05-9BD7-098B-490402AF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Visueel hetzelfde als bold</a:t>
            </a:r>
            <a:endParaRPr lang="nl-BE" dirty="0"/>
          </a:p>
          <a:p>
            <a:r>
              <a:rPr lang="nl-BE"/>
              <a:t>Wordt gebruikt voor tekst die cruciaal is. O</a:t>
            </a:r>
            <a:r>
              <a:rPr lang="nl-BE" dirty="0"/>
              <a:t>.</a:t>
            </a:r>
            <a:r>
              <a:rPr lang="nl-BE"/>
              <a:t>a. zoekmachines gaan hiernaar op zoek</a:t>
            </a:r>
            <a:r>
              <a:rPr lang="nl-BE" dirty="0"/>
              <a:t>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B13D38-071B-8623-AD8A-3AC745EFBBD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7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A50D3-E412-40B6-D069-C239F381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Link (a)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15A51D-BD6A-8D02-031F-794473ABE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Zorgt voor een link naar een andere pagina (of lokaal op pagina, zie later anchor)</a:t>
            </a:r>
          </a:p>
          <a:p>
            <a:r>
              <a:rPr lang="nl-BE" dirty="0"/>
              <a:t>Attributen:</a:t>
            </a:r>
          </a:p>
          <a:p>
            <a:pPr lvl="1"/>
            <a:r>
              <a:rPr lang="nl-BE" dirty="0" err="1"/>
              <a:t>href</a:t>
            </a:r>
            <a:r>
              <a:rPr lang="nl-BE" dirty="0"/>
              <a:t>: </a:t>
            </a:r>
            <a:r>
              <a:rPr lang="nl-BE" dirty="0" err="1"/>
              <a:t>url</a:t>
            </a:r>
            <a:r>
              <a:rPr lang="nl-BE" dirty="0"/>
              <a:t> waarnaar moet worden </a:t>
            </a:r>
            <a:r>
              <a:rPr lang="nl-BE" dirty="0" err="1"/>
              <a:t>gesurfd</a:t>
            </a:r>
            <a:endParaRPr lang="nl-BE" dirty="0"/>
          </a:p>
          <a:p>
            <a:pPr lvl="1"/>
            <a:r>
              <a:rPr lang="nl-BE" dirty="0"/>
              <a:t>target: hoe de link wordt geopend:</a:t>
            </a:r>
          </a:p>
          <a:p>
            <a:pPr lvl="2"/>
            <a:r>
              <a:rPr lang="nl-BE" dirty="0"/>
              <a:t>_blank: nieuw scherm of tabblad</a:t>
            </a:r>
          </a:p>
          <a:p>
            <a:pPr lvl="2"/>
            <a:r>
              <a:rPr lang="nl-BE" dirty="0"/>
              <a:t>_</a:t>
            </a:r>
            <a:r>
              <a:rPr lang="nl-BE" dirty="0" err="1"/>
              <a:t>self</a:t>
            </a:r>
            <a:r>
              <a:rPr lang="nl-BE" dirty="0"/>
              <a:t>: in huidig tabblad</a:t>
            </a:r>
          </a:p>
          <a:p>
            <a:r>
              <a:rPr lang="nl-BE" dirty="0"/>
              <a:t>Hint: vermijd zaken zoals ‘Klik hier’ enzovoort. Geef steeds duidelijk aan waar de link naartoe gaat.</a:t>
            </a:r>
          </a:p>
          <a:p>
            <a:pPr lvl="1"/>
            <a:endParaRPr lang="nl-BE" dirty="0"/>
          </a:p>
          <a:p>
            <a:pPr marL="0" indent="0">
              <a:buNone/>
            </a:pPr>
            <a:r>
              <a:rPr lang="nl-BE" dirty="0"/>
              <a:t>&lt;a </a:t>
            </a:r>
            <a:r>
              <a:rPr lang="nl-BE" dirty="0" err="1"/>
              <a:t>href</a:t>
            </a:r>
            <a:r>
              <a:rPr lang="nl-BE" dirty="0"/>
              <a:t>="http://www.google.com" target="_blank"&gt;Ga naar Google&lt;/a&gt;</a:t>
            </a:r>
          </a:p>
        </p:txBody>
      </p:sp>
    </p:spTree>
    <p:extLst>
      <p:ext uri="{BB962C8B-B14F-4D97-AF65-F5344CB8AC3E}">
        <p14:creationId xmlns:p14="http://schemas.microsoft.com/office/powerpoint/2010/main" val="381756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F39F6-B7E0-77E5-68E7-8B152748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Afbeelding (</a:t>
            </a:r>
            <a:r>
              <a:rPr lang="nl-BE" dirty="0" err="1"/>
              <a:t>img</a:t>
            </a:r>
            <a:r>
              <a:rPr lang="nl-BE" dirty="0"/>
              <a:t>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5BE2FB-3BA6-3DF1-68D4-D02DD0715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/>
              <a:t>Bevat geen tekst of andere geneste element, dus sluit zichzelf af &lt;</a:t>
            </a:r>
            <a:r>
              <a:rPr lang="nl-BE" b="1" dirty="0" err="1"/>
              <a:t>img</a:t>
            </a:r>
            <a:r>
              <a:rPr lang="nl-BE" b="1" dirty="0"/>
              <a:t>/&gt;</a:t>
            </a:r>
          </a:p>
          <a:p>
            <a:r>
              <a:rPr lang="nl-BE" dirty="0"/>
              <a:t>Attributen:</a:t>
            </a:r>
          </a:p>
          <a:p>
            <a:pPr lvl="1"/>
            <a:r>
              <a:rPr lang="nl-BE"/>
              <a:t>src = bron waar de afbeelding staat (lokaal op computer of url</a:t>
            </a:r>
            <a:r>
              <a:rPr lang="nl-BE" dirty="0"/>
              <a:t>)</a:t>
            </a:r>
          </a:p>
          <a:p>
            <a:pPr lvl="1"/>
            <a:r>
              <a:rPr lang="nl-BE"/>
              <a:t>alt = alternatieve tekst die beschrijf wat er op de afbeelding staat, voor moest die niet kunnen worden geladen</a:t>
            </a:r>
            <a:endParaRPr lang="nl-BE" dirty="0"/>
          </a:p>
          <a:p>
            <a:r>
              <a:rPr lang="nl-BE"/>
              <a:t>&lt;img src</a:t>
            </a:r>
            <a:r>
              <a:rPr lang="nl-BE" dirty="0"/>
              <a:t>=“https://viso.be/wp-content/uploads/2022/06/logo-viso.</a:t>
            </a:r>
            <a:r>
              <a:rPr lang="nl-BE"/>
              <a:t>png” alt=“Logo van VISO</a:t>
            </a:r>
            <a:r>
              <a:rPr lang="nl-BE" dirty="0"/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92151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669C9-FD51-421D-AA31-8EB03BDA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(On</a:t>
            </a:r>
            <a:r>
              <a:rPr lang="nl-BE"/>
              <a:t>)geordende lijst (</a:t>
            </a:r>
            <a:r>
              <a:rPr lang="nl-BE" dirty="0"/>
              <a:t>UL/OL)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28AA1E-E6C5-D167-AD78-1E53327C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/>
              <a:t>Unordered list: &lt;</a:t>
            </a:r>
            <a:r>
              <a:rPr lang="nl-BE" dirty="0" err="1"/>
              <a:t>ul</a:t>
            </a:r>
            <a:r>
              <a:rPr lang="nl-BE" dirty="0"/>
              <a:t>&gt;&lt;/</a:t>
            </a:r>
            <a:r>
              <a:rPr lang="nl-BE" dirty="0" err="1"/>
              <a:t>ul</a:t>
            </a:r>
            <a:r>
              <a:rPr lang="nl-BE" dirty="0"/>
              <a:t>&gt;</a:t>
            </a:r>
          </a:p>
          <a:p>
            <a:r>
              <a:rPr lang="nl-BE"/>
              <a:t>Ordered list: &lt;</a:t>
            </a:r>
            <a:r>
              <a:rPr lang="nl-BE" dirty="0" err="1"/>
              <a:t>ol</a:t>
            </a:r>
            <a:r>
              <a:rPr lang="nl-BE" dirty="0"/>
              <a:t>&gt;&lt;/</a:t>
            </a:r>
            <a:r>
              <a:rPr lang="nl-BE" dirty="0" err="1"/>
              <a:t>ol</a:t>
            </a:r>
            <a:r>
              <a:rPr lang="nl-BE" dirty="0"/>
              <a:t>&gt;</a:t>
            </a:r>
          </a:p>
          <a:p>
            <a:r>
              <a:rPr lang="nl-BE"/>
              <a:t>Bevat per item geneste tags: list item &lt;</a:t>
            </a:r>
            <a:r>
              <a:rPr lang="nl-BE" dirty="0"/>
              <a:t>li&gt;&lt;/li&gt;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6B94531-90B1-5D36-D024-C6323E9A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385" y="2607439"/>
            <a:ext cx="1283294" cy="214236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9E09AE4D-C8C8-80C8-8459-0EA841164CAB}"/>
              </a:ext>
            </a:extLst>
          </p:cNvPr>
          <p:cNvSpPr txBox="1"/>
          <p:nvPr/>
        </p:nvSpPr>
        <p:spPr>
          <a:xfrm>
            <a:off x="7041385" y="224745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/>
              <a:t>&lt;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A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B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C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&lt;/</a:t>
            </a:r>
            <a:r>
              <a:rPr lang="it-IT" dirty="0" err="1"/>
              <a:t>ul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&lt;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1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2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    &lt;</a:t>
            </a:r>
            <a:r>
              <a:rPr lang="it-IT" dirty="0"/>
              <a:t>li</a:t>
            </a:r>
            <a:r>
              <a:rPr lang="it-IT"/>
              <a:t>&gt;Item 3</a:t>
            </a:r>
            <a:r>
              <a:rPr lang="it-IT" dirty="0"/>
              <a:t>&lt;/li&gt;</a:t>
            </a:r>
          </a:p>
          <a:p>
            <a:pPr marL="0" indent="0">
              <a:buNone/>
            </a:pPr>
            <a:r>
              <a:rPr lang="it-IT"/>
              <a:t>        &lt;/</a:t>
            </a:r>
            <a:r>
              <a:rPr lang="it-IT" dirty="0" err="1"/>
              <a:t>ol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7813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5CC39-E342-B829-0CBA-7B9B28E6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tabel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4CAB08-9585-A81E-17A2-905B2B08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2" y="1790531"/>
            <a:ext cx="11029615" cy="3634486"/>
          </a:xfrm>
        </p:spPr>
        <p:txBody>
          <a:bodyPr/>
          <a:lstStyle/>
          <a:p>
            <a:r>
              <a:rPr lang="nl-BE" dirty="0"/>
              <a:t>Tabel: &lt;</a:t>
            </a:r>
            <a:r>
              <a:rPr lang="nl-BE" dirty="0" err="1"/>
              <a:t>table</a:t>
            </a:r>
            <a:r>
              <a:rPr lang="nl-BE" dirty="0"/>
              <a:t>&gt;&lt;/</a:t>
            </a:r>
            <a:r>
              <a:rPr lang="nl-BE" dirty="0" err="1"/>
              <a:t>table</a:t>
            </a:r>
            <a:r>
              <a:rPr lang="nl-BE" dirty="0"/>
              <a:t>&gt;</a:t>
            </a:r>
          </a:p>
          <a:p>
            <a:r>
              <a:rPr lang="nl-BE" dirty="0"/>
              <a:t>Hoofding: &lt;</a:t>
            </a:r>
            <a:r>
              <a:rPr lang="nl-BE" dirty="0" err="1"/>
              <a:t>thead</a:t>
            </a:r>
            <a:r>
              <a:rPr lang="nl-BE" dirty="0"/>
              <a:t>&gt;&lt;/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Inhoud: &lt;</a:t>
            </a:r>
            <a:r>
              <a:rPr lang="nl-BE" dirty="0" err="1"/>
              <a:t>tbody</a:t>
            </a:r>
            <a:r>
              <a:rPr lang="nl-BE" dirty="0"/>
              <a:t>&gt;&lt;/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Rij: &lt;</a:t>
            </a:r>
            <a:r>
              <a:rPr lang="nl-BE" dirty="0" err="1"/>
              <a:t>tr</a:t>
            </a:r>
            <a:r>
              <a:rPr lang="nl-BE" dirty="0"/>
              <a:t>&gt;&lt;/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Hoofding cel: &lt;</a:t>
            </a:r>
            <a:r>
              <a:rPr lang="nl-BE" dirty="0" err="1"/>
              <a:t>th</a:t>
            </a:r>
            <a:r>
              <a:rPr lang="nl-BE" dirty="0"/>
              <a:t>&gt;&lt;/</a:t>
            </a:r>
            <a:r>
              <a:rPr lang="nl-BE" dirty="0" err="1"/>
              <a:t>th</a:t>
            </a:r>
            <a:r>
              <a:rPr lang="nl-BE" dirty="0"/>
              <a:t>&gt;</a:t>
            </a:r>
          </a:p>
          <a:p>
            <a:r>
              <a:rPr lang="nl-BE" dirty="0"/>
              <a:t>Cel: &lt;</a:t>
            </a:r>
            <a:r>
              <a:rPr lang="nl-BE" dirty="0" err="1"/>
              <a:t>td</a:t>
            </a:r>
            <a:r>
              <a:rPr lang="nl-BE" dirty="0"/>
              <a:t>&gt;&lt;/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BEEFA6D-47BD-99F4-FB59-BBC8D50D0C63}"/>
              </a:ext>
            </a:extLst>
          </p:cNvPr>
          <p:cNvSpPr txBox="1"/>
          <p:nvPr/>
        </p:nvSpPr>
        <p:spPr>
          <a:xfrm>
            <a:off x="2991490" y="1790531"/>
            <a:ext cx="6683083" cy="495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thead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&gt;Titel&lt;/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&gt;Platform&lt;/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&gt;Prijs&lt;/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thead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tbody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&gt;FIFA 24&lt;/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&gt;PS5&lt;/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&gt;€69,99&lt;/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&gt;Call of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Duty</a:t>
            </a:r>
            <a:r>
              <a:rPr lang="nl-BE" b="0" dirty="0"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	</a:t>
            </a:r>
            <a:r>
              <a:rPr lang="nl-BE" b="0" dirty="0">
                <a:effectLst/>
                <a:latin typeface="Consolas" panose="020B0609020204030204" pitchFamily="49" charset="0"/>
              </a:rPr>
              <a:t>Modern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Warfare</a:t>
            </a:r>
            <a:r>
              <a:rPr lang="nl-BE" b="0" dirty="0">
                <a:effectLst/>
                <a:latin typeface="Consolas" panose="020B0609020204030204" pitchFamily="49" charset="0"/>
              </a:rPr>
              <a:t> II&lt;/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&gt;Xbox Series X&lt;/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&gt;€79,99&lt;/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&gt;The Legend of Zelda: 				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Tears</a:t>
            </a:r>
            <a:r>
              <a:rPr lang="nl-BE" b="0" dirty="0">
                <a:effectLst/>
                <a:latin typeface="Consolas" panose="020B0609020204030204" pitchFamily="49" charset="0"/>
              </a:rPr>
              <a:t> of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the</a:t>
            </a:r>
            <a:r>
              <a:rPr lang="nl-BE" b="0" dirty="0"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Kingdom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&gt;Nintendo Switch&lt;/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			&lt;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&gt;€79,99&lt;/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td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latin typeface="Consolas" panose="020B0609020204030204" pitchFamily="49" charset="0"/>
              </a:rPr>
              <a:t>		</a:t>
            </a: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tr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effectLst/>
                <a:latin typeface="Consolas" panose="020B0609020204030204" pitchFamily="49" charset="0"/>
              </a:rPr>
              <a:t>table</a:t>
            </a:r>
            <a:r>
              <a:rPr lang="nl-BE" b="0" dirty="0">
                <a:effectLst/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8AB977CA-6F94-EAE1-E1C5-0AC67538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51" y="1055684"/>
            <a:ext cx="4324572" cy="8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0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B40A5-DBEB-5572-08A4-46ADC41E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Container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9A2006-3593-FFDF-9CBB-70D6F83A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&lt;div&gt;&lt;/div&gt;</a:t>
            </a:r>
          </a:p>
          <a:p>
            <a:r>
              <a:rPr lang="nl-BE" dirty="0"/>
              <a:t>Wordt gebruikt om tags samen te groeperen.</a:t>
            </a:r>
          </a:p>
          <a:p>
            <a:r>
              <a:rPr lang="nl-BE" dirty="0"/>
              <a:t>Hoeft niet visueel te zijn</a:t>
            </a:r>
          </a:p>
        </p:txBody>
      </p:sp>
    </p:spTree>
    <p:extLst>
      <p:ext uri="{BB962C8B-B14F-4D97-AF65-F5344CB8AC3E}">
        <p14:creationId xmlns:p14="http://schemas.microsoft.com/office/powerpoint/2010/main" val="340674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5BD25-96BE-7519-14E1-A8F4CB37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9BE51-C998-A50C-A81E-1FC799BD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een webpagina met de volgende zaken:</a:t>
            </a:r>
          </a:p>
          <a:p>
            <a:pPr lvl="1"/>
            <a:r>
              <a:rPr lang="nl-BE" dirty="0"/>
              <a:t>Lijn tekst waarin je jouw favoriete game kort voorstelt. Dit bevat minstens één stuk vette, schuine en onderlijnde tekst.</a:t>
            </a:r>
          </a:p>
          <a:p>
            <a:pPr lvl="1"/>
            <a:r>
              <a:rPr lang="nl-BE" dirty="0"/>
              <a:t>Link naar de </a:t>
            </a:r>
            <a:r>
              <a:rPr lang="nl-BE" dirty="0" err="1"/>
              <a:t>verkoopspagina</a:t>
            </a:r>
            <a:r>
              <a:rPr lang="nl-BE" dirty="0"/>
              <a:t> van deze game (nieuw tabblad).</a:t>
            </a:r>
          </a:p>
          <a:p>
            <a:pPr lvl="1"/>
            <a:r>
              <a:rPr lang="nl-BE" dirty="0"/>
              <a:t>Hieronder een foto van deze game.</a:t>
            </a:r>
          </a:p>
          <a:p>
            <a:pPr lvl="1"/>
            <a:r>
              <a:rPr lang="nl-BE" dirty="0"/>
              <a:t>Tabel met minstens 3 </a:t>
            </a:r>
            <a:r>
              <a:rPr lang="nl-BE" dirty="0" err="1"/>
              <a:t>achievements</a:t>
            </a:r>
            <a:r>
              <a:rPr lang="nl-BE" dirty="0"/>
              <a:t> van deze game (naam, </a:t>
            </a:r>
            <a:r>
              <a:rPr lang="nl-BE" dirty="0" err="1"/>
              <a:t>moeilijkheidgraad</a:t>
            </a:r>
            <a:r>
              <a:rPr lang="nl-BE" dirty="0"/>
              <a:t>, beschrijving)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17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116A0-B351-F2B4-36DE-1E751DE4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067471-6CB1-9311-E91E-B1B85D009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algemeen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548D53-B63A-99E0-14CC-1C84C194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10-10-2025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2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85F8A-44C6-AED9-546A-BE84B64E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HTML-structuur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07B72E-563D-7A9B-7A41-A0590CDE2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Inleiding</a:t>
            </a:r>
          </a:p>
        </p:txBody>
      </p:sp>
    </p:spTree>
    <p:extLst>
      <p:ext uri="{BB962C8B-B14F-4D97-AF65-F5344CB8AC3E}">
        <p14:creationId xmlns:p14="http://schemas.microsoft.com/office/powerpoint/2010/main" val="355537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F736C-7866-67A6-DE2E-B34C3A79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D44CD8-CD32-C14E-F369-79D0D5368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Attributen zijn eigenschappen die je aan een tag kan geven.</a:t>
            </a:r>
          </a:p>
          <a:p>
            <a:r>
              <a:rPr lang="nl-BE" dirty="0"/>
              <a:t>Kunnen algemeen op alle tags van toepassing zijn</a:t>
            </a:r>
          </a:p>
          <a:p>
            <a:r>
              <a:rPr lang="nl-BE" dirty="0"/>
              <a:t>Sommige tags hebben aparte attributen</a:t>
            </a:r>
          </a:p>
          <a:p>
            <a:r>
              <a:rPr lang="nl-BE" dirty="0"/>
              <a:t>Je kan eigen attributen aanmaken door de prefix 'data-'.</a:t>
            </a:r>
          </a:p>
        </p:txBody>
      </p:sp>
    </p:spTree>
    <p:extLst>
      <p:ext uri="{BB962C8B-B14F-4D97-AF65-F5344CB8AC3E}">
        <p14:creationId xmlns:p14="http://schemas.microsoft.com/office/powerpoint/2010/main" val="14586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94811-B447-3B0A-7AFD-528721A1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ID / </a:t>
            </a:r>
            <a:r>
              <a:rPr lang="nl-BE" dirty="0" err="1"/>
              <a:t>CLass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8008EA-E18A-197B-11E5-FE0952C1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id</a:t>
            </a:r>
            <a:r>
              <a:rPr lang="nl-BE" dirty="0"/>
              <a:t> is een unieke waarde die aan een tag wordt toegekend. Bij het gebruik hiervan wordt enkel het eerste element met de gezochte </a:t>
            </a:r>
            <a:r>
              <a:rPr lang="nl-BE" dirty="0" err="1"/>
              <a:t>id</a:t>
            </a:r>
            <a:r>
              <a:rPr lang="nl-BE" dirty="0"/>
              <a:t> (CSS, </a:t>
            </a:r>
            <a:r>
              <a:rPr lang="nl-BE" dirty="0" err="1"/>
              <a:t>JavaScript</a:t>
            </a:r>
            <a:r>
              <a:rPr lang="nl-BE" dirty="0"/>
              <a:t>, …) gebruikt.</a:t>
            </a:r>
          </a:p>
          <a:p>
            <a:r>
              <a:rPr lang="nl-BE" dirty="0"/>
              <a:t>class kan meerdere waarden bevatten (gescheiden door spatie) en waarden kunnen meermaals voorkomen bij verschillende tags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7D0241-3EDA-D92F-BCC9-CD6DBB33E5AC}"/>
              </a:ext>
            </a:extLst>
          </p:cNvPr>
          <p:cNvSpPr txBox="1"/>
          <p:nvPr/>
        </p:nvSpPr>
        <p:spPr>
          <a:xfrm>
            <a:off x="5930310" y="1874967"/>
            <a:ext cx="6097772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"p2"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"zin abc"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304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24B21-1210-D68E-F9CA-D5B94D66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Style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CCC89-C966-297A-7E7D-8894BADB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Bepaalde de opmaak van een tag (kleur, lettertype, randen, …)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Kan ook worden ingesteld met een CSS-bestand (zie later) d.m.v. een id. Voorkeur!!!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76A7CD7-294A-E134-D609-99FFA9EA03A4}"/>
              </a:ext>
            </a:extLst>
          </p:cNvPr>
          <p:cNvSpPr txBox="1"/>
          <p:nvPr/>
        </p:nvSpPr>
        <p:spPr>
          <a:xfrm>
            <a:off x="4374412" y="2197684"/>
            <a:ext cx="781758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 red;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color:white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0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27920-F484-7C9D-F67F-6C77F3B3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title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7E1B04-5BB2-8E9C-8654-98458B3A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zorgt voor een </a:t>
            </a:r>
            <a:r>
              <a:rPr lang="nl-BE" dirty="0" err="1"/>
              <a:t>tooltip</a:t>
            </a:r>
            <a:r>
              <a:rPr lang="nl-BE" dirty="0"/>
              <a:t> als je over deze tag beweegt met de muisaanwijzer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1B8D565-F2E6-60FB-7891-DF522312BE4B}"/>
              </a:ext>
            </a:extLst>
          </p:cNvPr>
          <p:cNvSpPr txBox="1"/>
          <p:nvPr/>
        </p:nvSpPr>
        <p:spPr>
          <a:xfrm>
            <a:off x="5951574" y="2197684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4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E1050-9CF3-E888-5647-D8CAA136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hidden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AC24E-89FB-2807-2A90-14169C137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verbergt het element. Handig om aan te spreken d.m.v. </a:t>
            </a:r>
            <a:r>
              <a:rPr lang="nl-BE" dirty="0" err="1"/>
              <a:t>JavaScript</a:t>
            </a:r>
            <a:endParaRPr lang="nl-BE" dirty="0"/>
          </a:p>
          <a:p>
            <a:r>
              <a:rPr lang="nl-BE" dirty="0"/>
              <a:t>Let op: een element verdwijnt als die het attribuut </a:t>
            </a:r>
            <a:r>
              <a:rPr lang="nl-BE" dirty="0" err="1"/>
              <a:t>hidden</a:t>
            </a:r>
            <a:r>
              <a:rPr lang="nl-BE" dirty="0"/>
              <a:t> heeft. Er wordt niet gekeken naar een eventuele waarde hiervan.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55E4E6D-0D81-BDBD-58BE-5F434D4734C7}"/>
              </a:ext>
            </a:extLst>
          </p:cNvPr>
          <p:cNvSpPr txBox="1"/>
          <p:nvPr/>
        </p:nvSpPr>
        <p:spPr>
          <a:xfrm>
            <a:off x="5313621" y="2197684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13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5F539-F940-3ABD-034C-6C63B60E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Specifieke 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EB85A87-5385-73B3-3A65-3EDF78A0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Sommige attributen zijn specifiek voor bepaalde tags.</a:t>
            </a:r>
          </a:p>
          <a:p>
            <a:r>
              <a:rPr lang="nl-BE" dirty="0"/>
              <a:t>Voorbeelden die we reeds zagen:</a:t>
            </a:r>
          </a:p>
          <a:p>
            <a:pPr lvl="1"/>
            <a:r>
              <a:rPr lang="nl-BE" dirty="0" err="1"/>
              <a:t>href</a:t>
            </a:r>
            <a:r>
              <a:rPr lang="nl-BE" dirty="0"/>
              <a:t>, target bij &lt;a&gt; (link)</a:t>
            </a:r>
          </a:p>
          <a:p>
            <a:pPr lvl="1"/>
            <a:r>
              <a:rPr lang="nl-BE" dirty="0" err="1"/>
              <a:t>src</a:t>
            </a:r>
            <a:r>
              <a:rPr lang="nl-BE" dirty="0"/>
              <a:t>, alt bij &lt;</a:t>
            </a:r>
            <a:r>
              <a:rPr lang="nl-BE" dirty="0" err="1"/>
              <a:t>img</a:t>
            </a:r>
            <a:r>
              <a:rPr lang="nl-BE" dirty="0"/>
              <a:t>&gt; (afbeelding)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7248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A0051-AB0A-2F9C-842C-551639EA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Rowspan</a:t>
            </a:r>
            <a:r>
              <a:rPr lang="nl-BE" dirty="0"/>
              <a:t> / </a:t>
            </a:r>
            <a:r>
              <a:rPr lang="nl-BE" dirty="0" err="1"/>
              <a:t>Colspan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B4CF4F-F54C-4012-DF0A-059A8C914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840873" cy="3634486"/>
          </a:xfrm>
        </p:spPr>
        <p:txBody>
          <a:bodyPr/>
          <a:lstStyle/>
          <a:p>
            <a:r>
              <a:rPr lang="nl-BE" dirty="0" err="1"/>
              <a:t>rowspan</a:t>
            </a:r>
            <a:r>
              <a:rPr lang="nl-BE" dirty="0"/>
              <a:t> en </a:t>
            </a:r>
            <a:r>
              <a:rPr lang="nl-BE" dirty="0" err="1"/>
              <a:t>colspan</a:t>
            </a:r>
            <a:r>
              <a:rPr lang="nl-BE" dirty="0"/>
              <a:t> kan je toekennen aan tabelcellen (</a:t>
            </a:r>
            <a:r>
              <a:rPr lang="nl-BE" dirty="0" err="1"/>
              <a:t>th</a:t>
            </a:r>
            <a:r>
              <a:rPr lang="nl-BE" dirty="0"/>
              <a:t>/</a:t>
            </a:r>
            <a:r>
              <a:rPr lang="nl-BE" dirty="0" err="1"/>
              <a:t>td</a:t>
            </a:r>
            <a:r>
              <a:rPr lang="nl-BE" dirty="0"/>
              <a:t>). Deze bepalen hoeveel kolommen (</a:t>
            </a:r>
            <a:r>
              <a:rPr lang="nl-BE" dirty="0" err="1"/>
              <a:t>colspan</a:t>
            </a:r>
            <a:r>
              <a:rPr lang="nl-BE" dirty="0"/>
              <a:t>) een cel mag innemen (vanaf links) of rijen (</a:t>
            </a:r>
            <a:r>
              <a:rPr lang="nl-BE" dirty="0" err="1"/>
              <a:t>rowspan</a:t>
            </a:r>
            <a:r>
              <a:rPr lang="nl-BE" dirty="0"/>
              <a:t>, vanaf boven).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E1A157E5-34A9-BEDB-4023-EC476FF52DAB}"/>
              </a:ext>
            </a:extLst>
          </p:cNvPr>
          <p:cNvSpPr txBox="1"/>
          <p:nvPr/>
        </p:nvSpPr>
        <p:spPr>
          <a:xfrm>
            <a:off x="6259918" y="622648"/>
            <a:ext cx="60977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&lt;</a:t>
            </a:r>
            <a:r>
              <a:rPr lang="nl-BE" dirty="0" err="1"/>
              <a:t>table</a:t>
            </a:r>
            <a:r>
              <a:rPr lang="nl-BE" dirty="0"/>
              <a:t> border="1"&gt;</a:t>
            </a:r>
          </a:p>
          <a:p>
            <a:r>
              <a:rPr lang="nl-BE" dirty="0"/>
              <a:t>    &lt;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th</a:t>
            </a:r>
            <a:r>
              <a:rPr lang="nl-BE" dirty="0"/>
              <a:t>&gt;Dag&lt;/</a:t>
            </a:r>
            <a:r>
              <a:rPr lang="nl-BE" dirty="0" err="1"/>
              <a:t>th</a:t>
            </a:r>
            <a:r>
              <a:rPr lang="nl-BE" dirty="0"/>
              <a:t>&gt;&lt;</a:t>
            </a:r>
            <a:r>
              <a:rPr lang="nl-BE" dirty="0" err="1"/>
              <a:t>th</a:t>
            </a:r>
            <a:r>
              <a:rPr lang="nl-BE" dirty="0"/>
              <a:t> </a:t>
            </a:r>
            <a:r>
              <a:rPr lang="nl-BE" dirty="0" err="1"/>
              <a:t>colspan</a:t>
            </a:r>
            <a:r>
              <a:rPr lang="nl-BE" dirty="0"/>
              <a:t>="2"&gt;Activiteiten&lt;/</a:t>
            </a:r>
            <a:r>
              <a:rPr lang="nl-BE" dirty="0" err="1"/>
              <a:t>th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&lt;/</a:t>
            </a:r>
            <a:r>
              <a:rPr lang="nl-BE" dirty="0" err="1"/>
              <a:t>thead</a:t>
            </a:r>
            <a:r>
              <a:rPr lang="nl-BE" dirty="0"/>
              <a:t>&gt;</a:t>
            </a:r>
          </a:p>
          <a:p>
            <a:r>
              <a:rPr lang="nl-BE" dirty="0"/>
              <a:t>    &lt;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rowspan</a:t>
            </a:r>
            <a:r>
              <a:rPr lang="nl-BE" dirty="0"/>
              <a:t>="2"&gt;Maandag&lt;/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&gt;Ochtend&lt;/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&gt;Gym&lt;/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&gt;Middag&lt;/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&gt;Wiskunde&lt;/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&lt;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&gt;Dinsdag&lt;/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    &lt;</a:t>
            </a:r>
            <a:r>
              <a:rPr lang="nl-BE" dirty="0" err="1"/>
              <a:t>td</a:t>
            </a:r>
            <a:r>
              <a:rPr lang="nl-BE" dirty="0"/>
              <a:t> </a:t>
            </a:r>
            <a:r>
              <a:rPr lang="nl-BE" dirty="0" err="1"/>
              <a:t>colspan</a:t>
            </a:r>
            <a:r>
              <a:rPr lang="nl-BE" dirty="0"/>
              <a:t>="2"&gt;Schoolreisje&lt;/</a:t>
            </a:r>
            <a:r>
              <a:rPr lang="nl-BE" dirty="0" err="1"/>
              <a:t>td</a:t>
            </a:r>
            <a:r>
              <a:rPr lang="nl-BE" dirty="0"/>
              <a:t>&gt;</a:t>
            </a:r>
          </a:p>
          <a:p>
            <a:r>
              <a:rPr lang="nl-BE" dirty="0"/>
              <a:t>        &lt;/</a:t>
            </a:r>
            <a:r>
              <a:rPr lang="nl-BE" dirty="0" err="1"/>
              <a:t>tr</a:t>
            </a:r>
            <a:r>
              <a:rPr lang="nl-BE" dirty="0"/>
              <a:t>&gt;</a:t>
            </a:r>
          </a:p>
          <a:p>
            <a:r>
              <a:rPr lang="nl-BE" dirty="0"/>
              <a:t>    &lt;/</a:t>
            </a:r>
            <a:r>
              <a:rPr lang="nl-BE" dirty="0" err="1"/>
              <a:t>tbody</a:t>
            </a:r>
            <a:r>
              <a:rPr lang="nl-BE" dirty="0"/>
              <a:t>&gt;</a:t>
            </a:r>
          </a:p>
          <a:p>
            <a:r>
              <a:rPr lang="nl-BE" dirty="0"/>
              <a:t>&lt;/</a:t>
            </a:r>
            <a:r>
              <a:rPr lang="nl-BE" dirty="0" err="1"/>
              <a:t>table</a:t>
            </a:r>
            <a:r>
              <a:rPr lang="nl-B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010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7769F-3E9E-36AE-8D9B-6BBAF9EF9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45411DF-1442-8FAD-C9C4-711F8E5BB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Herneem de eerste opdracht en pas minstens 1 </a:t>
            </a:r>
            <a:r>
              <a:rPr lang="nl-BE" dirty="0" err="1"/>
              <a:t>rowspan</a:t>
            </a:r>
            <a:r>
              <a:rPr lang="nl-BE" dirty="0"/>
              <a:t> en 1 </a:t>
            </a:r>
            <a:r>
              <a:rPr lang="nl-BE" dirty="0" err="1"/>
              <a:t>colspan</a:t>
            </a:r>
            <a:r>
              <a:rPr lang="nl-BE" dirty="0"/>
              <a:t> toe.</a:t>
            </a:r>
          </a:p>
        </p:txBody>
      </p:sp>
    </p:spTree>
    <p:extLst>
      <p:ext uri="{BB962C8B-B14F-4D97-AF65-F5344CB8AC3E}">
        <p14:creationId xmlns:p14="http://schemas.microsoft.com/office/powerpoint/2010/main" val="1489733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FACCD-01E8-F135-6EB2-012C5E49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Geordende lijst (</a:t>
            </a:r>
            <a:r>
              <a:rPr lang="nl-BE" dirty="0" err="1"/>
              <a:t>ol</a:t>
            </a:r>
            <a:r>
              <a:rPr lang="nl-BE" dirty="0"/>
              <a:t>): 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389E83-B3AD-A812-CC33-313632423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een geordende lijst, kan je kiezen wat er vooraan moet staan:</a:t>
            </a:r>
          </a:p>
          <a:p>
            <a:pPr lvl="1"/>
            <a:r>
              <a:rPr lang="nl-BE" dirty="0"/>
              <a:t>1: 1, 2, 3, …</a:t>
            </a:r>
          </a:p>
          <a:p>
            <a:pPr lvl="1"/>
            <a:r>
              <a:rPr lang="nl-BE" dirty="0"/>
              <a:t>A: A, B, C, …</a:t>
            </a:r>
          </a:p>
          <a:p>
            <a:pPr lvl="1"/>
            <a:r>
              <a:rPr lang="nl-BE" dirty="0"/>
              <a:t>a: a, b, c, …</a:t>
            </a:r>
          </a:p>
          <a:p>
            <a:pPr lvl="1"/>
            <a:r>
              <a:rPr lang="nl-BE" dirty="0"/>
              <a:t>I: I, II, III, IV, …</a:t>
            </a:r>
          </a:p>
          <a:p>
            <a:pPr lvl="1"/>
            <a:r>
              <a:rPr lang="nl-BE" dirty="0"/>
              <a:t>i: i, ii, iii, iv, …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B7439CF-E061-DBE1-791A-93490C9190DC}"/>
              </a:ext>
            </a:extLst>
          </p:cNvPr>
          <p:cNvSpPr txBox="1"/>
          <p:nvPr/>
        </p:nvSpPr>
        <p:spPr>
          <a:xfrm>
            <a:off x="7484534" y="341944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it-IT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="I"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Wiskunde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Frans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Engels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/li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it-IT" dirty="0"/>
            </a:b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b="0" i="0" dirty="0" err="1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ol</a:t>
            </a:r>
            <a:r>
              <a:rPr lang="it-IT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2345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862F5-4BD7-C7FD-410A-CBAE474D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Ongeordende lijst: </a:t>
            </a:r>
            <a:r>
              <a:rPr lang="nl-BE" dirty="0" err="1"/>
              <a:t>style</a:t>
            </a:r>
            <a:r>
              <a:rPr lang="nl-BE" dirty="0"/>
              <a:t>: list-</a:t>
            </a:r>
            <a:r>
              <a:rPr lang="nl-BE" dirty="0" err="1"/>
              <a:t>style</a:t>
            </a:r>
            <a:r>
              <a:rPr lang="nl-BE" dirty="0"/>
              <a:t>-type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4DA328-D237-3725-E55B-E939FAE4F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ongeordende lijsten kan je d.m.v. het </a:t>
            </a:r>
            <a:r>
              <a:rPr lang="nl-BE" dirty="0" err="1"/>
              <a:t>style</a:t>
            </a:r>
            <a:r>
              <a:rPr lang="nl-BE" dirty="0"/>
              <a:t>-attribuut een list-</a:t>
            </a:r>
            <a:r>
              <a:rPr lang="nl-BE" dirty="0" err="1"/>
              <a:t>style</a:t>
            </a:r>
            <a:r>
              <a:rPr lang="nl-BE" dirty="0"/>
              <a:t>-type instellen:</a:t>
            </a:r>
          </a:p>
          <a:p>
            <a:pPr lvl="1"/>
            <a:r>
              <a:rPr lang="nl-BE" dirty="0" err="1"/>
              <a:t>Circle</a:t>
            </a:r>
            <a:endParaRPr lang="nl-BE" dirty="0"/>
          </a:p>
          <a:p>
            <a:pPr lvl="1"/>
            <a:r>
              <a:rPr lang="nl-BE" dirty="0"/>
              <a:t>Disc</a:t>
            </a:r>
          </a:p>
          <a:p>
            <a:pPr lvl="1"/>
            <a:r>
              <a:rPr lang="nl-BE" dirty="0"/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167616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E9EEA-EEAA-B809-3A42-A15F4CFE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tags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21F248-FCEE-9757-BCD1-E8362C02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HTML-pagina bestaat uit genest tags</a:t>
            </a:r>
            <a:endParaRPr lang="nl-BE" dirty="0"/>
          </a:p>
          <a:p>
            <a:r>
              <a:rPr lang="nl-BE"/>
              <a:t>Een tag stelt een element voor, zoals een paragraaf, afbeelding, link, tabel, … maar ook een speciaal stuk tekst, een tabelrij, tabelcel</a:t>
            </a:r>
            <a:r>
              <a:rPr lang="nl-BE" dirty="0"/>
              <a:t>.</a:t>
            </a:r>
          </a:p>
          <a:p>
            <a:r>
              <a:rPr lang="nl-BE"/>
              <a:t>Tags kunnen andere tags bevatten</a:t>
            </a:r>
            <a:endParaRPr lang="nl-BE" dirty="0"/>
          </a:p>
          <a:p>
            <a:r>
              <a:rPr lang="nl-BE"/>
              <a:t>Tags hebben (verplichte) attributen (</a:t>
            </a:r>
            <a:r>
              <a:rPr lang="nl-BE" dirty="0"/>
              <a:t>eigenschappen)</a:t>
            </a:r>
          </a:p>
          <a:p>
            <a:r>
              <a:rPr lang="nl-BE"/>
              <a:t>Tags open en sluiten rond hun geneste tags (&lt;</a:t>
            </a:r>
            <a:r>
              <a:rPr lang="nl-BE" dirty="0"/>
              <a:t>tag&gt;&lt;/</a:t>
            </a:r>
            <a:r>
              <a:rPr lang="nl-BE"/>
              <a:t>tag&gt;). Tags zonder geneste tags sluiten zichzelf (&lt;</a:t>
            </a:r>
            <a:r>
              <a:rPr lang="nl-BE" dirty="0"/>
              <a:t>tag/&gt;).</a:t>
            </a:r>
          </a:p>
        </p:txBody>
      </p:sp>
    </p:spTree>
    <p:extLst>
      <p:ext uri="{BB962C8B-B14F-4D97-AF65-F5344CB8AC3E}">
        <p14:creationId xmlns:p14="http://schemas.microsoft.com/office/powerpoint/2010/main" val="22936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697007-FBAE-28B3-ED0E-92C4F4B9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901295"/>
            <a:ext cx="11029615" cy="2147467"/>
          </a:xfrm>
        </p:spPr>
        <p:txBody>
          <a:bodyPr/>
          <a:lstStyle/>
          <a:p>
            <a:r>
              <a:rPr lang="nl-BE" dirty="0"/>
              <a:t>CSS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8F4EAD-EC87-1B41-2F1D-D378C1107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5306960"/>
            <a:ext cx="11029615" cy="934351"/>
          </a:xfrm>
        </p:spPr>
        <p:txBody>
          <a:bodyPr>
            <a:normAutofit/>
          </a:bodyPr>
          <a:lstStyle/>
          <a:p>
            <a:r>
              <a:rPr lang="nl-BE" dirty="0"/>
              <a:t>Opmaak</a:t>
            </a:r>
          </a:p>
          <a:p>
            <a:r>
              <a:rPr lang="nl-BE" dirty="0">
                <a:hlinkClick r:id="rId2"/>
              </a:rPr>
              <a:t>https://developer.mozilla.org/en-US/docs/Web/CSS</a:t>
            </a:r>
            <a:r>
              <a:rPr lang="nl-BE" dirty="0"/>
              <a:t>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B02F53-1DFB-E24C-371F-80FBD1044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10-10-2025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00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0C400-0B97-0E33-26C5-E9DF99F3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css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775D5B-0F6D-3F98-F50D-3B9297401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Zorgt voor opmaak van de webpagina</a:t>
            </a:r>
          </a:p>
          <a:p>
            <a:endParaRPr lang="nl-BE" dirty="0"/>
          </a:p>
          <a:p>
            <a:r>
              <a:rPr lang="nl-BE" dirty="0"/>
              <a:t>Kan direct op het element worden ingesteld of via een </a:t>
            </a:r>
            <a:r>
              <a:rPr lang="nl-BE" dirty="0" err="1"/>
              <a:t>stylesheet</a:t>
            </a:r>
            <a:endParaRPr lang="nl-BE" dirty="0"/>
          </a:p>
          <a:p>
            <a:pPr lvl="1"/>
            <a:r>
              <a:rPr lang="nl-BE" dirty="0"/>
              <a:t>&lt;link rel="</a:t>
            </a:r>
            <a:r>
              <a:rPr lang="nl-BE" dirty="0" err="1"/>
              <a:t>stylesheet</a:t>
            </a:r>
            <a:r>
              <a:rPr lang="nl-BE" dirty="0"/>
              <a:t>" </a:t>
            </a:r>
            <a:r>
              <a:rPr lang="nl-BE" dirty="0" err="1"/>
              <a:t>href</a:t>
            </a:r>
            <a:r>
              <a:rPr lang="nl-BE" dirty="0"/>
              <a:t>="stylesheet.css"&gt;</a:t>
            </a:r>
          </a:p>
          <a:p>
            <a:pPr lvl="1"/>
            <a:endParaRPr lang="nl-BE" dirty="0"/>
          </a:p>
          <a:p>
            <a:r>
              <a:rPr lang="nl-BE" dirty="0"/>
              <a:t>Altijd via externe </a:t>
            </a:r>
            <a:r>
              <a:rPr lang="nl-BE" dirty="0" err="1"/>
              <a:t>stylesheet</a:t>
            </a:r>
            <a:r>
              <a:rPr lang="nl-BE" dirty="0"/>
              <a:t>, tenzij dit niet anders kan (bv. externe publicatie)</a:t>
            </a:r>
          </a:p>
        </p:txBody>
      </p:sp>
    </p:spTree>
    <p:extLst>
      <p:ext uri="{BB962C8B-B14F-4D97-AF65-F5344CB8AC3E}">
        <p14:creationId xmlns:p14="http://schemas.microsoft.com/office/powerpoint/2010/main" val="2624318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CC7BD-C392-4E0F-F6CA-7823CAFA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Selectors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923862-3959-0167-CF3A-BC11CBEA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Bepalen welke elementen welke opmaak moeten krijgen.</a:t>
            </a:r>
          </a:p>
          <a:p>
            <a:r>
              <a:rPr lang="nl-BE" dirty="0"/>
              <a:t>Worden begonnen en afgesloten met { }</a:t>
            </a:r>
          </a:p>
          <a:p>
            <a:r>
              <a:rPr lang="nl-BE" dirty="0"/>
              <a:t>Opmaakinstellingen: </a:t>
            </a:r>
            <a:r>
              <a:rPr lang="nl-BE" i="1" dirty="0"/>
              <a:t>naam opmaak</a:t>
            </a:r>
            <a:r>
              <a:rPr lang="nl-BE" dirty="0"/>
              <a:t>: </a:t>
            </a:r>
            <a:r>
              <a:rPr lang="nl-BE" i="1" dirty="0"/>
              <a:t>waarde opmaak</a:t>
            </a:r>
            <a:r>
              <a:rPr lang="nl-BE" dirty="0"/>
              <a:t>;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2061974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9E468-31BE-C5F8-99C3-C6625BAF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74EA3-BED7-D0FC-D026-C45BB654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Selectors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AC9FFB-7FD3-539A-6E36-86FECE052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79700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nl-BE" dirty="0"/>
              <a:t>*: </a:t>
            </a:r>
            <a:r>
              <a:rPr lang="nl-BE" u="sng" dirty="0"/>
              <a:t>alle</a:t>
            </a:r>
            <a:r>
              <a:rPr lang="nl-BE" dirty="0"/>
              <a:t> elementen</a:t>
            </a:r>
          </a:p>
          <a:p>
            <a:pPr>
              <a:spcAft>
                <a:spcPts val="1200"/>
              </a:spcAft>
            </a:pPr>
            <a:r>
              <a:rPr lang="nl-BE" dirty="0"/>
              <a:t>tag: alle elementen van deze </a:t>
            </a:r>
            <a:r>
              <a:rPr lang="nl-BE" u="sng" dirty="0"/>
              <a:t>tag</a:t>
            </a:r>
          </a:p>
          <a:p>
            <a:pPr>
              <a:spcAft>
                <a:spcPts val="1200"/>
              </a:spcAft>
            </a:pPr>
            <a:r>
              <a:rPr lang="nl-BE" i="1" dirty="0"/>
              <a:t>#id</a:t>
            </a:r>
            <a:r>
              <a:rPr lang="nl-BE" dirty="0"/>
              <a:t>: het element met dit </a:t>
            </a:r>
            <a:r>
              <a:rPr lang="nl-BE" u="sng" dirty="0"/>
              <a:t>id</a:t>
            </a:r>
            <a:r>
              <a:rPr lang="nl-BE" dirty="0"/>
              <a:t>. Let op: normaal gezien mag een </a:t>
            </a:r>
            <a:r>
              <a:rPr lang="nl-BE" dirty="0" err="1"/>
              <a:t>id</a:t>
            </a:r>
            <a:r>
              <a:rPr lang="nl-BE" dirty="0"/>
              <a:t> maar 1 keer voorkomen. Maar CSS is hier tolerant in, en past meerdere elementen aan als ze deze </a:t>
            </a:r>
            <a:r>
              <a:rPr lang="nl-BE" dirty="0" err="1"/>
              <a:t>id</a:t>
            </a:r>
            <a:r>
              <a:rPr lang="nl-BE" dirty="0"/>
              <a:t> hebben.</a:t>
            </a:r>
          </a:p>
          <a:p>
            <a:pPr>
              <a:spcAft>
                <a:spcPts val="1200"/>
              </a:spcAft>
            </a:pPr>
            <a:r>
              <a:rPr lang="nl-BE" dirty="0"/>
              <a:t>.class: alle elementen met deze </a:t>
            </a:r>
            <a:r>
              <a:rPr lang="nl-BE" u="sng" dirty="0"/>
              <a:t>class-waarde</a:t>
            </a:r>
          </a:p>
          <a:p>
            <a:pPr>
              <a:spcAft>
                <a:spcPts val="1200"/>
              </a:spcAft>
            </a:pPr>
            <a:r>
              <a:rPr lang="nl-BE" dirty="0" err="1"/>
              <a:t>tag.class</a:t>
            </a:r>
            <a:r>
              <a:rPr lang="nl-BE" dirty="0"/>
              <a:t>: alle elementen van deze </a:t>
            </a:r>
            <a:r>
              <a:rPr lang="nl-BE" u="sng" dirty="0"/>
              <a:t>tag</a:t>
            </a:r>
            <a:r>
              <a:rPr lang="nl-BE" dirty="0"/>
              <a:t> met deze </a:t>
            </a:r>
            <a:r>
              <a:rPr lang="nl-BE" u="sng" dirty="0"/>
              <a:t>class-waarde</a:t>
            </a:r>
          </a:p>
          <a:p>
            <a:pPr>
              <a:spcAft>
                <a:spcPts val="1200"/>
              </a:spcAft>
            </a:pPr>
            <a:r>
              <a:rPr lang="nl-BE" dirty="0" err="1"/>
              <a:t>tagA</a:t>
            </a:r>
            <a:r>
              <a:rPr lang="nl-BE" dirty="0"/>
              <a:t>, </a:t>
            </a:r>
            <a:r>
              <a:rPr lang="nl-BE" dirty="0" err="1"/>
              <a:t>tagB</a:t>
            </a:r>
            <a:r>
              <a:rPr lang="nl-BE" dirty="0"/>
              <a:t>: met de komma kan je </a:t>
            </a:r>
            <a:r>
              <a:rPr lang="nl-BE" u="sng" dirty="0"/>
              <a:t>meerdere</a:t>
            </a:r>
            <a:r>
              <a:rPr lang="nl-BE" dirty="0"/>
              <a:t> </a:t>
            </a:r>
            <a:r>
              <a:rPr lang="nl-BE" dirty="0" err="1"/>
              <a:t>selectoren</a:t>
            </a:r>
            <a:r>
              <a:rPr lang="nl-BE" dirty="0"/>
              <a:t> koppelen</a:t>
            </a:r>
          </a:p>
          <a:p>
            <a:pPr>
              <a:spcAft>
                <a:spcPts val="1200"/>
              </a:spcAft>
            </a:pPr>
            <a:r>
              <a:rPr lang="nl-BE" dirty="0" err="1"/>
              <a:t>tagA</a:t>
            </a:r>
            <a:r>
              <a:rPr lang="nl-BE" dirty="0"/>
              <a:t> </a:t>
            </a:r>
            <a:r>
              <a:rPr lang="nl-BE" dirty="0" err="1"/>
              <a:t>tagB</a:t>
            </a:r>
            <a:r>
              <a:rPr lang="nl-BE" dirty="0"/>
              <a:t>: alle elementen van type </a:t>
            </a:r>
            <a:r>
              <a:rPr lang="nl-BE" dirty="0" err="1"/>
              <a:t>tagB</a:t>
            </a:r>
            <a:r>
              <a:rPr lang="nl-BE" dirty="0"/>
              <a:t> die een </a:t>
            </a:r>
            <a:r>
              <a:rPr lang="nl-BE" u="sng" dirty="0"/>
              <a:t>afstammeling</a:t>
            </a:r>
            <a:r>
              <a:rPr lang="nl-BE" dirty="0"/>
              <a:t> zijn van een element van type </a:t>
            </a:r>
            <a:r>
              <a:rPr lang="nl-BE" dirty="0" err="1"/>
              <a:t>tagA</a:t>
            </a:r>
            <a:endParaRPr lang="nl-BE" dirty="0"/>
          </a:p>
          <a:p>
            <a:pPr>
              <a:spcAft>
                <a:spcPts val="1200"/>
              </a:spcAft>
            </a:pPr>
            <a:r>
              <a:rPr lang="nl-BE" dirty="0" err="1"/>
              <a:t>tagA</a:t>
            </a:r>
            <a:r>
              <a:rPr lang="nl-BE" dirty="0"/>
              <a:t> &gt; </a:t>
            </a:r>
            <a:r>
              <a:rPr lang="nl-BE" dirty="0" err="1"/>
              <a:t>tagB</a:t>
            </a:r>
            <a:r>
              <a:rPr lang="nl-BE" dirty="0"/>
              <a:t>: alle elementen van type </a:t>
            </a:r>
            <a:r>
              <a:rPr lang="nl-BE" dirty="0" err="1"/>
              <a:t>tagB</a:t>
            </a:r>
            <a:r>
              <a:rPr lang="nl-BE" dirty="0"/>
              <a:t> die een </a:t>
            </a:r>
            <a:r>
              <a:rPr lang="nl-BE" u="sng" dirty="0"/>
              <a:t>directe</a:t>
            </a:r>
            <a:r>
              <a:rPr lang="nl-BE" dirty="0"/>
              <a:t> afstammeling zijn van een element van type </a:t>
            </a:r>
            <a:r>
              <a:rPr lang="nl-BE" dirty="0" err="1"/>
              <a:t>tagA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1780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7FDC-53B4-3456-66BB-B5E77288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963EB-A39C-A494-B627-24349B7B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3394"/>
          </a:xfrm>
        </p:spPr>
        <p:txBody>
          <a:bodyPr>
            <a:normAutofit fontScale="90000"/>
          </a:bodyPr>
          <a:lstStyle/>
          <a:p>
            <a:r>
              <a:rPr lang="nl-BE" dirty="0" err="1"/>
              <a:t>Selectors</a:t>
            </a:r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7703DE5-DF6D-C21E-A33E-F1CAD351A51E}"/>
              </a:ext>
            </a:extLst>
          </p:cNvPr>
          <p:cNvSpPr txBox="1"/>
          <p:nvPr/>
        </p:nvSpPr>
        <p:spPr>
          <a:xfrm>
            <a:off x="7993025" y="703559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CE203B7-0EC4-A684-595D-366B80A7D822}"/>
              </a:ext>
            </a:extLst>
          </p:cNvPr>
          <p:cNvSpPr txBox="1"/>
          <p:nvPr/>
        </p:nvSpPr>
        <p:spPr>
          <a:xfrm>
            <a:off x="4198976" y="621293"/>
            <a:ext cx="7044070" cy="6236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"stylesheet.css"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nl-BE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Titel 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Subtitel A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1A1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1A2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Subtitel B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1B1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1B2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Titel 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Subtitel A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"pink"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2A1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2A2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Subtitel B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2B1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 2B2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Voettekst 1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Voet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&lt;strong&gt;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&lt;/strong&gt;&lt;/p&gt;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b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400"/>
              </a:spcAft>
              <a:buNone/>
            </a:pPr>
            <a:r>
              <a:rPr lang="nl-BE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247268CA-BA90-6A96-58FF-E29E6C96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54" y="1621812"/>
            <a:ext cx="901746" cy="4235668"/>
          </a:xfrm>
          <a:prstGeom prst="rect">
            <a:avLst/>
          </a:prstGeom>
        </p:spPr>
      </p:pic>
      <p:sp>
        <p:nvSpPr>
          <p:cNvPr id="23" name="Tekstvak 22">
            <a:extLst>
              <a:ext uri="{FF2B5EF4-FFF2-40B4-BE49-F238E27FC236}">
                <a16:creationId xmlns:a16="http://schemas.microsoft.com/office/drawing/2014/main" id="{E5E914E5-B05B-0DEA-BA30-A8EA1642EFE1}"/>
              </a:ext>
            </a:extLst>
          </p:cNvPr>
          <p:cNvSpPr txBox="1"/>
          <p:nvPr/>
        </p:nvSpPr>
        <p:spPr>
          <a:xfrm>
            <a:off x="644103" y="1185550"/>
            <a:ext cx="7044070" cy="567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nl-BE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#p1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orange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p.pink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pink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cyan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nl-BE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nl-BE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14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l-BE" sz="14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grey</a:t>
            </a: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4582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21871-7743-4622-D77C-9DC5B7CC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23151-D61C-FF5B-E4F5-55F97358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6667"/>
            <a:ext cx="11029615" cy="4334933"/>
          </a:xfrm>
        </p:spPr>
        <p:txBody>
          <a:bodyPr>
            <a:normAutofit lnSpcReduction="10000"/>
          </a:bodyPr>
          <a:lstStyle/>
          <a:p>
            <a:r>
              <a:rPr lang="nl-BE" dirty="0"/>
              <a:t>background-</a:t>
            </a:r>
            <a:r>
              <a:rPr lang="nl-BE" dirty="0" err="1"/>
              <a:t>color</a:t>
            </a:r>
            <a:r>
              <a:rPr lang="nl-BE" dirty="0"/>
              <a:t>: achtergrondkleur</a:t>
            </a:r>
          </a:p>
          <a:p>
            <a:r>
              <a:rPr lang="nl-BE" dirty="0" err="1"/>
              <a:t>color</a:t>
            </a:r>
            <a:r>
              <a:rPr lang="nl-BE" dirty="0"/>
              <a:t>: tekstkleur</a:t>
            </a:r>
          </a:p>
          <a:p>
            <a:r>
              <a:rPr lang="nl-BE" dirty="0"/>
              <a:t>display: hoe een element moet worden getoond t.o.v. andere elementen (block/</a:t>
            </a:r>
            <a:r>
              <a:rPr lang="nl-BE" dirty="0" err="1"/>
              <a:t>inline</a:t>
            </a:r>
            <a:r>
              <a:rPr lang="nl-BE" dirty="0"/>
              <a:t>/</a:t>
            </a:r>
            <a:r>
              <a:rPr lang="nl-BE" dirty="0" err="1"/>
              <a:t>inherit</a:t>
            </a:r>
            <a:r>
              <a:rPr lang="nl-BE" dirty="0"/>
              <a:t>/…)</a:t>
            </a:r>
          </a:p>
          <a:p>
            <a:r>
              <a:rPr lang="nl-BE" dirty="0"/>
              <a:t>font-family: lettertype</a:t>
            </a:r>
          </a:p>
          <a:p>
            <a:r>
              <a:rPr lang="nl-BE" dirty="0"/>
              <a:t>font-</a:t>
            </a:r>
            <a:r>
              <a:rPr lang="nl-BE" dirty="0" err="1"/>
              <a:t>size</a:t>
            </a:r>
            <a:r>
              <a:rPr lang="nl-BE" dirty="0"/>
              <a:t>: tekstgrootte</a:t>
            </a:r>
          </a:p>
          <a:p>
            <a:r>
              <a:rPr lang="nl-BE" dirty="0"/>
              <a:t>font-</a:t>
            </a:r>
            <a:r>
              <a:rPr lang="nl-BE" dirty="0" err="1"/>
              <a:t>weight</a:t>
            </a:r>
            <a:r>
              <a:rPr lang="nl-BE" dirty="0"/>
              <a:t>: dikte (</a:t>
            </a:r>
            <a:r>
              <a:rPr lang="nl-BE" dirty="0" err="1"/>
              <a:t>normal</a:t>
            </a:r>
            <a:r>
              <a:rPr lang="nl-BE" dirty="0"/>
              <a:t>, </a:t>
            </a:r>
            <a:r>
              <a:rPr lang="nl-BE" dirty="0" err="1"/>
              <a:t>bold</a:t>
            </a:r>
            <a:r>
              <a:rPr lang="nl-BE" dirty="0"/>
              <a:t>)</a:t>
            </a:r>
          </a:p>
          <a:p>
            <a:r>
              <a:rPr lang="nl-BE" dirty="0" err="1"/>
              <a:t>text-align</a:t>
            </a:r>
            <a:r>
              <a:rPr lang="nl-BE" dirty="0"/>
              <a:t>: uitlijning (</a:t>
            </a:r>
            <a:r>
              <a:rPr lang="nl-BE" dirty="0" err="1"/>
              <a:t>left</a:t>
            </a:r>
            <a:r>
              <a:rPr lang="nl-BE" dirty="0"/>
              <a:t>, center, right, </a:t>
            </a:r>
            <a:r>
              <a:rPr lang="nl-BE" dirty="0" err="1"/>
              <a:t>justify</a:t>
            </a:r>
            <a:r>
              <a:rPr lang="nl-BE" dirty="0"/>
              <a:t>)</a:t>
            </a:r>
          </a:p>
          <a:p>
            <a:r>
              <a:rPr lang="nl-BE" dirty="0" err="1"/>
              <a:t>text-decoration</a:t>
            </a:r>
            <a:r>
              <a:rPr lang="nl-BE" dirty="0"/>
              <a:t>: onderlijnen (none, </a:t>
            </a:r>
            <a:r>
              <a:rPr lang="nl-BE" dirty="0" err="1"/>
              <a:t>underline</a:t>
            </a:r>
            <a:r>
              <a:rPr lang="nl-BE" dirty="0"/>
              <a:t>)</a:t>
            </a:r>
          </a:p>
          <a:p>
            <a:r>
              <a:rPr lang="nl-BE" dirty="0"/>
              <a:t>border: …</a:t>
            </a:r>
            <a:r>
              <a:rPr lang="nl-BE" dirty="0" err="1"/>
              <a:t>px</a:t>
            </a:r>
            <a:r>
              <a:rPr lang="nl-BE" dirty="0"/>
              <a:t> type kleur (bv. 1px </a:t>
            </a:r>
            <a:r>
              <a:rPr lang="nl-BE" dirty="0" err="1"/>
              <a:t>solid</a:t>
            </a:r>
            <a:r>
              <a:rPr lang="nl-BE" dirty="0"/>
              <a:t> black)</a:t>
            </a:r>
          </a:p>
          <a:p>
            <a:r>
              <a:rPr lang="nl-BE" dirty="0" err="1"/>
              <a:t>width</a:t>
            </a:r>
            <a:r>
              <a:rPr lang="nl-BE" dirty="0"/>
              <a:t>: breedte</a:t>
            </a:r>
          </a:p>
          <a:p>
            <a:r>
              <a:rPr lang="nl-BE" dirty="0" err="1"/>
              <a:t>height</a:t>
            </a:r>
            <a:r>
              <a:rPr lang="nl-BE" dirty="0"/>
              <a:t>: hoogte</a:t>
            </a:r>
          </a:p>
        </p:txBody>
      </p:sp>
    </p:spTree>
    <p:extLst>
      <p:ext uri="{BB962C8B-B14F-4D97-AF65-F5344CB8AC3E}">
        <p14:creationId xmlns:p14="http://schemas.microsoft.com/office/powerpoint/2010/main" val="3466630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64CD0-11EA-4B65-8D5E-C0F8F9376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7D044-1506-7668-1ACE-B541FF53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eigenschappen: Display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CB285-4E52-D8FC-8EF9-A7D1133C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Bepaalt hoe een element wordt getoond, en dus ook hoe je hier bepaalde eigenschappen (zoals </a:t>
            </a:r>
            <a:r>
              <a:rPr lang="nl-BE" dirty="0" err="1"/>
              <a:t>margin</a:t>
            </a:r>
            <a:r>
              <a:rPr lang="nl-BE" dirty="0"/>
              <a:t>: auto) op kan toepassen.</a:t>
            </a:r>
          </a:p>
          <a:p>
            <a:r>
              <a:rPr lang="nl-BE" dirty="0"/>
              <a:t>Waarde:</a:t>
            </a:r>
          </a:p>
          <a:p>
            <a:pPr lvl="1"/>
            <a:r>
              <a:rPr lang="nl-BE" dirty="0" err="1"/>
              <a:t>Inline</a:t>
            </a:r>
            <a:r>
              <a:rPr lang="nl-BE" dirty="0"/>
              <a:t>: zoals een &lt;span&gt;, dus </a:t>
            </a:r>
            <a:r>
              <a:rPr lang="nl-BE" i="1" dirty="0"/>
              <a:t>in </a:t>
            </a:r>
            <a:r>
              <a:rPr lang="nl-BE" dirty="0"/>
              <a:t>een </a:t>
            </a:r>
            <a:r>
              <a:rPr lang="nl-BE" i="1" dirty="0"/>
              <a:t>line</a:t>
            </a:r>
            <a:r>
              <a:rPr lang="nl-BE" dirty="0"/>
              <a:t> met andere elementen.</a:t>
            </a:r>
          </a:p>
          <a:p>
            <a:pPr lvl="1"/>
            <a:r>
              <a:rPr lang="nl-BE" dirty="0"/>
              <a:t>Block: zoals een &lt;p&gt;, dus als een aparte block</a:t>
            </a:r>
          </a:p>
          <a:p>
            <a:pPr lvl="1"/>
            <a:r>
              <a:rPr lang="nl-BE" dirty="0" err="1"/>
              <a:t>Inherit</a:t>
            </a:r>
            <a:r>
              <a:rPr lang="nl-BE" dirty="0"/>
              <a:t>: neemt over van bovenliggend element</a:t>
            </a:r>
          </a:p>
        </p:txBody>
      </p:sp>
    </p:spTree>
    <p:extLst>
      <p:ext uri="{BB962C8B-B14F-4D97-AF65-F5344CB8AC3E}">
        <p14:creationId xmlns:p14="http://schemas.microsoft.com/office/powerpoint/2010/main" val="1178364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64CD0-11EA-4B65-8D5E-C0F8F9376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7D044-1506-7668-1ACE-B541FF53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eigenschappen: Kleuren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7CB285-4E52-D8FC-8EF9-A7D1133C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Vooraf gedefinieerde kleuren: black, green, red, </a:t>
            </a:r>
            <a:r>
              <a:rPr lang="nl-BE" dirty="0" err="1"/>
              <a:t>yellow</a:t>
            </a:r>
            <a:r>
              <a:rPr lang="nl-BE" dirty="0"/>
              <a:t>, …, </a:t>
            </a:r>
            <a:r>
              <a:rPr lang="nl-BE" dirty="0" err="1"/>
              <a:t>salmon</a:t>
            </a:r>
            <a:r>
              <a:rPr lang="nl-BE" dirty="0"/>
              <a:t>, </a:t>
            </a:r>
            <a:r>
              <a:rPr lang="nl-BE" dirty="0" err="1"/>
              <a:t>lightblue</a:t>
            </a:r>
            <a:r>
              <a:rPr lang="nl-BE" dirty="0"/>
              <a:t>, </a:t>
            </a:r>
            <a:r>
              <a:rPr lang="nl-BE" dirty="0" err="1"/>
              <a:t>cornsilk</a:t>
            </a:r>
            <a:r>
              <a:rPr lang="nl-BE" dirty="0"/>
              <a:t>, …</a:t>
            </a:r>
          </a:p>
          <a:p>
            <a:r>
              <a:rPr lang="nl-BE" dirty="0"/>
              <a:t>Eigen kleuren:</a:t>
            </a:r>
          </a:p>
          <a:p>
            <a:pPr lvl="1"/>
            <a:r>
              <a:rPr lang="nl-BE" dirty="0"/>
              <a:t>RGB (</a:t>
            </a:r>
            <a:r>
              <a:rPr lang="nl-BE" dirty="0" err="1"/>
              <a:t>Red,Green,Blue</a:t>
            </a:r>
            <a:r>
              <a:rPr lang="nl-BE" dirty="0"/>
              <a:t>): combinatie van 3 kleuren (0-255 per kleur): </a:t>
            </a:r>
            <a:r>
              <a:rPr lang="nl-BE" dirty="0">
                <a:hlinkClick r:id="rId2"/>
              </a:rPr>
              <a:t>https://share.google/0pBR33foiEkki6AAg</a:t>
            </a:r>
            <a:endParaRPr lang="nl-BE" dirty="0"/>
          </a:p>
          <a:p>
            <a:pPr lvl="2"/>
            <a:r>
              <a:rPr lang="nl-BE" dirty="0"/>
              <a:t>(0-255,0-255,0-255) of </a:t>
            </a:r>
            <a:r>
              <a:rPr lang="nl-BE" dirty="0" err="1"/>
              <a:t>hex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https://share.google/E5pHoJpTk3ROo5yqP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HSL (</a:t>
            </a:r>
            <a:r>
              <a:rPr lang="nl-BE" dirty="0" err="1"/>
              <a:t>Hue</a:t>
            </a:r>
            <a:r>
              <a:rPr lang="nl-BE" dirty="0"/>
              <a:t> </a:t>
            </a:r>
            <a:r>
              <a:rPr lang="nl-BE" dirty="0" err="1"/>
              <a:t>Saturation</a:t>
            </a:r>
            <a:r>
              <a:rPr lang="nl-BE" dirty="0"/>
              <a:t> </a:t>
            </a:r>
            <a:r>
              <a:rPr lang="nl-BE" dirty="0" err="1"/>
              <a:t>Lightness</a:t>
            </a:r>
            <a:r>
              <a:rPr lang="nl-BE" dirty="0"/>
              <a:t>): </a:t>
            </a:r>
            <a:r>
              <a:rPr lang="nl-BE" dirty="0">
                <a:hlinkClick r:id="rId4"/>
              </a:rPr>
              <a:t>https://www.hslpicker.com/</a:t>
            </a:r>
            <a:r>
              <a:rPr lang="nl-BE" dirty="0"/>
              <a:t> </a:t>
            </a:r>
          </a:p>
          <a:p>
            <a:r>
              <a:rPr lang="nl-BE" dirty="0"/>
              <a:t>Ga spaarzaam om met kleur. </a:t>
            </a:r>
            <a:r>
              <a:rPr lang="nl-BE" dirty="0" err="1"/>
              <a:t>Less</a:t>
            </a:r>
            <a:r>
              <a:rPr lang="nl-BE" dirty="0"/>
              <a:t> is more!</a:t>
            </a:r>
          </a:p>
        </p:txBody>
      </p:sp>
    </p:spTree>
    <p:extLst>
      <p:ext uri="{BB962C8B-B14F-4D97-AF65-F5344CB8AC3E}">
        <p14:creationId xmlns:p14="http://schemas.microsoft.com/office/powerpoint/2010/main" val="41449124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AE0C8-B089-E329-CDD3-3A45CC4C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E0489-B89D-A8D5-FF33-BA5E61DA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eigenschappen: afstanden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8445A9-E3BC-38F6-0595-C05BDE8A6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347803"/>
          </a:xfrm>
        </p:spPr>
        <p:txBody>
          <a:bodyPr/>
          <a:lstStyle/>
          <a:p>
            <a:r>
              <a:rPr lang="nl-BE" dirty="0" err="1"/>
              <a:t>Margin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auto: horizontaal centreren</a:t>
            </a:r>
          </a:p>
          <a:p>
            <a:pPr lvl="1"/>
            <a:r>
              <a:rPr lang="nl-BE" dirty="0" err="1"/>
              <a:t>inherit</a:t>
            </a:r>
            <a:r>
              <a:rPr lang="nl-BE" dirty="0"/>
              <a:t>: overnemen van </a:t>
            </a:r>
            <a:r>
              <a:rPr lang="nl-BE" dirty="0" err="1"/>
              <a:t>parent</a:t>
            </a:r>
            <a:r>
              <a:rPr lang="nl-BE" dirty="0"/>
              <a:t>-element</a:t>
            </a:r>
          </a:p>
          <a:p>
            <a:pPr lvl="1"/>
            <a:r>
              <a:rPr lang="nl-BE" dirty="0"/>
              <a:t>Notaties (zelfde bij padding):</a:t>
            </a:r>
          </a:p>
          <a:p>
            <a:pPr lvl="2"/>
            <a:r>
              <a:rPr lang="nl-BE" dirty="0"/>
              <a:t>20px: overal 20 </a:t>
            </a:r>
            <a:r>
              <a:rPr lang="nl-BE" dirty="0" err="1"/>
              <a:t>px</a:t>
            </a:r>
            <a:endParaRPr lang="nl-BE" dirty="0"/>
          </a:p>
          <a:p>
            <a:pPr lvl="2"/>
            <a:r>
              <a:rPr lang="nl-BE" dirty="0"/>
              <a:t>10px 20px: onder en boven 10 </a:t>
            </a:r>
            <a:r>
              <a:rPr lang="nl-BE" dirty="0" err="1"/>
              <a:t>px</a:t>
            </a:r>
            <a:r>
              <a:rPr lang="nl-BE" dirty="0"/>
              <a:t>, links en rechts 20px</a:t>
            </a:r>
          </a:p>
          <a:p>
            <a:pPr lvl="2"/>
            <a:r>
              <a:rPr lang="nl-BE" dirty="0"/>
              <a:t>10px 20px 30px: boven 10px, links en rechts 20px, onder 30 </a:t>
            </a:r>
            <a:r>
              <a:rPr lang="nl-BE" dirty="0" err="1"/>
              <a:t>px</a:t>
            </a:r>
            <a:endParaRPr lang="nl-BE" dirty="0"/>
          </a:p>
          <a:p>
            <a:pPr lvl="2"/>
            <a:r>
              <a:rPr lang="nl-BE" dirty="0"/>
              <a:t>1px 2px 3px 4px: boven 1px, rechts 2px, onder 3px, links 4px</a:t>
            </a:r>
          </a:p>
        </p:txBody>
      </p:sp>
      <p:pic>
        <p:nvPicPr>
          <p:cNvPr id="1026" name="Picture 2" descr="The Box Model: Padding, Border, Margin: CSS Tutorial">
            <a:extLst>
              <a:ext uri="{FF2B5EF4-FFF2-40B4-BE49-F238E27FC236}">
                <a16:creationId xmlns:a16="http://schemas.microsoft.com/office/drawing/2014/main" id="{52733B40-C599-5904-4A3C-8F1644702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87" y="2395335"/>
            <a:ext cx="4563520" cy="352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47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4CDDF-36A5-3594-50CD-8A764085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D223F-D39A-137D-7ABA-5F7FAA27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eigenschappen: afstanden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0F50C6-B7E2-B3F9-A3C6-6CCF9DE7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3"/>
            <a:ext cx="11029615" cy="4347803"/>
          </a:xfrm>
        </p:spPr>
        <p:txBody>
          <a:bodyPr/>
          <a:lstStyle/>
          <a:p>
            <a:r>
              <a:rPr lang="nl-BE" dirty="0" err="1"/>
              <a:t>Width</a:t>
            </a:r>
            <a:r>
              <a:rPr lang="nl-BE" dirty="0"/>
              <a:t>/</a:t>
            </a:r>
            <a:r>
              <a:rPr lang="nl-BE" dirty="0" err="1"/>
              <a:t>Height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auto</a:t>
            </a:r>
          </a:p>
          <a:p>
            <a:pPr lvl="1"/>
            <a:r>
              <a:rPr lang="nl-BE" dirty="0" err="1"/>
              <a:t>initial</a:t>
            </a:r>
            <a:r>
              <a:rPr lang="nl-BE" dirty="0"/>
              <a:t> (</a:t>
            </a:r>
            <a:r>
              <a:rPr lang="nl-BE" dirty="0" err="1"/>
              <a:t>initaliseren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inherit</a:t>
            </a:r>
            <a:r>
              <a:rPr lang="nl-BE" dirty="0"/>
              <a:t>: overnemen van </a:t>
            </a:r>
            <a:r>
              <a:rPr lang="nl-BE" dirty="0" err="1"/>
              <a:t>parent</a:t>
            </a:r>
            <a:r>
              <a:rPr lang="nl-BE" dirty="0"/>
              <a:t>-element</a:t>
            </a:r>
          </a:p>
          <a:p>
            <a:pPr lvl="1"/>
            <a:r>
              <a:rPr lang="nl-BE" dirty="0" err="1"/>
              <a:t>length</a:t>
            </a:r>
            <a:r>
              <a:rPr lang="nl-BE" dirty="0"/>
              <a:t> (vaste waarde): </a:t>
            </a:r>
            <a:r>
              <a:rPr lang="nl-BE" dirty="0" err="1"/>
              <a:t>px</a:t>
            </a:r>
            <a:r>
              <a:rPr lang="nl-BE" dirty="0"/>
              <a:t>, cm, …</a:t>
            </a:r>
          </a:p>
          <a:p>
            <a:pPr lvl="1"/>
            <a:r>
              <a:rPr lang="nl-BE" dirty="0"/>
              <a:t>%: op basis van hoogte/breedte van </a:t>
            </a:r>
            <a:r>
              <a:rPr lang="nl-BE" dirty="0" err="1"/>
              <a:t>parent</a:t>
            </a:r>
            <a:r>
              <a:rPr lang="nl-BE" dirty="0"/>
              <a:t>-element</a:t>
            </a:r>
          </a:p>
        </p:txBody>
      </p:sp>
      <p:pic>
        <p:nvPicPr>
          <p:cNvPr id="1026" name="Picture 2" descr="The Box Model: Padding, Border, Margin: CSS Tutorial">
            <a:extLst>
              <a:ext uri="{FF2B5EF4-FFF2-40B4-BE49-F238E27FC236}">
                <a16:creationId xmlns:a16="http://schemas.microsoft.com/office/drawing/2014/main" id="{B65B57D4-1FA3-9F76-D61A-40F5901ED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287" y="2395335"/>
            <a:ext cx="4563520" cy="352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23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1E6A4-5878-ABC6-CF28-9D4F22D5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Voorbeeld tags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E30992-0552-6EE1-285A-D6856DE1F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&lt;tag&gt;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nog_genest</a:t>
            </a:r>
            <a:r>
              <a:rPr lang="nl-BE" dirty="0"/>
              <a:t>/&gt;</a:t>
            </a:r>
          </a:p>
          <a:p>
            <a:pPr marL="0" indent="0">
              <a:buNone/>
            </a:pPr>
            <a:r>
              <a:rPr lang="nl-BE" dirty="0"/>
              <a:t>		&lt;</a:t>
            </a:r>
            <a:r>
              <a:rPr lang="nl-BE" dirty="0" err="1"/>
              <a:t>nog_</a:t>
            </a:r>
            <a:r>
              <a:rPr lang="nl-BE" err="1"/>
              <a:t>genest</a:t>
            </a:r>
            <a:r>
              <a:rPr lang="nl-BE"/>
              <a:t>&gt; &lt;/</a:t>
            </a:r>
            <a:r>
              <a:rPr lang="nl-BE" dirty="0" err="1"/>
              <a:t>nog_genest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geneste_tag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&lt;/tag&gt;</a:t>
            </a:r>
          </a:p>
        </p:txBody>
      </p:sp>
    </p:spTree>
    <p:extLst>
      <p:ext uri="{BB962C8B-B14F-4D97-AF65-F5344CB8AC3E}">
        <p14:creationId xmlns:p14="http://schemas.microsoft.com/office/powerpoint/2010/main" val="742375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7281D-A62B-3423-46C8-44D7B01B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F972F-C703-4F5A-1906-98485D04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27F411-F1D4-9C78-AE6A-AF937B0D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8396"/>
            <a:ext cx="11029615" cy="4347803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Maak een HTML-pagina met:</a:t>
            </a:r>
          </a:p>
          <a:p>
            <a:pPr lvl="1"/>
            <a:r>
              <a:rPr lang="nl-BE" dirty="0"/>
              <a:t>&lt;h1&gt; met je naam</a:t>
            </a:r>
          </a:p>
          <a:p>
            <a:pPr lvl="1"/>
            <a:r>
              <a:rPr lang="nl-BE" dirty="0"/>
              <a:t>&lt;h2&gt; met je beroep of hobby</a:t>
            </a:r>
          </a:p>
          <a:p>
            <a:pPr lvl="1"/>
            <a:r>
              <a:rPr lang="nl-BE" dirty="0"/>
              <a:t>Een paar &lt;p&gt; paragrafen waarin je jezelf voorstelt</a:t>
            </a:r>
          </a:p>
          <a:p>
            <a:pPr lvl="1"/>
            <a:r>
              <a:rPr lang="nl-BE" dirty="0"/>
              <a:t>Een &lt;a&gt; link naar je favoriete website</a:t>
            </a:r>
          </a:p>
          <a:p>
            <a:pPr lvl="1"/>
            <a:r>
              <a:rPr lang="nl-BE" dirty="0"/>
              <a:t>Een &lt;</a:t>
            </a:r>
            <a:r>
              <a:rPr lang="nl-BE" dirty="0" err="1"/>
              <a:t>img</a:t>
            </a:r>
            <a:r>
              <a:rPr lang="nl-BE" dirty="0"/>
              <a:t>&gt; van jezelf of een afbeelding die bij je past</a:t>
            </a:r>
          </a:p>
          <a:p>
            <a:pPr lvl="1"/>
            <a:r>
              <a:rPr lang="nl-BE" dirty="0"/>
              <a:t>Verdeel de pagina in 2 of 3 &lt;div&gt; secties:</a:t>
            </a:r>
          </a:p>
          <a:p>
            <a:pPr lvl="2"/>
            <a:r>
              <a:rPr lang="nl-BE" dirty="0"/>
              <a:t>Header (titel + subtitel)</a:t>
            </a:r>
          </a:p>
          <a:p>
            <a:pPr lvl="2"/>
            <a:r>
              <a:rPr lang="nl-BE" dirty="0"/>
              <a:t>Over mij (paragrafen + afbeelding)</a:t>
            </a:r>
          </a:p>
          <a:p>
            <a:pPr lvl="2"/>
            <a:r>
              <a:rPr lang="nl-BE" dirty="0"/>
              <a:t>Links of contactinformatie</a:t>
            </a:r>
          </a:p>
          <a:p>
            <a:pPr lvl="1"/>
            <a:r>
              <a:rPr lang="nl-BE" dirty="0"/>
              <a:t>Style met CSS: </a:t>
            </a:r>
          </a:p>
          <a:p>
            <a:pPr lvl="2"/>
            <a:r>
              <a:rPr lang="nl-BE" dirty="0"/>
              <a:t>verschillende background-</a:t>
            </a:r>
            <a:r>
              <a:rPr lang="nl-BE" dirty="0" err="1"/>
              <a:t>color</a:t>
            </a:r>
            <a:r>
              <a:rPr lang="nl-BE" dirty="0"/>
              <a:t> per div</a:t>
            </a:r>
          </a:p>
          <a:p>
            <a:pPr lvl="2"/>
            <a:r>
              <a:rPr lang="nl-BE" dirty="0"/>
              <a:t>Tekstkleur met </a:t>
            </a:r>
            <a:r>
              <a:rPr lang="nl-BE" dirty="0" err="1"/>
              <a:t>color</a:t>
            </a:r>
            <a:endParaRPr lang="nl-BE" dirty="0"/>
          </a:p>
          <a:p>
            <a:pPr lvl="2"/>
            <a:r>
              <a:rPr lang="nl-BE" dirty="0"/>
              <a:t>Pas font-family en font-</a:t>
            </a:r>
            <a:r>
              <a:rPr lang="nl-BE" dirty="0" err="1"/>
              <a:t>size</a:t>
            </a:r>
            <a:r>
              <a:rPr lang="nl-BE" dirty="0"/>
              <a:t> toe</a:t>
            </a:r>
          </a:p>
          <a:p>
            <a:pPr lvl="2"/>
            <a:r>
              <a:rPr lang="nl-BE" dirty="0"/>
              <a:t>Gebruik </a:t>
            </a:r>
            <a:r>
              <a:rPr lang="nl-BE" dirty="0" err="1"/>
              <a:t>margin</a:t>
            </a:r>
            <a:r>
              <a:rPr lang="nl-BE" dirty="0"/>
              <a:t> en padding om alles mooi uit te lijnen</a:t>
            </a:r>
          </a:p>
        </p:txBody>
      </p:sp>
    </p:spTree>
    <p:extLst>
      <p:ext uri="{BB962C8B-B14F-4D97-AF65-F5344CB8AC3E}">
        <p14:creationId xmlns:p14="http://schemas.microsoft.com/office/powerpoint/2010/main" val="4130628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9E7E7-DBBC-3CB4-FDE6-0279BFD1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9AC2E-AC31-2BAB-D3C9-A99F5466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8901"/>
            <a:ext cx="11029616" cy="529878"/>
          </a:xfrm>
        </p:spPr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CC9DD8-C103-04AB-47A5-42AAAB7E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58779"/>
            <a:ext cx="11029615" cy="5799221"/>
          </a:xfrm>
        </p:spPr>
        <p:txBody>
          <a:bodyPr>
            <a:normAutofit/>
          </a:bodyPr>
          <a:lstStyle/>
          <a:p>
            <a:r>
              <a:rPr lang="nl-BE" dirty="0"/>
              <a:t>Maak een HTML-pagina met:</a:t>
            </a:r>
          </a:p>
          <a:p>
            <a:pPr lvl="1"/>
            <a:r>
              <a:rPr lang="nl-BE" dirty="0"/>
              <a:t>&lt;h1&gt; “Mijn Top 5 Recepten”</a:t>
            </a:r>
          </a:p>
          <a:p>
            <a:pPr lvl="1"/>
            <a:r>
              <a:rPr lang="nl-BE" dirty="0"/>
              <a:t>Afbeelding: </a:t>
            </a:r>
            <a:r>
              <a:rPr lang="nl-BE" dirty="0">
                <a:hlinkClick r:id="rId2"/>
              </a:rPr>
              <a:t>https://content.presspage.com/uploads/1241/1920_int.keukens-bannerpersmailing.png?10000</a:t>
            </a:r>
            <a:r>
              <a:rPr lang="nl-BE" dirty="0"/>
              <a:t> met een hoogte van 70 </a:t>
            </a:r>
            <a:r>
              <a:rPr lang="nl-BE" dirty="0" err="1"/>
              <a:t>px</a:t>
            </a:r>
            <a:r>
              <a:rPr lang="nl-BE" dirty="0"/>
              <a:t>, horizontaal gecentreerd</a:t>
            </a:r>
          </a:p>
          <a:p>
            <a:pPr lvl="1"/>
            <a:r>
              <a:rPr lang="nl-BE" dirty="0"/>
              <a:t>Een &lt;</a:t>
            </a:r>
            <a:r>
              <a:rPr lang="nl-BE" dirty="0" err="1"/>
              <a:t>ul</a:t>
            </a:r>
            <a:r>
              <a:rPr lang="nl-BE" dirty="0"/>
              <a:t>&gt; lijst van 5 gerechten</a:t>
            </a:r>
          </a:p>
          <a:p>
            <a:pPr lvl="1"/>
            <a:r>
              <a:rPr lang="nl-BE" dirty="0"/>
              <a:t>Voor elk gerecht:</a:t>
            </a:r>
          </a:p>
          <a:p>
            <a:pPr lvl="2"/>
            <a:r>
              <a:rPr lang="nl-BE" dirty="0"/>
              <a:t>&lt;li&gt; naam van het gerecht</a:t>
            </a:r>
          </a:p>
          <a:p>
            <a:pPr lvl="2"/>
            <a:r>
              <a:rPr lang="nl-BE" dirty="0"/>
              <a:t>&lt;</a:t>
            </a:r>
            <a:r>
              <a:rPr lang="nl-BE" dirty="0" err="1"/>
              <a:t>img</a:t>
            </a:r>
            <a:r>
              <a:rPr lang="nl-BE" dirty="0"/>
              <a:t>&gt; afbeelding van het gerecht (hoogte 100 </a:t>
            </a:r>
            <a:r>
              <a:rPr lang="nl-BE" dirty="0" err="1"/>
              <a:t>px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&lt;p&gt; korte beschrijving</a:t>
            </a:r>
          </a:p>
          <a:p>
            <a:pPr lvl="2"/>
            <a:r>
              <a:rPr lang="nl-BE" dirty="0"/>
              <a:t>een &lt;</a:t>
            </a:r>
            <a:r>
              <a:rPr lang="nl-BE" dirty="0" err="1"/>
              <a:t>table</a:t>
            </a:r>
            <a:r>
              <a:rPr lang="nl-BE" dirty="0"/>
              <a:t>&gt; met ingrediënten:</a:t>
            </a:r>
          </a:p>
          <a:p>
            <a:pPr lvl="3"/>
            <a:r>
              <a:rPr lang="nl-BE" dirty="0"/>
              <a:t>Kolommen: Naam, Hoeveelheid, Eenheid</a:t>
            </a:r>
          </a:p>
          <a:p>
            <a:pPr lvl="3"/>
            <a:r>
              <a:rPr lang="nl-BE" dirty="0"/>
              <a:t>Voeg minstens 3 rijen per gerecht toe</a:t>
            </a:r>
          </a:p>
          <a:p>
            <a:pPr lvl="1"/>
            <a:r>
              <a:rPr lang="nl-BE" dirty="0"/>
              <a:t>Style alles met CSS:</a:t>
            </a:r>
          </a:p>
          <a:p>
            <a:pPr lvl="2"/>
            <a:r>
              <a:rPr lang="nl-BE" dirty="0"/>
              <a:t>Verschillende background-</a:t>
            </a:r>
            <a:r>
              <a:rPr lang="nl-BE" dirty="0" err="1"/>
              <a:t>color</a:t>
            </a:r>
            <a:r>
              <a:rPr lang="nl-BE" dirty="0"/>
              <a:t> voor de lijst en de tabelhoofdingen en tabelcellen. </a:t>
            </a:r>
          </a:p>
          <a:p>
            <a:pPr lvl="2"/>
            <a:r>
              <a:rPr lang="nl-BE" dirty="0"/>
              <a:t>Je markeert rijen met vegetarische ingrediënten met een klasse zodat deze lichtgroen kleuren.</a:t>
            </a:r>
          </a:p>
          <a:p>
            <a:pPr lvl="2"/>
            <a:r>
              <a:rPr lang="nl-BE" dirty="0"/>
              <a:t>Borders rond de tabelcellen</a:t>
            </a:r>
          </a:p>
          <a:p>
            <a:pPr lvl="2"/>
            <a:r>
              <a:rPr lang="nl-BE" dirty="0"/>
              <a:t>Tekstkleur en padding in de tabelcellen</a:t>
            </a:r>
          </a:p>
          <a:p>
            <a:pPr lvl="2"/>
            <a:r>
              <a:rPr lang="nl-BE" dirty="0"/>
              <a:t>Pas </a:t>
            </a:r>
            <a:r>
              <a:rPr lang="nl-BE" dirty="0" err="1"/>
              <a:t>margin</a:t>
            </a:r>
            <a:r>
              <a:rPr lang="nl-BE" dirty="0"/>
              <a:t> toe om ruimte te maken tussen afbeeldingen, lijst en tabel</a:t>
            </a:r>
          </a:p>
        </p:txBody>
      </p:sp>
    </p:spTree>
    <p:extLst>
      <p:ext uri="{BB962C8B-B14F-4D97-AF65-F5344CB8AC3E}">
        <p14:creationId xmlns:p14="http://schemas.microsoft.com/office/powerpoint/2010/main" val="34412988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B5769-C620-555F-2A82-B88F77A7B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0E0BE-F05B-A91B-9676-A818506A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43E0E-C9ED-313F-1FB1-7F50DB87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8396"/>
            <a:ext cx="11029615" cy="4347803"/>
          </a:xfrm>
        </p:spPr>
        <p:txBody>
          <a:bodyPr>
            <a:normAutofit fontScale="85000" lnSpcReduction="20000"/>
          </a:bodyPr>
          <a:lstStyle/>
          <a:p>
            <a:r>
              <a:rPr lang="nl-BE" dirty="0"/>
              <a:t>Maak een HTML-pagina met:</a:t>
            </a:r>
          </a:p>
          <a:p>
            <a:pPr lvl="1"/>
            <a:r>
              <a:rPr lang="nl-BE" dirty="0"/>
              <a:t>&lt;h1&gt; titel van je winkel</a:t>
            </a:r>
          </a:p>
          <a:p>
            <a:pPr lvl="1"/>
            <a:r>
              <a:rPr lang="nl-BE" dirty="0"/>
              <a:t>&lt;h2&gt; productcategorie (bijv. “Laptops”)</a:t>
            </a:r>
          </a:p>
          <a:p>
            <a:pPr lvl="1"/>
            <a:r>
              <a:rPr lang="nl-BE" dirty="0"/>
              <a:t>3 producten in &lt;div&gt; blokken, elk blok bevat:</a:t>
            </a:r>
          </a:p>
          <a:p>
            <a:pPr lvl="2"/>
            <a:r>
              <a:rPr lang="nl-BE" dirty="0"/>
              <a:t>&lt;h3&gt; productnaam</a:t>
            </a:r>
          </a:p>
          <a:p>
            <a:pPr lvl="2"/>
            <a:r>
              <a:rPr lang="nl-BE" dirty="0"/>
              <a:t>&lt;</a:t>
            </a:r>
            <a:r>
              <a:rPr lang="nl-BE" dirty="0" err="1"/>
              <a:t>img</a:t>
            </a:r>
            <a:r>
              <a:rPr lang="nl-BE" dirty="0"/>
              <a:t>&gt; productfoto</a:t>
            </a:r>
          </a:p>
          <a:p>
            <a:pPr lvl="2"/>
            <a:r>
              <a:rPr lang="nl-BE" dirty="0"/>
              <a:t>&lt;p&gt; korte beschrijving</a:t>
            </a:r>
          </a:p>
          <a:p>
            <a:pPr lvl="2"/>
            <a:r>
              <a:rPr lang="nl-BE" dirty="0"/>
              <a:t>&lt;a&gt; knop of link “Bestel nu”</a:t>
            </a:r>
          </a:p>
          <a:p>
            <a:pPr lvl="1"/>
            <a:r>
              <a:rPr lang="nl-BE" dirty="0"/>
              <a:t>Voeg een tabel toe met productdetails:</a:t>
            </a:r>
          </a:p>
          <a:p>
            <a:pPr lvl="2"/>
            <a:r>
              <a:rPr lang="nl-BE" dirty="0"/>
              <a:t>Kolommen: Product, Prijs, Voorraad</a:t>
            </a:r>
          </a:p>
          <a:p>
            <a:pPr lvl="2"/>
            <a:r>
              <a:rPr lang="nl-BE" dirty="0"/>
              <a:t>Vul minstens 3 producten in</a:t>
            </a:r>
          </a:p>
          <a:p>
            <a:pPr lvl="1"/>
            <a:r>
              <a:rPr lang="nl-BE" dirty="0"/>
              <a:t>CSS styling:</a:t>
            </a:r>
          </a:p>
          <a:p>
            <a:pPr lvl="2"/>
            <a:r>
              <a:rPr lang="nl-BE" dirty="0"/>
              <a:t>Verschillende background-</a:t>
            </a:r>
            <a:r>
              <a:rPr lang="nl-BE" dirty="0" err="1"/>
              <a:t>color</a:t>
            </a:r>
            <a:r>
              <a:rPr lang="nl-BE" dirty="0"/>
              <a:t> voor productblokken</a:t>
            </a:r>
          </a:p>
          <a:p>
            <a:pPr lvl="2"/>
            <a:r>
              <a:rPr lang="nl-BE" dirty="0"/>
              <a:t>Borders rond de producten en tabel</a:t>
            </a:r>
          </a:p>
          <a:p>
            <a:pPr lvl="2"/>
            <a:r>
              <a:rPr lang="nl-BE" dirty="0"/>
              <a:t>Padding en </a:t>
            </a:r>
            <a:r>
              <a:rPr lang="nl-BE" dirty="0" err="1"/>
              <a:t>margin</a:t>
            </a:r>
            <a:r>
              <a:rPr lang="nl-BE" dirty="0"/>
              <a:t> voor mooie ruimte tussen producten</a:t>
            </a:r>
          </a:p>
          <a:p>
            <a:pPr lvl="2"/>
            <a:r>
              <a:rPr lang="nl-BE" dirty="0"/>
              <a:t>Pas </a:t>
            </a:r>
            <a:r>
              <a:rPr lang="nl-BE" dirty="0" err="1"/>
              <a:t>width</a:t>
            </a:r>
            <a:r>
              <a:rPr lang="nl-BE" dirty="0"/>
              <a:t> en </a:t>
            </a:r>
            <a:r>
              <a:rPr lang="nl-BE" dirty="0" err="1"/>
              <a:t>height</a:t>
            </a:r>
            <a:r>
              <a:rPr lang="nl-BE" dirty="0"/>
              <a:t> van afbeeldingen aan</a:t>
            </a:r>
          </a:p>
          <a:p>
            <a:pPr lvl="2"/>
            <a:r>
              <a:rPr lang="nl-BE" dirty="0"/>
              <a:t>Tekstkleur en lettertype aanpassen</a:t>
            </a:r>
          </a:p>
        </p:txBody>
      </p:sp>
    </p:spTree>
    <p:extLst>
      <p:ext uri="{BB962C8B-B14F-4D97-AF65-F5344CB8AC3E}">
        <p14:creationId xmlns:p14="http://schemas.microsoft.com/office/powerpoint/2010/main" val="2144668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6BAAF-80F7-BB72-814B-AE33697F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javascript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AEA2F8-AE91-3F96-F361-273D8F6DE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basis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808696-C30F-BB2D-CF03-C452CE0E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D3D282-C61A-41D7-9714-7814FA67361E}" type="datetime1">
              <a:rPr lang="nl-NL" smtClean="0"/>
              <a:t>10-10-2025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12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54DA5-5BB7-9BD3-2A5D-F20E2F82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javascript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825F4F-3CE2-D949-17AE-1FED376A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Is een programmeertaal die wordt uitgevoerd door de browser (client-side)</a:t>
            </a:r>
          </a:p>
          <a:p>
            <a:r>
              <a:rPr lang="nl-BE" dirty="0"/>
              <a:t>Deel van de C-programmeertalen: gelijkaardig qua syntax op C#</a:t>
            </a:r>
          </a:p>
          <a:p>
            <a:r>
              <a:rPr lang="nl-BE" dirty="0"/>
              <a:t>Aanspreken van elementen op de webpagina en deze aanpassen</a:t>
            </a:r>
          </a:p>
          <a:p>
            <a:r>
              <a:rPr lang="nl-BE" dirty="0"/>
              <a:t>D.m.v. events</a:t>
            </a:r>
          </a:p>
        </p:txBody>
      </p:sp>
    </p:spTree>
    <p:extLst>
      <p:ext uri="{BB962C8B-B14F-4D97-AF65-F5344CB8AC3E}">
        <p14:creationId xmlns:p14="http://schemas.microsoft.com/office/powerpoint/2010/main" val="3800249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E2526-B734-065D-9517-10D62BC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declareren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71101C39-E22A-DD12-A902-09F771C512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327074"/>
              </p:ext>
            </p:extLst>
          </p:nvPr>
        </p:nvGraphicFramePr>
        <p:xfrm>
          <a:off x="581025" y="2341563"/>
          <a:ext cx="11029950" cy="2891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97581218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45179951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227870152"/>
                    </a:ext>
                  </a:extLst>
                </a:gridCol>
              </a:tblGrid>
              <a:tr h="603656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const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78397"/>
                  </a:ext>
                </a:extLst>
              </a:tr>
              <a:tr h="2287847">
                <a:tc>
                  <a:txBody>
                    <a:bodyPr/>
                    <a:lstStyle/>
                    <a:p>
                      <a:r>
                        <a:rPr lang="nl-BE" dirty="0"/>
                        <a:t>Globaal </a:t>
                      </a:r>
                      <a:r>
                        <a:rPr lang="nl-BE" dirty="0" err="1"/>
                        <a:t>gescoped</a:t>
                      </a:r>
                      <a:r>
                        <a:rPr lang="nl-BE" dirty="0"/>
                        <a:t> (overal toegankelijk)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Declaratie kan meerdere keren voorkomen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Geïnitialiseerd</a:t>
                      </a:r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Lokaal </a:t>
                      </a:r>
                      <a:r>
                        <a:rPr lang="nl-BE" dirty="0" err="1"/>
                        <a:t>gescoped</a:t>
                      </a:r>
                      <a:r>
                        <a:rPr lang="nl-BE" dirty="0"/>
                        <a:t> (enkel toegankelijk binnen de huidige scope en lager)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Declaratie slechts één keer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Geen initialisatie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Gelijkaardig aan let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Enkel éénmalige toewijzing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1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54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518F-BC73-75D6-5D5D-55290B9E6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F651C-12AE-3E66-83F1-534B0C1C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0588"/>
          </a:xfrm>
        </p:spPr>
        <p:txBody>
          <a:bodyPr/>
          <a:lstStyle/>
          <a:p>
            <a:r>
              <a:rPr lang="nl-BE" dirty="0"/>
              <a:t>Variabelen declareren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E3FF8A40-4D1A-032F-4363-567EC11B4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547004"/>
              </p:ext>
            </p:extLst>
          </p:nvPr>
        </p:nvGraphicFramePr>
        <p:xfrm>
          <a:off x="580524" y="1452681"/>
          <a:ext cx="11029950" cy="535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975812189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45179951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227870152"/>
                    </a:ext>
                  </a:extLst>
                </a:gridCol>
              </a:tblGrid>
              <a:tr h="603656"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var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err="1"/>
                        <a:t>const</a:t>
                      </a:r>
                      <a:endParaRPr lang="nl-B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78397"/>
                  </a:ext>
                </a:extLst>
              </a:tr>
              <a:tr h="2287847">
                <a:tc>
                  <a:txBody>
                    <a:bodyPr/>
                    <a:lstStyle/>
                    <a:p>
                      <a:r>
                        <a:rPr lang="nl-BE" dirty="0"/>
                        <a:t>var teller = 0;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var teller = 1:</a:t>
                      </a:r>
                    </a:p>
                    <a:p>
                      <a:r>
                        <a:rPr lang="nl-BE" dirty="0"/>
                        <a:t>	alert(teller);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teller = 2;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&gt;&gt;&gt; 1</a:t>
                      </a:r>
                    </a:p>
                    <a:p>
                      <a:r>
                        <a:rPr lang="nl-BE" dirty="0"/>
                        <a:t>&gt;&gt;&gt; 1</a:t>
                      </a:r>
                    </a:p>
                    <a:p>
                      <a:r>
                        <a:rPr lang="nl-BE" dirty="0"/>
                        <a:t>&gt;&gt;&gt; 2</a:t>
                      </a:r>
                    </a:p>
                    <a:p>
                      <a:endParaRPr lang="nl-B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let teller = 0;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let teller = 1;</a:t>
                      </a:r>
                    </a:p>
                    <a:p>
                      <a:r>
                        <a:rPr lang="nl-BE" dirty="0"/>
                        <a:t>	alert(teller);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teller = 2;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&gt;&gt;&gt; 1</a:t>
                      </a:r>
                    </a:p>
                    <a:p>
                      <a:r>
                        <a:rPr lang="nl-BE" dirty="0"/>
                        <a:t>&gt;&gt;&gt; 0</a:t>
                      </a:r>
                    </a:p>
                    <a:p>
                      <a:r>
                        <a:rPr lang="nl-BE" dirty="0"/>
                        <a:t>&gt;&gt;&gt;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const</a:t>
                      </a:r>
                      <a:r>
                        <a:rPr lang="nl-BE" dirty="0"/>
                        <a:t> teller = 0;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</a:t>
                      </a:r>
                      <a:r>
                        <a:rPr lang="nl-BE" dirty="0" err="1"/>
                        <a:t>const</a:t>
                      </a:r>
                      <a:r>
                        <a:rPr lang="nl-BE" dirty="0"/>
                        <a:t> teller = 1;</a:t>
                      </a:r>
                    </a:p>
                    <a:p>
                      <a:r>
                        <a:rPr lang="nl-BE" dirty="0"/>
                        <a:t>	alert(teller);</a:t>
                      </a:r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 err="1"/>
                        <a:t>if</a:t>
                      </a:r>
                      <a:r>
                        <a:rPr lang="nl-BE" dirty="0"/>
                        <a:t>(</a:t>
                      </a:r>
                      <a:r>
                        <a:rPr lang="nl-BE" dirty="0" err="1"/>
                        <a:t>true</a:t>
                      </a:r>
                      <a:r>
                        <a:rPr lang="nl-BE" dirty="0"/>
                        <a:t>){</a:t>
                      </a:r>
                    </a:p>
                    <a:p>
                      <a:r>
                        <a:rPr lang="nl-BE" dirty="0"/>
                        <a:t>	teller = 2;</a:t>
                      </a:r>
                    </a:p>
                    <a:p>
                      <a:r>
                        <a:rPr lang="nl-BE" dirty="0"/>
                        <a:t>	&gt;&gt;&gt; </a:t>
                      </a:r>
                      <a:r>
                        <a:rPr lang="nl-BE" dirty="0" err="1"/>
                        <a:t>TypeError</a:t>
                      </a:r>
                      <a:endParaRPr lang="nl-BE" dirty="0"/>
                    </a:p>
                    <a:p>
                      <a:r>
                        <a:rPr lang="nl-BE" dirty="0"/>
                        <a:t>}</a:t>
                      </a:r>
                    </a:p>
                    <a:p>
                      <a:r>
                        <a:rPr lang="nl-BE" dirty="0"/>
                        <a:t>alert(teller);</a:t>
                      </a:r>
                    </a:p>
                    <a:p>
                      <a:endParaRPr lang="nl-BE" dirty="0"/>
                    </a:p>
                    <a:p>
                      <a:r>
                        <a:rPr lang="nl-BE" dirty="0"/>
                        <a:t>&gt;&gt;&gt; 1</a:t>
                      </a:r>
                    </a:p>
                    <a:p>
                      <a:r>
                        <a:rPr lang="nl-BE" dirty="0"/>
                        <a:t>&gt;&gt;&gt;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1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43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29791-A0C2-D2ED-2FC8-23D80D6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83F689-3D77-9AB1-CE2F-879FAAE3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Events worden aan een element gekoppeld, vergelijkbaar als een attribuut</a:t>
            </a:r>
          </a:p>
          <a:p>
            <a:r>
              <a:rPr lang="nl-BE" dirty="0"/>
              <a:t>Kunnen een </a:t>
            </a:r>
            <a:r>
              <a:rPr lang="nl-BE" dirty="0" err="1"/>
              <a:t>JavaScript</a:t>
            </a:r>
            <a:r>
              <a:rPr lang="nl-BE" dirty="0"/>
              <a:t>-functie (of rechtstreeks code) oproepen wanneer ze gebeuren.</a:t>
            </a:r>
          </a:p>
          <a:p>
            <a:r>
              <a:rPr lang="nl-BE" dirty="0" err="1"/>
              <a:t>Meestgebruikte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onclick</a:t>
            </a:r>
            <a:endParaRPr lang="nl-BE" dirty="0"/>
          </a:p>
          <a:p>
            <a:pPr lvl="1"/>
            <a:r>
              <a:rPr lang="nl-BE" dirty="0" err="1"/>
              <a:t>onmouseover</a:t>
            </a:r>
            <a:endParaRPr lang="nl-BE" dirty="0"/>
          </a:p>
          <a:p>
            <a:pPr lvl="1"/>
            <a:r>
              <a:rPr lang="nl-BE" dirty="0" err="1"/>
              <a:t>onchange</a:t>
            </a:r>
            <a:endParaRPr lang="nl-BE" dirty="0"/>
          </a:p>
          <a:p>
            <a:pPr lvl="1"/>
            <a:r>
              <a:rPr lang="nl-BE" dirty="0" err="1"/>
              <a:t>onmouseout</a:t>
            </a: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6AA0A9DF-D64B-B141-5D98-B51ABDA03EE3}"/>
              </a:ext>
            </a:extLst>
          </p:cNvPr>
          <p:cNvSpPr txBox="1"/>
          <p:nvPr/>
        </p:nvSpPr>
        <p:spPr>
          <a:xfrm>
            <a:off x="5080000" y="5097687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93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31EDF-D934-2103-EFB3-38C8D15B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this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30B5E7-9CB3-D92D-CBC2-9C19FEDB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1088136"/>
          </a:xfrm>
        </p:spPr>
        <p:txBody>
          <a:bodyPr/>
          <a:lstStyle/>
          <a:p>
            <a:r>
              <a:rPr lang="nl-BE" dirty="0"/>
              <a:t>Als je bij het oproepen van een functie een parameter meegeeft, kan je in jouw html voor </a:t>
            </a:r>
            <a:r>
              <a:rPr lang="nl-BE" i="1" dirty="0" err="1"/>
              <a:t>this</a:t>
            </a:r>
            <a:r>
              <a:rPr lang="nl-BE" dirty="0"/>
              <a:t> kiezen om een referentie mee te geven naar het element dat de gebeurtenis activeerde.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D100F10-C9E5-87A8-B2F3-98D2AAB8328A}"/>
              </a:ext>
            </a:extLst>
          </p:cNvPr>
          <p:cNvSpPr txBox="1"/>
          <p:nvPr/>
        </p:nvSpPr>
        <p:spPr>
          <a:xfrm>
            <a:off x="581192" y="4359708"/>
            <a:ext cx="60977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"test(this)"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A7F9276-4E05-9F86-3562-ACB2D9E80732}"/>
              </a:ext>
            </a:extLst>
          </p:cNvPr>
          <p:cNvSpPr txBox="1"/>
          <p:nvPr/>
        </p:nvSpPr>
        <p:spPr>
          <a:xfrm>
            <a:off x="6616886" y="4321692"/>
            <a:ext cx="6097772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test(e){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e.innerText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0173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D7D8F-B819-81BF-DA86-83726FAE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document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23ABD3-3833-30EE-A10A-DC1C61D4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Is een object dat elementen op de webpagina kan vinden en aanpassen</a:t>
            </a:r>
          </a:p>
          <a:p>
            <a:r>
              <a:rPr lang="nl-BE" dirty="0"/>
              <a:t>Veelgebruikte functies:</a:t>
            </a:r>
          </a:p>
          <a:p>
            <a:pPr lvl="1"/>
            <a:r>
              <a:rPr lang="nl-BE" dirty="0" err="1"/>
              <a:t>document.getElementById</a:t>
            </a:r>
            <a:r>
              <a:rPr lang="nl-BE" dirty="0"/>
              <a:t>(</a:t>
            </a:r>
            <a:r>
              <a:rPr lang="nl-BE" dirty="0" err="1"/>
              <a:t>id</a:t>
            </a:r>
            <a:r>
              <a:rPr lang="nl-BE" dirty="0"/>
              <a:t>): vind het eerste element met een bepaalde </a:t>
            </a:r>
            <a:r>
              <a:rPr lang="nl-BE" dirty="0" err="1"/>
              <a:t>id</a:t>
            </a:r>
            <a:r>
              <a:rPr lang="nl-BE" dirty="0"/>
              <a:t>-attribuut</a:t>
            </a:r>
          </a:p>
          <a:p>
            <a:pPr lvl="1"/>
            <a:r>
              <a:rPr lang="nl-BE" dirty="0" err="1"/>
              <a:t>document.getElementsByClassName</a:t>
            </a:r>
            <a:r>
              <a:rPr lang="nl-BE" dirty="0"/>
              <a:t>(</a:t>
            </a:r>
            <a:r>
              <a:rPr lang="nl-BE" i="1" dirty="0"/>
              <a:t>name</a:t>
            </a:r>
            <a:r>
              <a:rPr lang="nl-BE" dirty="0"/>
              <a:t>): vind alle elementen die een bepaalde name als deel van hun class-attribuut hebben</a:t>
            </a:r>
          </a:p>
          <a:p>
            <a:pPr lvl="1"/>
            <a:r>
              <a:rPr lang="nl-BE" dirty="0" err="1"/>
              <a:t>document.getElementsByTagName</a:t>
            </a:r>
            <a:r>
              <a:rPr lang="nl-BE" dirty="0"/>
              <a:t>(</a:t>
            </a:r>
            <a:r>
              <a:rPr lang="nl-BE" i="1" dirty="0"/>
              <a:t>name</a:t>
            </a:r>
            <a:r>
              <a:rPr lang="nl-BE" dirty="0"/>
              <a:t>): vind alle elementen van een bepaalde tag (bv. p)</a:t>
            </a:r>
          </a:p>
        </p:txBody>
      </p:sp>
    </p:spTree>
    <p:extLst>
      <p:ext uri="{BB962C8B-B14F-4D97-AF65-F5344CB8AC3E}">
        <p14:creationId xmlns:p14="http://schemas.microsoft.com/office/powerpoint/2010/main" val="342246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91728-44D9-7E04-2E98-F840EAA6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0D5720-7289-3532-3E4D-957E5261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Bovenste tag die alle andere tags (rechtstreeks of onrechtstreeks) bevat</a:t>
            </a:r>
            <a:r>
              <a:rPr lang="nl-BE" dirty="0"/>
              <a:t>.</a:t>
            </a:r>
          </a:p>
          <a:p>
            <a:r>
              <a:rPr lang="nl-BE" dirty="0"/>
              <a:t>&lt;html&gt;&lt;/html&gt;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1660195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04786-8A1D-0771-9C7B-39778AE5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C7DA2F-B487-D715-97AA-0F61AA2B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Elementen aanpassen die worden teruggegeven uit de vorige functies:</a:t>
            </a:r>
          </a:p>
          <a:p>
            <a:pPr lvl="1"/>
            <a:r>
              <a:rPr lang="nl-BE" dirty="0" err="1"/>
              <a:t>element.innerHTML</a:t>
            </a:r>
            <a:r>
              <a:rPr lang="nl-BE" dirty="0"/>
              <a:t> = …</a:t>
            </a:r>
          </a:p>
          <a:p>
            <a:pPr lvl="1"/>
            <a:r>
              <a:rPr lang="nl-BE" dirty="0" err="1"/>
              <a:t>element.attribuut</a:t>
            </a:r>
            <a:r>
              <a:rPr lang="nl-BE" dirty="0"/>
              <a:t> = ….</a:t>
            </a:r>
          </a:p>
          <a:p>
            <a:pPr lvl="1"/>
            <a:r>
              <a:rPr lang="nl-BE" dirty="0" err="1"/>
              <a:t>element.style.eigenschap</a:t>
            </a:r>
            <a:r>
              <a:rPr lang="nl-BE" dirty="0"/>
              <a:t> = ….</a:t>
            </a:r>
          </a:p>
          <a:p>
            <a:pPr lvl="1"/>
            <a:r>
              <a:rPr lang="nl-BE" dirty="0" err="1"/>
              <a:t>element.setAttribute</a:t>
            </a:r>
            <a:r>
              <a:rPr lang="nl-BE" dirty="0"/>
              <a:t>(attribuut, waarde) (te gebruiken wanneer je </a:t>
            </a:r>
            <a:r>
              <a:rPr lang="nl-BE" dirty="0" err="1"/>
              <a:t>element.attribuut</a:t>
            </a:r>
            <a:r>
              <a:rPr lang="nl-BE" dirty="0"/>
              <a:t> niet kan gebruiken)</a:t>
            </a:r>
          </a:p>
          <a:p>
            <a:pPr lvl="1"/>
            <a:r>
              <a:rPr lang="nl-BE" dirty="0" err="1"/>
              <a:t>element.removeAttribute</a:t>
            </a:r>
            <a:r>
              <a:rPr lang="nl-BE" dirty="0"/>
              <a:t>(attribuut)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331F2A7-BAC4-040C-52A0-3E085F225960}"/>
              </a:ext>
            </a:extLst>
          </p:cNvPr>
          <p:cNvSpPr txBox="1"/>
          <p:nvPr/>
        </p:nvSpPr>
        <p:spPr>
          <a:xfrm>
            <a:off x="5198534" y="1838611"/>
            <a:ext cx="6096000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test(){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p1.setAttribute(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0E9E908-1F43-6495-9674-0E85B2DC33E2}"/>
              </a:ext>
            </a:extLst>
          </p:cNvPr>
          <p:cNvSpPr txBox="1"/>
          <p:nvPr/>
        </p:nvSpPr>
        <p:spPr>
          <a:xfrm>
            <a:off x="5198534" y="1184077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"test()"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455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FA998-36CE-8805-ADFD-BDC91B66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Uitlezen attributen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36F053-5EF6-11BF-9078-583F9ADCB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err="1"/>
              <a:t>element.attribuut</a:t>
            </a:r>
            <a:r>
              <a:rPr lang="nl-BE" i="1" dirty="0"/>
              <a:t>								</a:t>
            </a:r>
            <a:r>
              <a:rPr lang="nl-BE" dirty="0"/>
              <a:t>Bv. p1.id</a:t>
            </a:r>
          </a:p>
          <a:p>
            <a:endParaRPr lang="nl-BE" dirty="0"/>
          </a:p>
          <a:p>
            <a:endParaRPr lang="nl-BE" dirty="0"/>
          </a:p>
          <a:p>
            <a:r>
              <a:rPr lang="nl-BE" i="1" dirty="0" err="1"/>
              <a:t>element.getAttribute</a:t>
            </a:r>
            <a:r>
              <a:rPr lang="nl-BE" i="1" dirty="0"/>
              <a:t>("naam attribuut").</a:t>
            </a:r>
            <a:r>
              <a:rPr lang="nl-BE" i="1" dirty="0" err="1"/>
              <a:t>valueOf</a:t>
            </a:r>
            <a:r>
              <a:rPr lang="nl-BE" i="1" dirty="0"/>
              <a:t>()		</a:t>
            </a:r>
            <a:r>
              <a:rPr lang="nl-BE" dirty="0"/>
              <a:t>Bv. p1.getAttribute("data-waarde").</a:t>
            </a:r>
            <a:r>
              <a:rPr lang="nl-BE" dirty="0" err="1"/>
              <a:t>valueOf</a:t>
            </a:r>
            <a:r>
              <a:rPr lang="nl-B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71607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B115-CFB0-DAA2-6213-76EED524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Eigenschappen van 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A2CD61-9F66-24DD-D34D-6E56967F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tagName</a:t>
            </a:r>
            <a:r>
              <a:rPr lang="nl-BE" dirty="0"/>
              <a:t>: naam van de tag (bv. p, div, h1, h2, …)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parent</a:t>
            </a:r>
            <a:r>
              <a:rPr lang="nl-BE" dirty="0"/>
              <a:t>: de bovenliggende tag. (Bv. bij &lt;p&gt;&lt;b&gt;Hallo&lt;/b&gt;&lt;p&gt; is de p-tag de </a:t>
            </a:r>
            <a:r>
              <a:rPr lang="nl-BE" dirty="0" err="1"/>
              <a:t>parent</a:t>
            </a:r>
            <a:r>
              <a:rPr lang="nl-BE" dirty="0"/>
              <a:t> van de b-tag)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Children</a:t>
            </a:r>
            <a:r>
              <a:rPr lang="nl-BE" dirty="0"/>
              <a:t>: de onderliggende tags.</a:t>
            </a:r>
          </a:p>
        </p:txBody>
      </p:sp>
    </p:spTree>
    <p:extLst>
      <p:ext uri="{BB962C8B-B14F-4D97-AF65-F5344CB8AC3E}">
        <p14:creationId xmlns:p14="http://schemas.microsoft.com/office/powerpoint/2010/main" val="4286566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867F1-C0E5-3584-41C3-689AD76D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overlopen (m.b.v. </a:t>
            </a:r>
            <a:r>
              <a:rPr lang="nl-BE" dirty="0" err="1"/>
              <a:t>for</a:t>
            </a:r>
            <a:r>
              <a:rPr lang="nl-BE" dirty="0"/>
              <a:t>-lus)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6B14811-0897-2F82-5CFC-B62CA2E6C8C2}"/>
              </a:ext>
            </a:extLst>
          </p:cNvPr>
          <p:cNvSpPr txBox="1"/>
          <p:nvPr/>
        </p:nvSpPr>
        <p:spPr>
          <a:xfrm>
            <a:off x="1811867" y="3429000"/>
            <a:ext cx="8331200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elementen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l-B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elementen.length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pPr>
              <a:lnSpc>
                <a:spcPts val="1425"/>
              </a:lnSpc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elementen[i].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setAttribute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"data-waarde", "1"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18448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2A94B-7D43-C610-5D1F-A82D2EE5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evalueren (M.b.v. </a:t>
            </a:r>
            <a:r>
              <a:rPr lang="nl-BE" dirty="0" err="1"/>
              <a:t>if-else</a:t>
            </a:r>
            <a:r>
              <a:rPr lang="nl-BE" dirty="0"/>
              <a:t>)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C30B339-17E8-3DC1-5998-6C8B1D75AEDF}"/>
              </a:ext>
            </a:extLst>
          </p:cNvPr>
          <p:cNvSpPr txBox="1"/>
          <p:nvPr/>
        </p:nvSpPr>
        <p:spPr>
          <a:xfrm>
            <a:off x="2498652" y="2705865"/>
            <a:ext cx="8601739" cy="3364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test(e){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let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 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"p1"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(p1.getAttribute(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"data-waarde"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l-BE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}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nl-B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{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p1.innerText = </a:t>
            </a:r>
            <a:r>
              <a:rPr lang="nl-B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1425"/>
              </a:lnSpc>
              <a:spcAft>
                <a:spcPts val="600"/>
              </a:spcAft>
              <a:buNone/>
            </a:pPr>
            <a:r>
              <a:rPr lang="nl-B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59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E1CD1-4679-4258-9F5A-8A87F23C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Opdrachten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043A32-EE52-64EB-FCD5-5DBAEF80E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Maak een webpagina met een paragraaf en een knop. Zorg ervoor dat als je op de knop klikt, de volgende tekst in de paragraaf komt: "Op de knop geklikt"</a:t>
            </a:r>
          </a:p>
          <a:p>
            <a:r>
              <a:rPr lang="nl-BE" dirty="0"/>
              <a:t>Maak een knop en een paragraaf. Elke keer dat de knop wordt geklikt, verhoog je een teller en toon je het aantal klikken in de paragraaf.</a:t>
            </a:r>
          </a:p>
          <a:p>
            <a:r>
              <a:rPr lang="nl-BE" dirty="0"/>
              <a:t>Maak een webpagina met een paragraaf, met een zelfgekozen zin (minstens 5 woorden). Zorg ervoor dat als je met de muis over de paragraaf beweegt, alle woorden worden getoond. Als je muis de paragraaf verlaat, toon je slechts de eerste 3 woorden.</a:t>
            </a:r>
          </a:p>
          <a:p>
            <a:r>
              <a:rPr lang="nl-BE" dirty="0"/>
              <a:t>Maak een webpagina met 2 div-elementen. Neem ik elk div-element 3 paragraaf-elementen op, met tekst. Zorg ervoor dat als je op een paragraaf klikt, de andere verdwijnen binnen deze div.</a:t>
            </a:r>
          </a:p>
        </p:txBody>
      </p:sp>
    </p:spTree>
    <p:extLst>
      <p:ext uri="{BB962C8B-B14F-4D97-AF65-F5344CB8AC3E}">
        <p14:creationId xmlns:p14="http://schemas.microsoft.com/office/powerpoint/2010/main" val="250565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F3F2-6714-5D2E-6162-F5BF0AB9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head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2F19FC-4743-91C2-2FAC-EF169D47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/>
              <a:t>Bevat tags met metadata over de webpagina, maar niet zichtbaar zijn (</a:t>
            </a:r>
            <a:r>
              <a:rPr lang="nl-BE" dirty="0" err="1"/>
              <a:t>m.u.</a:t>
            </a:r>
            <a:r>
              <a:rPr lang="nl-BE" err="1"/>
              <a:t>v</a:t>
            </a:r>
            <a:r>
              <a:rPr lang="nl-BE"/>
              <a:t>. title). Bijvoorbeeld: scripts, css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746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9517A-FF61-5846-7877-09ED4A04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B92B6B-1398-4761-1242-7AFDE6D92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Bevat alle tags die zichtbaar zijn op de webpagina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C75195-8A9B-1A5D-9FE0-33019533D3F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9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6692F-3D95-CA3D-76E0-396A3C82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ED8BE2-8A26-A570-0120-0B3DF716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&lt;html&gt;</a:t>
            </a:r>
          </a:p>
          <a:p>
            <a:pPr marL="0" indent="0">
              <a:buNone/>
            </a:pPr>
            <a:r>
              <a:rPr lang="nl-BE" dirty="0"/>
              <a:t>	&lt;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&lt;/</a:t>
            </a:r>
            <a:r>
              <a:rPr lang="nl-BE" dirty="0" err="1"/>
              <a:t>head</a:t>
            </a:r>
            <a:r>
              <a:rPr lang="nl-BE" dirty="0"/>
              <a:t>&gt;</a:t>
            </a:r>
          </a:p>
          <a:p>
            <a:pPr marL="0" indent="0">
              <a:buNone/>
            </a:pPr>
            <a:r>
              <a:rPr lang="nl-BE" dirty="0"/>
              <a:t>	&lt;body&gt;</a:t>
            </a:r>
          </a:p>
          <a:p>
            <a:pPr marL="0" indent="0">
              <a:buNone/>
            </a:pPr>
            <a:r>
              <a:rPr lang="nl-BE" dirty="0"/>
              <a:t>	&lt;/body&gt;</a:t>
            </a:r>
          </a:p>
          <a:p>
            <a:pPr marL="0" indent="0">
              <a:buNone/>
            </a:pPr>
            <a:r>
              <a:rPr lang="nl-BE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3128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AEF45-940B-EAEA-2C84-8F0C79AA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paragraaf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2804D4-458F-A15A-43EB-B3845318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&lt;p&gt;&lt;/p&gt;</a:t>
            </a:r>
          </a:p>
          <a:p>
            <a:r>
              <a:rPr lang="nl-BE"/>
              <a:t>Stelt een paragraaf tekst voor</a:t>
            </a:r>
            <a:r>
              <a:rPr lang="nl-BE" dirty="0"/>
              <a:t>.</a:t>
            </a:r>
          </a:p>
          <a:p>
            <a:r>
              <a:rPr lang="nl-BE"/>
              <a:t>Let op: nieuwe lijnen worden niet herkend. Gebruik hiervoor &lt;</a:t>
            </a:r>
            <a:r>
              <a:rPr lang="nl-BE" dirty="0" err="1"/>
              <a:t>br</a:t>
            </a:r>
            <a:r>
              <a:rPr lang="nl-BE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3217133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28_TF33552983" id="{B307C1E5-D0FD-4DAE-B592-13A4DBB3A647}" vid="{B53C4DDB-7E7C-452A-92B1-12FD818A8AC4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{EE73D3C2-750E-49C9-81EF-5ABFE5299998}tf33552983_win32</Template>
  <TotalTime>0</TotalTime>
  <Words>3680</Words>
  <Application>Microsoft Office PowerPoint</Application>
  <PresentationFormat>Breedbeeld</PresentationFormat>
  <Paragraphs>523</Paragraphs>
  <Slides>55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55</vt:i4>
      </vt:variant>
    </vt:vector>
  </HeadingPairs>
  <TitlesOfParts>
    <vt:vector size="61" baseType="lpstr">
      <vt:lpstr>Calibri</vt:lpstr>
      <vt:lpstr>Consolas</vt:lpstr>
      <vt:lpstr>Franklin Gothic Book</vt:lpstr>
      <vt:lpstr>Franklin Gothic Demi</vt:lpstr>
      <vt:lpstr>Wingdings 2</vt:lpstr>
      <vt:lpstr>DividendVTI</vt:lpstr>
      <vt:lpstr>Webdesign</vt:lpstr>
      <vt:lpstr>HTML-structuur</vt:lpstr>
      <vt:lpstr>tags</vt:lpstr>
      <vt:lpstr>Voorbeeld tags</vt:lpstr>
      <vt:lpstr>HTML</vt:lpstr>
      <vt:lpstr>head</vt:lpstr>
      <vt:lpstr>Body</vt:lpstr>
      <vt:lpstr>Voorbeeld</vt:lpstr>
      <vt:lpstr>paragraaf</vt:lpstr>
      <vt:lpstr>Voorbeeld</vt:lpstr>
      <vt:lpstr>Vet (b) / schuin (i) / Onderlijnd (u)</vt:lpstr>
      <vt:lpstr>strong</vt:lpstr>
      <vt:lpstr>Link (a)</vt:lpstr>
      <vt:lpstr>Afbeelding (img)</vt:lpstr>
      <vt:lpstr>(On)geordende lijst (UL/OL)</vt:lpstr>
      <vt:lpstr>tabel</vt:lpstr>
      <vt:lpstr>Container</vt:lpstr>
      <vt:lpstr>opdracht</vt:lpstr>
      <vt:lpstr>attributen</vt:lpstr>
      <vt:lpstr>Attributen</vt:lpstr>
      <vt:lpstr>ID / CLass</vt:lpstr>
      <vt:lpstr>Style</vt:lpstr>
      <vt:lpstr>title</vt:lpstr>
      <vt:lpstr>hidden</vt:lpstr>
      <vt:lpstr>Specifieke attributen</vt:lpstr>
      <vt:lpstr>Rowspan / Colspan</vt:lpstr>
      <vt:lpstr>Opdracht</vt:lpstr>
      <vt:lpstr>Geordende lijst (ol): type</vt:lpstr>
      <vt:lpstr>Ongeordende lijst: style: list-style-type</vt:lpstr>
      <vt:lpstr>CSS</vt:lpstr>
      <vt:lpstr>css</vt:lpstr>
      <vt:lpstr>Selectors</vt:lpstr>
      <vt:lpstr>Selectors</vt:lpstr>
      <vt:lpstr>Selectors</vt:lpstr>
      <vt:lpstr>eigenschappen</vt:lpstr>
      <vt:lpstr>eigenschappen: Display</vt:lpstr>
      <vt:lpstr>eigenschappen: Kleuren</vt:lpstr>
      <vt:lpstr>eigenschappen: afstanden</vt:lpstr>
      <vt:lpstr>eigenschappen: afstanden</vt:lpstr>
      <vt:lpstr>Opdrachten</vt:lpstr>
      <vt:lpstr>Opdrachten</vt:lpstr>
      <vt:lpstr>Opdrachten</vt:lpstr>
      <vt:lpstr>javascript</vt:lpstr>
      <vt:lpstr>javascript</vt:lpstr>
      <vt:lpstr>Variabelen declareren</vt:lpstr>
      <vt:lpstr>Variabelen declareren</vt:lpstr>
      <vt:lpstr>events</vt:lpstr>
      <vt:lpstr>this</vt:lpstr>
      <vt:lpstr>document</vt:lpstr>
      <vt:lpstr>elementen</vt:lpstr>
      <vt:lpstr>Uitlezen attributen</vt:lpstr>
      <vt:lpstr>Eigenschappen van elementen</vt:lpstr>
      <vt:lpstr>Elementen overlopen (m.b.v. for-lus)</vt:lpstr>
      <vt:lpstr>Elementen evalueren (M.b.v. if-else)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Webdesign</dc:title>
  <dc:creator>Renaud Leroy</dc:creator>
  <cp:lastModifiedBy>Renaud Leroy</cp:lastModifiedBy>
  <cp:revision>5</cp:revision>
  <dcterms:created xsi:type="dcterms:W3CDTF">2025-09-12T03:16:36Z</dcterms:created>
  <dcterms:modified xsi:type="dcterms:W3CDTF">2025-10-10T05:57:29Z</dcterms:modified>
</cp:coreProperties>
</file>