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46"/>
  </p:notesMasterIdLst>
  <p:handoutMasterIdLst>
    <p:handoutMasterId r:id="rId47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8" r:id="rId14"/>
    <p:sldId id="269" r:id="rId15"/>
    <p:sldId id="270" r:id="rId16"/>
    <p:sldId id="272" r:id="rId17"/>
    <p:sldId id="271" r:id="rId18"/>
    <p:sldId id="273" r:id="rId19"/>
    <p:sldId id="277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8" r:id="rId28"/>
    <p:sldId id="286" r:id="rId29"/>
    <p:sldId id="287" r:id="rId30"/>
    <p:sldId id="275" r:id="rId31"/>
    <p:sldId id="274" r:id="rId32"/>
    <p:sldId id="276" r:id="rId33"/>
    <p:sldId id="289" r:id="rId34"/>
    <p:sldId id="290" r:id="rId35"/>
    <p:sldId id="295" r:id="rId36"/>
    <p:sldId id="291" r:id="rId37"/>
    <p:sldId id="297" r:id="rId38"/>
    <p:sldId id="292" r:id="rId39"/>
    <p:sldId id="293" r:id="rId40"/>
    <p:sldId id="300" r:id="rId41"/>
    <p:sldId id="298" r:id="rId42"/>
    <p:sldId id="294" r:id="rId43"/>
    <p:sldId id="299" r:id="rId44"/>
    <p:sldId id="296" r:id="rId45"/>
  </p:sldIdLst>
  <p:sldSz cx="12192000" cy="6858000"/>
  <p:notesSz cx="6858000" cy="9144000"/>
  <p:defaultTextStyle>
    <a:defPPr rtl="0"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F1B78F-DB08-421C-A594-64C53E8BB98D}" v="5" dt="2025-09-18T07:22:34.01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84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A14EC35-A083-4CA2-A629-54FB374745AC}" type="datetime1">
              <a:rPr lang="nl-NL" smtClean="0"/>
              <a:t>18-9-2025</a:t>
            </a:fld>
            <a:endParaRPr lang="en-US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975D426-A9DD-4244-A2CE-1FB6623742C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484457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32F82C2-DE9F-479D-95B3-30B2F9C315A1}" type="datetime1">
              <a:rPr lang="nl-NL" smtClean="0"/>
              <a:t>18-9-2025</a:t>
            </a:fld>
            <a:endParaRPr lang="en-US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nl"/>
              <a:t>Klik om de tekststijlen van het model te bewerken</a:t>
            </a:r>
            <a:endParaRPr lang="en-US"/>
          </a:p>
          <a:p>
            <a:pPr lvl="1" rtl="0"/>
            <a:r>
              <a:rPr lang="nl"/>
              <a:t>Tweede niveau</a:t>
            </a:r>
          </a:p>
          <a:p>
            <a:pPr lvl="2" rtl="0"/>
            <a:r>
              <a:rPr lang="nl"/>
              <a:t>Derde niveau</a:t>
            </a:r>
          </a:p>
          <a:p>
            <a:pPr lvl="3" rtl="0"/>
            <a:r>
              <a:rPr lang="nl"/>
              <a:t>Vierde niveau</a:t>
            </a:r>
          </a:p>
          <a:p>
            <a:pPr lvl="4" rtl="0"/>
            <a:r>
              <a:rPr lang="nl"/>
              <a:t>Vijfde niveau</a:t>
            </a:r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B41D33-19C8-4450-B3C5-BE83E9C8F0B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455252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nl" dirty="0"/>
              <a:t>Klik om de titelstijl van het model te bewerken</a:t>
            </a:r>
            <a:endParaRPr lang="en-US" dirty="0"/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8" name="Tijdelijke aanduiding voor datum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83A1771-3711-4549-B223-6BFD613711ED}" type="datetime1">
              <a:rPr lang="nl-NL" smtClean="0"/>
              <a:t>18-9-2025</a:t>
            </a:fld>
            <a:endParaRPr lang="en-US" dirty="0"/>
          </a:p>
        </p:txBody>
      </p:sp>
      <p:sp>
        <p:nvSpPr>
          <p:cNvPr id="9" name="Tijdelijke aanduiding voor voettekst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Tijdelijke aanduiding voor dianumm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nl-NL"/>
              <a:t>Klikken om de tekststijl van het model te bewerken</a:t>
            </a:r>
          </a:p>
          <a:p>
            <a:pPr lvl="1" rtl="0"/>
            <a:r>
              <a:rPr lang="nl-NL"/>
              <a:t>Tweede niveau</a:t>
            </a:r>
          </a:p>
          <a:p>
            <a:pPr lvl="2" rtl="0"/>
            <a:r>
              <a:rPr lang="nl-NL"/>
              <a:t>Derde niveau</a:t>
            </a:r>
          </a:p>
          <a:p>
            <a:pPr lvl="3" rtl="0"/>
            <a:r>
              <a:rPr lang="nl-NL"/>
              <a:t>Vierde niveau</a:t>
            </a:r>
          </a:p>
          <a:p>
            <a:pPr lvl="4" rtl="0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08EE877-7E72-4A3F-BF87-CE406B3EE1C5}" type="datetime1">
              <a:rPr lang="nl-NL" smtClean="0"/>
              <a:t>18-9-2025</a:t>
            </a:fld>
            <a:endParaRPr lang="en-US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rtlCol="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rtlCol="0" anchor="t"/>
          <a:lstStyle/>
          <a:p>
            <a:pPr lvl="0" rtl="0"/>
            <a:r>
              <a:rPr lang="nl-NL"/>
              <a:t>Klikken om de tekststijl van het model te bewerken</a:t>
            </a:r>
          </a:p>
          <a:p>
            <a:pPr lvl="1" rtl="0"/>
            <a:r>
              <a:rPr lang="nl-NL"/>
              <a:t>Tweede niveau</a:t>
            </a:r>
          </a:p>
          <a:p>
            <a:pPr lvl="2" rtl="0"/>
            <a:r>
              <a:rPr lang="nl-NL"/>
              <a:t>Derde niveau</a:t>
            </a:r>
          </a:p>
          <a:p>
            <a:pPr lvl="3" rtl="0"/>
            <a:r>
              <a:rPr lang="nl-NL"/>
              <a:t>Vierde niveau</a:t>
            </a:r>
          </a:p>
          <a:p>
            <a:pPr lvl="4" rtl="0"/>
            <a:r>
              <a:rPr lang="nl-NL"/>
              <a:t>Vijfde niveau</a:t>
            </a:r>
            <a:endParaRPr lang="en-US" dirty="0"/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hthoek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Tijdelijke aanduiding voor datum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CC54E9F-8ACA-4714-84BB-74BA71865A3C}" type="datetime1">
              <a:rPr lang="nl-NL" smtClean="0"/>
              <a:t>18-9-2025</a:t>
            </a:fld>
            <a:endParaRPr lang="en-US" dirty="0"/>
          </a:p>
        </p:txBody>
      </p:sp>
      <p:sp>
        <p:nvSpPr>
          <p:cNvPr id="12" name="Tijdelijke aanduiding voor voettekst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3" name="Tijdelijke aanduiding voor dianumm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 rtlCol="0"/>
          <a:lstStyle/>
          <a:p>
            <a:pPr rtl="0"/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 rtlCol="0"/>
          <a:lstStyle/>
          <a:p>
            <a:pPr lvl="0" rtl="0"/>
            <a:r>
              <a:rPr lang="nl-NL"/>
              <a:t>Klikken om de tekststijl van het model te bewerken</a:t>
            </a:r>
          </a:p>
          <a:p>
            <a:pPr lvl="1" rtl="0"/>
            <a:r>
              <a:rPr lang="nl-NL"/>
              <a:t>Tweede niveau</a:t>
            </a:r>
          </a:p>
          <a:p>
            <a:pPr lvl="2" rtl="0"/>
            <a:r>
              <a:rPr lang="nl-NL"/>
              <a:t>Derde niveau</a:t>
            </a:r>
          </a:p>
          <a:p>
            <a:pPr lvl="3" rtl="0"/>
            <a:r>
              <a:rPr lang="nl-NL"/>
              <a:t>Vierde niveau</a:t>
            </a:r>
          </a:p>
          <a:p>
            <a:pPr lvl="4" rtl="0"/>
            <a:r>
              <a:rPr lang="nl-NL"/>
              <a:t>Vijfde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hoek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1193" y="2393950"/>
            <a:ext cx="11029615" cy="214746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nl" dirty="0"/>
              <a:t>Klik om de titelstijl van het model te bewerken</a:t>
            </a:r>
            <a:endParaRPr lang="en-US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nl-NL"/>
              <a:t>Klikken om de tekststijl van het model te bewerken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6D3D282-C61A-41D7-9714-7814FA67361E}" type="datetime1">
              <a:rPr lang="nl-NL" smtClean="0"/>
              <a:t>18-9-2025</a:t>
            </a:fld>
            <a:endParaRPr lang="en-US" dirty="0"/>
          </a:p>
        </p:txBody>
      </p:sp>
      <p:sp>
        <p:nvSpPr>
          <p:cNvPr id="9" name="Tijdelijke aanduiding voor voettekst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Tijdelijke aanduiding voor dianumm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ee,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 rtlCol="0">
            <a:normAutofit/>
          </a:bodyPr>
          <a:lstStyle/>
          <a:p>
            <a:pPr lvl="0" rtl="0"/>
            <a:r>
              <a:rPr lang="nl-NL"/>
              <a:t>Klikken om de tekststijl van het model te bewerken</a:t>
            </a:r>
          </a:p>
          <a:p>
            <a:pPr lvl="1" rtl="0"/>
            <a:r>
              <a:rPr lang="nl-NL"/>
              <a:t>Tweede niveau</a:t>
            </a:r>
          </a:p>
          <a:p>
            <a:pPr lvl="2" rtl="0"/>
            <a:r>
              <a:rPr lang="nl-NL"/>
              <a:t>Derde niveau</a:t>
            </a:r>
          </a:p>
          <a:p>
            <a:pPr lvl="3" rtl="0"/>
            <a:r>
              <a:rPr lang="nl-NL"/>
              <a:t>Vierde niveau</a:t>
            </a:r>
          </a:p>
          <a:p>
            <a:pPr lvl="4" rtl="0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 rtlCol="0">
            <a:normAutofit/>
          </a:bodyPr>
          <a:lstStyle/>
          <a:p>
            <a:pPr lvl="0" rtl="0"/>
            <a:r>
              <a:rPr lang="nl-NL"/>
              <a:t>Klikken om de tekststijl van het model te bewerken</a:t>
            </a:r>
          </a:p>
          <a:p>
            <a:pPr lvl="1" rtl="0"/>
            <a:r>
              <a:rPr lang="nl-NL"/>
              <a:t>Tweede niveau</a:t>
            </a:r>
          </a:p>
          <a:p>
            <a:pPr lvl="2" rtl="0"/>
            <a:r>
              <a:rPr lang="nl-NL"/>
              <a:t>Derde niveau</a:t>
            </a:r>
          </a:p>
          <a:p>
            <a:pPr lvl="3" rtl="0"/>
            <a:r>
              <a:rPr lang="nl-NL"/>
              <a:t>Vierde niveau</a:t>
            </a:r>
          </a:p>
          <a:p>
            <a:pPr lvl="4" rtl="0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5CAE64B-8D6D-4B8F-BAE1-453EBC33DDBA}" type="datetime1">
              <a:rPr lang="nl-NL" smtClean="0"/>
              <a:t>18-9-2025</a:t>
            </a:fld>
            <a:endParaRPr lang="en-US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 hasCustomPrompt="1"/>
          </p:nvPr>
        </p:nvSpPr>
        <p:spPr>
          <a:xfrm>
            <a:off x="581191" y="2250891"/>
            <a:ext cx="5194769" cy="557784"/>
          </a:xfrm>
        </p:spPr>
        <p:txBody>
          <a:bodyPr rtlCol="0"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nl" dirty="0"/>
              <a:t>Klik om de tekststijlen van het model te 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nl-NL"/>
              <a:t>Klikken om de tekststijl van het model te bewerken</a:t>
            </a:r>
          </a:p>
          <a:p>
            <a:pPr lvl="1" rtl="0"/>
            <a:r>
              <a:rPr lang="nl-NL"/>
              <a:t>Tweede niveau</a:t>
            </a:r>
          </a:p>
          <a:p>
            <a:pPr lvl="2" rtl="0"/>
            <a:r>
              <a:rPr lang="nl-NL"/>
              <a:t>Derde niveau</a:t>
            </a:r>
          </a:p>
          <a:p>
            <a:pPr lvl="3" rtl="0"/>
            <a:r>
              <a:rPr lang="nl-NL"/>
              <a:t>Vierde niveau</a:t>
            </a:r>
          </a:p>
          <a:p>
            <a:pPr lvl="4" rtl="0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 hasCustomPrompt="1"/>
          </p:nvPr>
        </p:nvSpPr>
        <p:spPr>
          <a:xfrm>
            <a:off x="6416039" y="2250892"/>
            <a:ext cx="5194770" cy="553373"/>
          </a:xfrm>
        </p:spPr>
        <p:txBody>
          <a:bodyPr rtlCol="0"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nl" dirty="0"/>
              <a:t>Klik om de tekststijlen van het model te 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nl-NL"/>
              <a:t>Klikken om de tekststijl van het model te bewerken</a:t>
            </a:r>
          </a:p>
          <a:p>
            <a:pPr lvl="1" rtl="0"/>
            <a:r>
              <a:rPr lang="nl-NL"/>
              <a:t>Tweede niveau</a:t>
            </a:r>
          </a:p>
          <a:p>
            <a:pPr lvl="2" rtl="0"/>
            <a:r>
              <a:rPr lang="nl-NL"/>
              <a:t>Derde niveau</a:t>
            </a:r>
          </a:p>
          <a:p>
            <a:pPr lvl="3" rtl="0"/>
            <a:r>
              <a:rPr lang="nl-NL"/>
              <a:t>Vierde niveau</a:t>
            </a:r>
          </a:p>
          <a:p>
            <a:pPr lvl="4" rtl="0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DD41833-08F9-41B2-81FC-2883EDAAEF19}" type="datetime1">
              <a:rPr lang="nl-NL" smtClean="0"/>
              <a:t>18-9-2025</a:t>
            </a:fld>
            <a:endParaRPr lang="en-US" dirty="0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DC9B189-AE00-478F-84A9-63330A766802}" type="datetime1">
              <a:rPr lang="nl-NL" smtClean="0"/>
              <a:t>18-9-2025</a:t>
            </a:fld>
            <a:endParaRPr lang="en-US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4D93972-B93F-42C7-B487-83AAA3F36605}" type="datetime1">
              <a:rPr lang="nl-NL" smtClean="0"/>
              <a:t>18-9-2025</a:t>
            </a:fld>
            <a:endParaRPr lang="en-US" dirty="0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767857" y="933450"/>
            <a:ext cx="3031852" cy="1722419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nl" dirty="0"/>
              <a:t>Klik om de titelstijl van het model te bewerken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nl-NL"/>
              <a:t>Klikken om de tekststijl van het model te bewerken</a:t>
            </a:r>
          </a:p>
          <a:p>
            <a:pPr lvl="1" rtl="0"/>
            <a:r>
              <a:rPr lang="nl-NL"/>
              <a:t>Tweede niveau</a:t>
            </a:r>
          </a:p>
          <a:p>
            <a:pPr lvl="2" rtl="0"/>
            <a:r>
              <a:rPr lang="nl-NL"/>
              <a:t>Derde niveau</a:t>
            </a:r>
          </a:p>
          <a:p>
            <a:pPr lvl="3" rtl="0"/>
            <a:r>
              <a:rPr lang="nl-NL"/>
              <a:t>Vierde niveau</a:t>
            </a:r>
          </a:p>
          <a:p>
            <a:pPr lvl="4" rtl="0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nl-NL"/>
              <a:t>Klikken om de tekststijl van het model te bewerken</a:t>
            </a:r>
          </a:p>
        </p:txBody>
      </p:sp>
      <p:sp>
        <p:nvSpPr>
          <p:cNvPr id="8" name="Tijdelijke aanduiding voor datum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 rtlCol="0"/>
          <a:lstStyle/>
          <a:p>
            <a:pPr rtl="0"/>
            <a:fld id="{41CBEB4C-81CC-455E-9331-682EF29A1EAB}" type="datetime1">
              <a:rPr lang="nl-NL" smtClean="0"/>
              <a:t>18-9-2025</a:t>
            </a:fld>
            <a:endParaRPr lang="en-US" dirty="0"/>
          </a:p>
        </p:txBody>
      </p:sp>
      <p:sp>
        <p:nvSpPr>
          <p:cNvPr id="10" name="Tijdelijke aanduiding voor voettekst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1" name="Tijdelijke aanduiding voor dianumm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 rtlCol="0"/>
          <a:lstStyle/>
          <a:p>
            <a:pPr rtl="0"/>
            <a:fld id="{3A98EE3D-8CD1-4C3F-BD1C-C98C9596463C}" type="slidenum">
              <a:rPr lang="en-US" smtClean="0"/>
              <a:pPr rtl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ijdelijke aanduiding voor afbeelding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7691925-8A1E-4010-8BF9-64E08633B604}" type="datetime1">
              <a:rPr lang="nl-NL" smtClean="0"/>
              <a:t>18-9-2025</a:t>
            </a:fld>
            <a:endParaRPr lang="en-US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nl"/>
              <a:t>Klik om de titelstijl van het model te bewerken</a:t>
            </a:r>
            <a:endParaRPr lang="en-US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nl"/>
              <a:t>Klik om de tekststijlen van het model te bewerken</a:t>
            </a:r>
          </a:p>
          <a:p>
            <a:pPr lvl="1" rtl="0"/>
            <a:r>
              <a:rPr lang="nl"/>
              <a:t>Tweede niveau</a:t>
            </a:r>
          </a:p>
          <a:p>
            <a:pPr lvl="2" rtl="0"/>
            <a:r>
              <a:rPr lang="nl"/>
              <a:t>Derde niveau</a:t>
            </a:r>
          </a:p>
          <a:p>
            <a:pPr lvl="3" rtl="0"/>
            <a:r>
              <a:rPr lang="nl"/>
              <a:t>Vierde niveau</a:t>
            </a:r>
          </a:p>
          <a:p>
            <a:pPr lvl="4" rtl="0"/>
            <a:r>
              <a:rPr lang="nl"/>
              <a:t>Vijfde niveau</a:t>
            </a:r>
            <a:endParaRPr lang="en-US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8D3FD7C-4B51-47DA-BCF4-68F2F2963CDA}" type="datetime1">
              <a:rPr lang="nl-NL" smtClean="0"/>
              <a:t>18-9-2025</a:t>
            </a:fld>
            <a:endParaRPr lang="en-US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9" name="Rechthoek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hthoek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hthoek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hthoek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 rtlCol="0">
            <a:normAutofit/>
          </a:bodyPr>
          <a:lstStyle/>
          <a:p>
            <a:pPr rtl="0"/>
            <a:r>
              <a:rPr lang="nl" dirty="0"/>
              <a:t>Webdesign</a:t>
            </a:r>
          </a:p>
        </p:txBody>
      </p:sp>
      <p:sp>
        <p:nvSpPr>
          <p:cNvPr id="3" name="Subtitel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 rtlCol="0">
            <a:normAutofit/>
          </a:bodyPr>
          <a:lstStyle/>
          <a:p>
            <a:pPr rtl="0"/>
            <a:r>
              <a:rPr lang="nl-BE"/>
              <a:t>H</a:t>
            </a:r>
            <a:r>
              <a:rPr lang="nl"/>
              <a:t>tml / Css</a:t>
            </a:r>
            <a:endParaRPr lang="nl" dirty="0"/>
          </a:p>
        </p:txBody>
      </p:sp>
      <p:sp>
        <p:nvSpPr>
          <p:cNvPr id="20" name="Rechthoek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nl-BE"/>
          </a:p>
        </p:txBody>
      </p:sp>
      <p:sp>
        <p:nvSpPr>
          <p:cNvPr id="22" name="Rechthoek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nl-BE"/>
          </a:p>
        </p:txBody>
      </p:sp>
      <p:sp>
        <p:nvSpPr>
          <p:cNvPr id="24" name="Rechthoek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nl-BE"/>
          </a:p>
        </p:txBody>
      </p:sp>
      <p:pic>
        <p:nvPicPr>
          <p:cNvPr id="6" name="Afbeelding 5" descr="Een close-up van een logo&#10;&#10;Beschrijving automatisch gegenereerd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F66DBD-23BC-5D2D-F12B-670384FA1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Voorbeeld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19602F6-A73C-C067-10D8-DF461FD712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BE" dirty="0"/>
              <a:t>&lt;html&gt;</a:t>
            </a:r>
          </a:p>
          <a:p>
            <a:pPr marL="0" indent="0">
              <a:buNone/>
            </a:pPr>
            <a:r>
              <a:rPr lang="nl-BE" dirty="0"/>
              <a:t>	&lt;</a:t>
            </a:r>
            <a:r>
              <a:rPr lang="nl-BE" dirty="0" err="1"/>
              <a:t>head</a:t>
            </a:r>
            <a:r>
              <a:rPr lang="nl-BE" dirty="0"/>
              <a:t>&gt;</a:t>
            </a:r>
          </a:p>
          <a:p>
            <a:pPr marL="0" indent="0">
              <a:buNone/>
            </a:pPr>
            <a:r>
              <a:rPr lang="nl-BE" dirty="0"/>
              <a:t>	&lt;/</a:t>
            </a:r>
            <a:r>
              <a:rPr lang="nl-BE" dirty="0" err="1"/>
              <a:t>head</a:t>
            </a:r>
            <a:r>
              <a:rPr lang="nl-BE" dirty="0"/>
              <a:t>&gt;</a:t>
            </a:r>
          </a:p>
          <a:p>
            <a:pPr marL="0" indent="0">
              <a:buNone/>
            </a:pPr>
            <a:r>
              <a:rPr lang="nl-BE" dirty="0"/>
              <a:t>	&lt;body&gt;</a:t>
            </a:r>
          </a:p>
          <a:p>
            <a:pPr marL="0" indent="0">
              <a:buNone/>
            </a:pPr>
            <a:r>
              <a:rPr lang="nl-BE" dirty="0"/>
              <a:t>		&lt;p</a:t>
            </a:r>
            <a:r>
              <a:rPr lang="nl-BE"/>
              <a:t>&gt;Hello world</a:t>
            </a:r>
            <a:r>
              <a:rPr lang="nl-BE" dirty="0"/>
              <a:t>!&lt;</a:t>
            </a:r>
            <a:r>
              <a:rPr lang="nl-BE" dirty="0" err="1"/>
              <a:t>br</a:t>
            </a:r>
            <a:r>
              <a:rPr lang="nl-BE"/>
              <a:t>/&gt;Ik leer websites maken</a:t>
            </a:r>
            <a:r>
              <a:rPr lang="nl-BE" dirty="0"/>
              <a:t>.&lt;/p&gt;</a:t>
            </a:r>
          </a:p>
          <a:p>
            <a:pPr marL="0" indent="0">
              <a:buNone/>
            </a:pPr>
            <a:r>
              <a:rPr lang="nl-BE" dirty="0"/>
              <a:t>	&lt;/body&gt;</a:t>
            </a:r>
          </a:p>
          <a:p>
            <a:pPr marL="0" indent="0">
              <a:buNone/>
            </a:pPr>
            <a:r>
              <a:rPr lang="nl-BE" dirty="0"/>
              <a:t>&lt;/html&gt;</a:t>
            </a: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0E7B5922-F056-AC5A-8EF9-74CDB80C95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9706" y="3429000"/>
            <a:ext cx="3667986" cy="974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4156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4AC7A5-E7AD-43D1-64AD-883763AD0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Vet (b) / schuin (i) / Onderlijnd (</a:t>
            </a:r>
            <a:r>
              <a:rPr lang="nl-BE" dirty="0"/>
              <a:t>u)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E655979-D2BF-D279-518F-8C8DC44048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nl-BE" b="1" err="1"/>
              <a:t>Bold</a:t>
            </a:r>
            <a:r>
              <a:rPr lang="nl-BE" b="1"/>
              <a:t>: &lt;</a:t>
            </a:r>
            <a:r>
              <a:rPr lang="nl-BE" b="1" dirty="0"/>
              <a:t>b&gt;&lt;/b&gt;</a:t>
            </a:r>
          </a:p>
          <a:p>
            <a:r>
              <a:rPr lang="nl-BE" b="1"/>
              <a:t>Italic: &lt;</a:t>
            </a:r>
            <a:r>
              <a:rPr lang="nl-BE" b="1" dirty="0"/>
              <a:t>i&gt;&lt;/i&gt;</a:t>
            </a:r>
          </a:p>
          <a:p>
            <a:r>
              <a:rPr lang="nl-BE" b="1" err="1"/>
              <a:t>Underlined</a:t>
            </a:r>
            <a:r>
              <a:rPr lang="nl-BE" b="1"/>
              <a:t>: &lt;</a:t>
            </a:r>
            <a:r>
              <a:rPr lang="nl-BE" b="1" dirty="0"/>
              <a:t>u&gt;&lt;/u&gt;</a:t>
            </a:r>
          </a:p>
          <a:p>
            <a:endParaRPr lang="nl-BE" dirty="0"/>
          </a:p>
          <a:p>
            <a:pPr marL="0" indent="0">
              <a:buNone/>
            </a:pPr>
            <a:r>
              <a:rPr lang="nl-BE" dirty="0"/>
              <a:t>&lt;html&gt;</a:t>
            </a:r>
          </a:p>
          <a:p>
            <a:pPr marL="0" indent="0">
              <a:buNone/>
            </a:pPr>
            <a:r>
              <a:rPr lang="nl-BE" dirty="0"/>
              <a:t>	&lt;</a:t>
            </a:r>
            <a:r>
              <a:rPr lang="nl-BE" dirty="0" err="1"/>
              <a:t>head</a:t>
            </a:r>
            <a:r>
              <a:rPr lang="nl-BE" dirty="0"/>
              <a:t>&gt;</a:t>
            </a:r>
          </a:p>
          <a:p>
            <a:pPr marL="0" indent="0">
              <a:buNone/>
            </a:pPr>
            <a:r>
              <a:rPr lang="nl-BE" dirty="0"/>
              <a:t>	&lt;/</a:t>
            </a:r>
            <a:r>
              <a:rPr lang="nl-BE" dirty="0" err="1"/>
              <a:t>head</a:t>
            </a:r>
            <a:r>
              <a:rPr lang="nl-BE" dirty="0"/>
              <a:t>&gt;</a:t>
            </a:r>
          </a:p>
          <a:p>
            <a:pPr marL="0" indent="0">
              <a:buNone/>
            </a:pPr>
            <a:r>
              <a:rPr lang="nl-BE" dirty="0"/>
              <a:t>	&lt;body&gt;</a:t>
            </a:r>
          </a:p>
          <a:p>
            <a:pPr marL="0" indent="0">
              <a:buNone/>
            </a:pPr>
            <a:r>
              <a:rPr lang="nl-BE" dirty="0"/>
              <a:t>		&lt;p&gt;&lt;b&gt;</a:t>
            </a:r>
            <a:r>
              <a:rPr lang="nl-BE" dirty="0" err="1"/>
              <a:t>Hello</a:t>
            </a:r>
            <a:r>
              <a:rPr lang="nl-BE" dirty="0"/>
              <a:t>&lt;/</a:t>
            </a:r>
            <a:r>
              <a:rPr lang="nl-BE"/>
              <a:t>b&gt; &lt;</a:t>
            </a:r>
            <a:r>
              <a:rPr lang="nl-BE" dirty="0"/>
              <a:t>u&gt;</a:t>
            </a:r>
            <a:r>
              <a:rPr lang="nl-BE" dirty="0" err="1"/>
              <a:t>world</a:t>
            </a:r>
            <a:r>
              <a:rPr lang="nl-BE" dirty="0"/>
              <a:t>&lt;/u&gt;!&lt;</a:t>
            </a:r>
            <a:r>
              <a:rPr lang="nl-BE" dirty="0" err="1"/>
              <a:t>br</a:t>
            </a:r>
            <a:r>
              <a:rPr lang="nl-BE" dirty="0"/>
              <a:t>/&gt;&lt;i</a:t>
            </a:r>
            <a:r>
              <a:rPr lang="nl-BE"/>
              <a:t>&gt;Ik leer websites maken</a:t>
            </a:r>
            <a:r>
              <a:rPr lang="nl-BE" dirty="0"/>
              <a:t>.&lt;/i&gt;&lt;/p&gt;</a:t>
            </a:r>
          </a:p>
          <a:p>
            <a:pPr marL="0" indent="0">
              <a:buNone/>
            </a:pPr>
            <a:r>
              <a:rPr lang="nl-BE" dirty="0"/>
              <a:t>	&lt;/body&gt;</a:t>
            </a:r>
          </a:p>
          <a:p>
            <a:pPr marL="0" indent="0">
              <a:buNone/>
            </a:pPr>
            <a:r>
              <a:rPr lang="nl-BE" dirty="0"/>
              <a:t>&lt;/html&gt;</a:t>
            </a:r>
          </a:p>
          <a:p>
            <a:endParaRPr lang="nl-BE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167E3CD-4A5C-BA3A-46BE-518689B189AA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7605951" y="6423914"/>
            <a:ext cx="2844799" cy="365125"/>
          </a:xfrm>
        </p:spPr>
        <p:txBody>
          <a:bodyPr/>
          <a:lstStyle/>
          <a:p>
            <a:pPr rtl="0"/>
            <a:endParaRPr lang="en-US" dirty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C25051EF-A07C-5C3C-4A06-2CB2BFA305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8620" y="3820104"/>
            <a:ext cx="3496123" cy="911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4592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F3E8DB-4E5F-BE6C-03E9-D4D3910C2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strong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E2DE9AB-FB05-9BD7-098B-490402AFDB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/>
              <a:t>Visueel hetzelfde als bold</a:t>
            </a:r>
            <a:endParaRPr lang="nl-BE" dirty="0"/>
          </a:p>
          <a:p>
            <a:r>
              <a:rPr lang="nl-BE"/>
              <a:t>Wordt gebruikt voor tekst die cruciaal is. O</a:t>
            </a:r>
            <a:r>
              <a:rPr lang="nl-BE" dirty="0"/>
              <a:t>.</a:t>
            </a:r>
            <a:r>
              <a:rPr lang="nl-BE"/>
              <a:t>a. zoekmachines gaan hiernaar op zoek</a:t>
            </a:r>
            <a:r>
              <a:rPr lang="nl-BE" dirty="0"/>
              <a:t>.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AB13D38-071B-8623-AD8A-3AC745EFBBD7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7605951" y="6423914"/>
            <a:ext cx="2844799" cy="365125"/>
          </a:xfrm>
        </p:spPr>
        <p:txBody>
          <a:bodyPr/>
          <a:lstStyle/>
          <a:p>
            <a:pPr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1718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0A50D3-E412-40B6-D069-C239F381E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Link (a)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215A51D-BD6A-8D02-031F-794473ABE6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/>
              <a:t>Zorgt voor een link naar een andere pagina (of lokaal op pagina, zie later anchor)</a:t>
            </a:r>
          </a:p>
          <a:p>
            <a:r>
              <a:rPr lang="nl-BE" dirty="0"/>
              <a:t>Attributen:</a:t>
            </a:r>
          </a:p>
          <a:p>
            <a:pPr lvl="1"/>
            <a:r>
              <a:rPr lang="nl-BE" dirty="0" err="1"/>
              <a:t>href</a:t>
            </a:r>
            <a:r>
              <a:rPr lang="nl-BE" dirty="0"/>
              <a:t>: </a:t>
            </a:r>
            <a:r>
              <a:rPr lang="nl-BE" dirty="0" err="1"/>
              <a:t>url</a:t>
            </a:r>
            <a:r>
              <a:rPr lang="nl-BE" dirty="0"/>
              <a:t> waarnaar moet worden </a:t>
            </a:r>
            <a:r>
              <a:rPr lang="nl-BE" dirty="0" err="1"/>
              <a:t>gesurfd</a:t>
            </a:r>
            <a:endParaRPr lang="nl-BE" dirty="0"/>
          </a:p>
          <a:p>
            <a:pPr lvl="1"/>
            <a:r>
              <a:rPr lang="nl-BE" dirty="0"/>
              <a:t>target: hoe de link wordt geopend:</a:t>
            </a:r>
          </a:p>
          <a:p>
            <a:pPr lvl="2"/>
            <a:r>
              <a:rPr lang="nl-BE" dirty="0"/>
              <a:t>_blank: nieuw scherm of tabblad</a:t>
            </a:r>
          </a:p>
          <a:p>
            <a:pPr lvl="2"/>
            <a:r>
              <a:rPr lang="nl-BE" dirty="0"/>
              <a:t>_</a:t>
            </a:r>
            <a:r>
              <a:rPr lang="nl-BE" dirty="0" err="1"/>
              <a:t>self</a:t>
            </a:r>
            <a:r>
              <a:rPr lang="nl-BE" dirty="0"/>
              <a:t>: in huidig tabblad</a:t>
            </a:r>
          </a:p>
          <a:p>
            <a:r>
              <a:rPr lang="nl-BE" dirty="0"/>
              <a:t>Hint: vermijd zaken zoals ‘Klik hier’ enzovoort. Geef steeds duidelijk aan waar de link naartoe gaat.</a:t>
            </a:r>
          </a:p>
          <a:p>
            <a:pPr lvl="1"/>
            <a:endParaRPr lang="nl-BE" dirty="0"/>
          </a:p>
          <a:p>
            <a:pPr marL="0" indent="0">
              <a:buNone/>
            </a:pPr>
            <a:r>
              <a:rPr lang="nl-BE" dirty="0"/>
              <a:t>&lt;a </a:t>
            </a:r>
            <a:r>
              <a:rPr lang="nl-BE" dirty="0" err="1"/>
              <a:t>href</a:t>
            </a:r>
            <a:r>
              <a:rPr lang="nl-BE" dirty="0"/>
              <a:t>="http://www.google.com" target="_blank"&gt;Ga naar Google&lt;/a&gt;</a:t>
            </a:r>
          </a:p>
        </p:txBody>
      </p:sp>
    </p:spTree>
    <p:extLst>
      <p:ext uri="{BB962C8B-B14F-4D97-AF65-F5344CB8AC3E}">
        <p14:creationId xmlns:p14="http://schemas.microsoft.com/office/powerpoint/2010/main" val="38175627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CF39F6-B7E0-77E5-68E7-8B1527482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Afbeelding (</a:t>
            </a:r>
            <a:r>
              <a:rPr lang="nl-BE" dirty="0" err="1"/>
              <a:t>img</a:t>
            </a:r>
            <a:r>
              <a:rPr lang="nl-BE" dirty="0"/>
              <a:t>)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85BE2FB-3BA6-3DF1-68D4-D02DD07150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b="1"/>
              <a:t>Bevat geen tekst of andere geneste element, dus sluit zichzelf af &lt;</a:t>
            </a:r>
            <a:r>
              <a:rPr lang="nl-BE" b="1" dirty="0" err="1"/>
              <a:t>img</a:t>
            </a:r>
            <a:r>
              <a:rPr lang="nl-BE" b="1" dirty="0"/>
              <a:t>/&gt;</a:t>
            </a:r>
          </a:p>
          <a:p>
            <a:r>
              <a:rPr lang="nl-BE" dirty="0"/>
              <a:t>Attributen:</a:t>
            </a:r>
          </a:p>
          <a:p>
            <a:pPr lvl="1"/>
            <a:r>
              <a:rPr lang="nl-BE"/>
              <a:t>src = bron waar de afbeelding staat (lokaal op computer of url</a:t>
            </a:r>
            <a:r>
              <a:rPr lang="nl-BE" dirty="0"/>
              <a:t>)</a:t>
            </a:r>
          </a:p>
          <a:p>
            <a:pPr lvl="1"/>
            <a:r>
              <a:rPr lang="nl-BE"/>
              <a:t>alt = alternatieve tekst die beschrijf wat er op de afbeelding staat, voor moest die niet kunnen worden geladen</a:t>
            </a:r>
            <a:endParaRPr lang="nl-BE" dirty="0"/>
          </a:p>
          <a:p>
            <a:r>
              <a:rPr lang="nl-BE"/>
              <a:t>&lt;img src</a:t>
            </a:r>
            <a:r>
              <a:rPr lang="nl-BE" dirty="0"/>
              <a:t>=“https://viso.be/wp-content/uploads/2022/06/logo-viso.</a:t>
            </a:r>
            <a:r>
              <a:rPr lang="nl-BE"/>
              <a:t>png” alt=“Logo van VISO</a:t>
            </a:r>
            <a:r>
              <a:rPr lang="nl-BE" dirty="0"/>
              <a:t>”/&gt;</a:t>
            </a:r>
          </a:p>
        </p:txBody>
      </p:sp>
    </p:spTree>
    <p:extLst>
      <p:ext uri="{BB962C8B-B14F-4D97-AF65-F5344CB8AC3E}">
        <p14:creationId xmlns:p14="http://schemas.microsoft.com/office/powerpoint/2010/main" val="29215193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8669C9-FD51-421D-AA31-8EB03BDAB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(On</a:t>
            </a:r>
            <a:r>
              <a:rPr lang="nl-BE"/>
              <a:t>)geordende lijst (</a:t>
            </a:r>
            <a:r>
              <a:rPr lang="nl-BE" dirty="0"/>
              <a:t>UL/OL)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A28AA1E-E6C5-D167-AD78-1E53327CA7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/>
              <a:t>Unordered list: &lt;</a:t>
            </a:r>
            <a:r>
              <a:rPr lang="nl-BE" dirty="0" err="1"/>
              <a:t>ul</a:t>
            </a:r>
            <a:r>
              <a:rPr lang="nl-BE" dirty="0"/>
              <a:t>&gt;&lt;/</a:t>
            </a:r>
            <a:r>
              <a:rPr lang="nl-BE" dirty="0" err="1"/>
              <a:t>ul</a:t>
            </a:r>
            <a:r>
              <a:rPr lang="nl-BE" dirty="0"/>
              <a:t>&gt;</a:t>
            </a:r>
          </a:p>
          <a:p>
            <a:r>
              <a:rPr lang="nl-BE"/>
              <a:t>Ordered list: &lt;</a:t>
            </a:r>
            <a:r>
              <a:rPr lang="nl-BE" dirty="0" err="1"/>
              <a:t>ol</a:t>
            </a:r>
            <a:r>
              <a:rPr lang="nl-BE" dirty="0"/>
              <a:t>&gt;&lt;/</a:t>
            </a:r>
            <a:r>
              <a:rPr lang="nl-BE" dirty="0" err="1"/>
              <a:t>ol</a:t>
            </a:r>
            <a:r>
              <a:rPr lang="nl-BE" dirty="0"/>
              <a:t>&gt;</a:t>
            </a:r>
          </a:p>
          <a:p>
            <a:r>
              <a:rPr lang="nl-BE"/>
              <a:t>Bevat per item geneste tags: list item &lt;</a:t>
            </a:r>
            <a:r>
              <a:rPr lang="nl-BE" dirty="0"/>
              <a:t>li&gt;&lt;/li&gt;</a:t>
            </a:r>
          </a:p>
          <a:p>
            <a:pPr marL="0" indent="0">
              <a:buNone/>
            </a:pPr>
            <a:endParaRPr lang="nl-BE" dirty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66B94531-90B1-5D36-D024-C6323E9A34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9385" y="2607439"/>
            <a:ext cx="1283294" cy="2142361"/>
          </a:xfrm>
          <a:prstGeom prst="rect">
            <a:avLst/>
          </a:prstGeom>
        </p:spPr>
      </p:pic>
      <p:sp>
        <p:nvSpPr>
          <p:cNvPr id="8" name="Tekstvak 7">
            <a:extLst>
              <a:ext uri="{FF2B5EF4-FFF2-40B4-BE49-F238E27FC236}">
                <a16:creationId xmlns:a16="http://schemas.microsoft.com/office/drawing/2014/main" id="{9E09AE4D-C8C8-80C8-8459-0EA841164CAB}"/>
              </a:ext>
            </a:extLst>
          </p:cNvPr>
          <p:cNvSpPr txBox="1"/>
          <p:nvPr/>
        </p:nvSpPr>
        <p:spPr>
          <a:xfrm>
            <a:off x="7041385" y="2247458"/>
            <a:ext cx="60960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it-IT" dirty="0"/>
              <a:t>&lt;</a:t>
            </a:r>
            <a:r>
              <a:rPr lang="it-IT" dirty="0" err="1"/>
              <a:t>ul</a:t>
            </a:r>
            <a:r>
              <a:rPr lang="it-IT" dirty="0"/>
              <a:t>&gt;</a:t>
            </a:r>
          </a:p>
          <a:p>
            <a:pPr marL="0" indent="0">
              <a:buNone/>
            </a:pPr>
            <a:r>
              <a:rPr lang="it-IT"/>
              <a:t>            &lt;</a:t>
            </a:r>
            <a:r>
              <a:rPr lang="it-IT" dirty="0"/>
              <a:t>li</a:t>
            </a:r>
            <a:r>
              <a:rPr lang="it-IT"/>
              <a:t>&gt;Item A</a:t>
            </a:r>
            <a:r>
              <a:rPr lang="it-IT" dirty="0"/>
              <a:t>&lt;/li&gt;</a:t>
            </a:r>
          </a:p>
          <a:p>
            <a:pPr marL="0" indent="0">
              <a:buNone/>
            </a:pPr>
            <a:r>
              <a:rPr lang="it-IT"/>
              <a:t>            &lt;</a:t>
            </a:r>
            <a:r>
              <a:rPr lang="it-IT" dirty="0"/>
              <a:t>li</a:t>
            </a:r>
            <a:r>
              <a:rPr lang="it-IT"/>
              <a:t>&gt;Item B</a:t>
            </a:r>
            <a:r>
              <a:rPr lang="it-IT" dirty="0"/>
              <a:t>&lt;/li&gt;</a:t>
            </a:r>
          </a:p>
          <a:p>
            <a:pPr marL="0" indent="0">
              <a:buNone/>
            </a:pPr>
            <a:r>
              <a:rPr lang="it-IT"/>
              <a:t>            &lt;</a:t>
            </a:r>
            <a:r>
              <a:rPr lang="it-IT" dirty="0"/>
              <a:t>li</a:t>
            </a:r>
            <a:r>
              <a:rPr lang="it-IT"/>
              <a:t>&gt;Item C</a:t>
            </a:r>
            <a:r>
              <a:rPr lang="it-IT" dirty="0"/>
              <a:t>&lt;/li&gt;</a:t>
            </a:r>
          </a:p>
          <a:p>
            <a:pPr marL="0" indent="0">
              <a:buNone/>
            </a:pPr>
            <a:r>
              <a:rPr lang="it-IT"/>
              <a:t>        &lt;/</a:t>
            </a:r>
            <a:r>
              <a:rPr lang="it-IT" dirty="0" err="1"/>
              <a:t>ul</a:t>
            </a:r>
            <a:r>
              <a:rPr lang="it-IT" dirty="0"/>
              <a:t>&gt;</a:t>
            </a:r>
          </a:p>
          <a:p>
            <a:pPr marL="0" indent="0">
              <a:buNone/>
            </a:pPr>
            <a:r>
              <a:rPr lang="it-IT"/>
              <a:t>        &lt;</a:t>
            </a:r>
            <a:r>
              <a:rPr lang="it-IT" dirty="0" err="1"/>
              <a:t>ol</a:t>
            </a:r>
            <a:r>
              <a:rPr lang="it-IT" dirty="0"/>
              <a:t>&gt;</a:t>
            </a:r>
          </a:p>
          <a:p>
            <a:pPr marL="0" indent="0">
              <a:buNone/>
            </a:pPr>
            <a:r>
              <a:rPr lang="it-IT"/>
              <a:t>            &lt;</a:t>
            </a:r>
            <a:r>
              <a:rPr lang="it-IT" dirty="0"/>
              <a:t>li</a:t>
            </a:r>
            <a:r>
              <a:rPr lang="it-IT"/>
              <a:t>&gt;Item 1</a:t>
            </a:r>
            <a:r>
              <a:rPr lang="it-IT" dirty="0"/>
              <a:t>&lt;/li&gt;</a:t>
            </a:r>
          </a:p>
          <a:p>
            <a:pPr marL="0" indent="0">
              <a:buNone/>
            </a:pPr>
            <a:r>
              <a:rPr lang="it-IT"/>
              <a:t>            &lt;</a:t>
            </a:r>
            <a:r>
              <a:rPr lang="it-IT" dirty="0"/>
              <a:t>li</a:t>
            </a:r>
            <a:r>
              <a:rPr lang="it-IT"/>
              <a:t>&gt;Item 2</a:t>
            </a:r>
            <a:r>
              <a:rPr lang="it-IT" dirty="0"/>
              <a:t>&lt;/li&gt;</a:t>
            </a:r>
          </a:p>
          <a:p>
            <a:pPr marL="0" indent="0">
              <a:buNone/>
            </a:pPr>
            <a:r>
              <a:rPr lang="it-IT"/>
              <a:t>            &lt;</a:t>
            </a:r>
            <a:r>
              <a:rPr lang="it-IT" dirty="0"/>
              <a:t>li</a:t>
            </a:r>
            <a:r>
              <a:rPr lang="it-IT"/>
              <a:t>&gt;Item 3</a:t>
            </a:r>
            <a:r>
              <a:rPr lang="it-IT" dirty="0"/>
              <a:t>&lt;/li&gt;</a:t>
            </a:r>
          </a:p>
          <a:p>
            <a:pPr marL="0" indent="0">
              <a:buNone/>
            </a:pPr>
            <a:r>
              <a:rPr lang="it-IT"/>
              <a:t>        &lt;/</a:t>
            </a:r>
            <a:r>
              <a:rPr lang="it-IT" dirty="0" err="1"/>
              <a:t>ol</a:t>
            </a:r>
            <a:r>
              <a:rPr lang="it-IT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781372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E5CC39-E342-B829-0CBA-7B9B28E6C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tabel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34CAB08-9585-A81E-17A2-905B2B08A1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792" y="1790531"/>
            <a:ext cx="11029615" cy="3634486"/>
          </a:xfrm>
        </p:spPr>
        <p:txBody>
          <a:bodyPr/>
          <a:lstStyle/>
          <a:p>
            <a:r>
              <a:rPr lang="nl-BE" dirty="0"/>
              <a:t>Tabel: &lt;</a:t>
            </a:r>
            <a:r>
              <a:rPr lang="nl-BE" dirty="0" err="1"/>
              <a:t>table</a:t>
            </a:r>
            <a:r>
              <a:rPr lang="nl-BE" dirty="0"/>
              <a:t>&gt;&lt;/</a:t>
            </a:r>
            <a:r>
              <a:rPr lang="nl-BE" dirty="0" err="1"/>
              <a:t>table</a:t>
            </a:r>
            <a:r>
              <a:rPr lang="nl-BE" dirty="0"/>
              <a:t>&gt;</a:t>
            </a:r>
          </a:p>
          <a:p>
            <a:r>
              <a:rPr lang="nl-BE" dirty="0"/>
              <a:t>Hoofding: &lt;</a:t>
            </a:r>
            <a:r>
              <a:rPr lang="nl-BE" dirty="0" err="1"/>
              <a:t>thead</a:t>
            </a:r>
            <a:r>
              <a:rPr lang="nl-BE" dirty="0"/>
              <a:t>&gt;&lt;/</a:t>
            </a:r>
            <a:r>
              <a:rPr lang="nl-BE" dirty="0" err="1"/>
              <a:t>thead</a:t>
            </a:r>
            <a:r>
              <a:rPr lang="nl-BE" dirty="0"/>
              <a:t>&gt;</a:t>
            </a:r>
          </a:p>
          <a:p>
            <a:r>
              <a:rPr lang="nl-BE" dirty="0"/>
              <a:t>Inhoud: &lt;</a:t>
            </a:r>
            <a:r>
              <a:rPr lang="nl-BE" dirty="0" err="1"/>
              <a:t>tbody</a:t>
            </a:r>
            <a:r>
              <a:rPr lang="nl-BE" dirty="0"/>
              <a:t>&gt;&lt;/</a:t>
            </a:r>
            <a:r>
              <a:rPr lang="nl-BE" dirty="0" err="1"/>
              <a:t>tbody</a:t>
            </a:r>
            <a:r>
              <a:rPr lang="nl-BE" dirty="0"/>
              <a:t>&gt;</a:t>
            </a:r>
          </a:p>
          <a:p>
            <a:r>
              <a:rPr lang="nl-BE" dirty="0"/>
              <a:t>Rij: &lt;</a:t>
            </a:r>
            <a:r>
              <a:rPr lang="nl-BE" dirty="0" err="1"/>
              <a:t>tr</a:t>
            </a:r>
            <a:r>
              <a:rPr lang="nl-BE" dirty="0"/>
              <a:t>&gt;&lt;/</a:t>
            </a:r>
            <a:r>
              <a:rPr lang="nl-BE" dirty="0" err="1"/>
              <a:t>tr</a:t>
            </a:r>
            <a:r>
              <a:rPr lang="nl-BE" dirty="0"/>
              <a:t>&gt;</a:t>
            </a:r>
          </a:p>
          <a:p>
            <a:r>
              <a:rPr lang="nl-BE" dirty="0"/>
              <a:t>Hoofding cel: &lt;</a:t>
            </a:r>
            <a:r>
              <a:rPr lang="nl-BE" dirty="0" err="1"/>
              <a:t>th</a:t>
            </a:r>
            <a:r>
              <a:rPr lang="nl-BE" dirty="0"/>
              <a:t>&gt;&lt;/</a:t>
            </a:r>
            <a:r>
              <a:rPr lang="nl-BE" dirty="0" err="1"/>
              <a:t>th</a:t>
            </a:r>
            <a:r>
              <a:rPr lang="nl-BE" dirty="0"/>
              <a:t>&gt;</a:t>
            </a:r>
          </a:p>
          <a:p>
            <a:r>
              <a:rPr lang="nl-BE" dirty="0"/>
              <a:t>Cel: &lt;</a:t>
            </a:r>
            <a:r>
              <a:rPr lang="nl-BE" dirty="0" err="1"/>
              <a:t>td</a:t>
            </a:r>
            <a:r>
              <a:rPr lang="nl-BE" dirty="0"/>
              <a:t>&gt;&lt;/</a:t>
            </a:r>
            <a:r>
              <a:rPr lang="nl-BE" dirty="0" err="1"/>
              <a:t>td</a:t>
            </a:r>
            <a:r>
              <a:rPr lang="nl-BE" dirty="0"/>
              <a:t>&gt;</a:t>
            </a:r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CBEEFA6D-47BD-99F4-FB59-BBC8D50D0C63}"/>
              </a:ext>
            </a:extLst>
          </p:cNvPr>
          <p:cNvSpPr txBox="1"/>
          <p:nvPr/>
        </p:nvSpPr>
        <p:spPr>
          <a:xfrm>
            <a:off x="2991490" y="1790531"/>
            <a:ext cx="6683083" cy="49543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buNone/>
            </a:pPr>
            <a:r>
              <a:rPr lang="nl-BE" b="0" dirty="0">
                <a:effectLst/>
                <a:latin typeface="Consolas" panose="020B0609020204030204" pitchFamily="49" charset="0"/>
              </a:rPr>
              <a:t>&lt;</a:t>
            </a:r>
            <a:r>
              <a:rPr lang="nl-BE" b="0" dirty="0" err="1">
                <a:effectLst/>
                <a:latin typeface="Consolas" panose="020B0609020204030204" pitchFamily="49" charset="0"/>
              </a:rPr>
              <a:t>table</a:t>
            </a:r>
            <a:r>
              <a:rPr lang="nl-BE" b="0" dirty="0">
                <a:effectLst/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1425"/>
              </a:lnSpc>
              <a:buNone/>
            </a:pPr>
            <a:r>
              <a:rPr lang="nl-BE" dirty="0">
                <a:latin typeface="Consolas" panose="020B0609020204030204" pitchFamily="49" charset="0"/>
              </a:rPr>
              <a:t>	</a:t>
            </a:r>
            <a:r>
              <a:rPr lang="nl-BE" b="0" dirty="0">
                <a:effectLst/>
                <a:latin typeface="Consolas" panose="020B0609020204030204" pitchFamily="49" charset="0"/>
              </a:rPr>
              <a:t>&lt;</a:t>
            </a:r>
            <a:r>
              <a:rPr lang="nl-BE" b="0" dirty="0" err="1">
                <a:effectLst/>
                <a:latin typeface="Consolas" panose="020B0609020204030204" pitchFamily="49" charset="0"/>
              </a:rPr>
              <a:t>thead</a:t>
            </a:r>
            <a:r>
              <a:rPr lang="nl-BE" b="0" dirty="0">
                <a:effectLst/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1425"/>
              </a:lnSpc>
              <a:buNone/>
            </a:pPr>
            <a:r>
              <a:rPr lang="nl-BE" dirty="0">
                <a:latin typeface="Consolas" panose="020B0609020204030204" pitchFamily="49" charset="0"/>
              </a:rPr>
              <a:t>		</a:t>
            </a:r>
            <a:r>
              <a:rPr lang="nl-BE" b="0" dirty="0">
                <a:effectLst/>
                <a:latin typeface="Consolas" panose="020B0609020204030204" pitchFamily="49" charset="0"/>
              </a:rPr>
              <a:t>&lt;</a:t>
            </a:r>
            <a:r>
              <a:rPr lang="nl-BE" b="0" dirty="0" err="1">
                <a:effectLst/>
                <a:latin typeface="Consolas" panose="020B0609020204030204" pitchFamily="49" charset="0"/>
              </a:rPr>
              <a:t>tr</a:t>
            </a:r>
            <a:r>
              <a:rPr lang="nl-BE" b="0" dirty="0">
                <a:effectLst/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1425"/>
              </a:lnSpc>
              <a:buNone/>
            </a:pPr>
            <a:r>
              <a:rPr lang="nl-BE" b="0" dirty="0">
                <a:effectLst/>
                <a:latin typeface="Consolas" panose="020B0609020204030204" pitchFamily="49" charset="0"/>
              </a:rPr>
              <a:t>			&lt;</a:t>
            </a:r>
            <a:r>
              <a:rPr lang="nl-BE" b="0" dirty="0" err="1">
                <a:effectLst/>
                <a:latin typeface="Consolas" panose="020B0609020204030204" pitchFamily="49" charset="0"/>
              </a:rPr>
              <a:t>th</a:t>
            </a:r>
            <a:r>
              <a:rPr lang="nl-BE" b="0" dirty="0">
                <a:effectLst/>
                <a:latin typeface="Consolas" panose="020B0609020204030204" pitchFamily="49" charset="0"/>
              </a:rPr>
              <a:t>&gt;Titel&lt;/</a:t>
            </a:r>
            <a:r>
              <a:rPr lang="nl-BE" b="0" dirty="0" err="1">
                <a:effectLst/>
                <a:latin typeface="Consolas" panose="020B0609020204030204" pitchFamily="49" charset="0"/>
              </a:rPr>
              <a:t>th</a:t>
            </a:r>
            <a:r>
              <a:rPr lang="nl-BE" b="0" dirty="0">
                <a:effectLst/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1425"/>
              </a:lnSpc>
              <a:buNone/>
            </a:pPr>
            <a:r>
              <a:rPr lang="nl-BE" b="0" dirty="0">
                <a:effectLst/>
                <a:latin typeface="Consolas" panose="020B0609020204030204" pitchFamily="49" charset="0"/>
              </a:rPr>
              <a:t>			&lt;</a:t>
            </a:r>
            <a:r>
              <a:rPr lang="nl-BE" b="0" dirty="0" err="1">
                <a:effectLst/>
                <a:latin typeface="Consolas" panose="020B0609020204030204" pitchFamily="49" charset="0"/>
              </a:rPr>
              <a:t>th</a:t>
            </a:r>
            <a:r>
              <a:rPr lang="nl-BE" b="0" dirty="0">
                <a:effectLst/>
                <a:latin typeface="Consolas" panose="020B0609020204030204" pitchFamily="49" charset="0"/>
              </a:rPr>
              <a:t>&gt;Platform&lt;/</a:t>
            </a:r>
            <a:r>
              <a:rPr lang="nl-BE" b="0" dirty="0" err="1">
                <a:effectLst/>
                <a:latin typeface="Consolas" panose="020B0609020204030204" pitchFamily="49" charset="0"/>
              </a:rPr>
              <a:t>th</a:t>
            </a:r>
            <a:r>
              <a:rPr lang="nl-BE" b="0" dirty="0">
                <a:effectLst/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1425"/>
              </a:lnSpc>
              <a:buNone/>
            </a:pPr>
            <a:r>
              <a:rPr lang="nl-BE" b="0" dirty="0">
                <a:effectLst/>
                <a:latin typeface="Consolas" panose="020B0609020204030204" pitchFamily="49" charset="0"/>
              </a:rPr>
              <a:t>			&lt;</a:t>
            </a:r>
            <a:r>
              <a:rPr lang="nl-BE" b="0" dirty="0" err="1">
                <a:effectLst/>
                <a:latin typeface="Consolas" panose="020B0609020204030204" pitchFamily="49" charset="0"/>
              </a:rPr>
              <a:t>th</a:t>
            </a:r>
            <a:r>
              <a:rPr lang="nl-BE" b="0" dirty="0">
                <a:effectLst/>
                <a:latin typeface="Consolas" panose="020B0609020204030204" pitchFamily="49" charset="0"/>
              </a:rPr>
              <a:t>&gt;Prijs&lt;/</a:t>
            </a:r>
            <a:r>
              <a:rPr lang="nl-BE" b="0" dirty="0" err="1">
                <a:effectLst/>
                <a:latin typeface="Consolas" panose="020B0609020204030204" pitchFamily="49" charset="0"/>
              </a:rPr>
              <a:t>th</a:t>
            </a:r>
            <a:r>
              <a:rPr lang="nl-BE" b="0" dirty="0">
                <a:effectLst/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1425"/>
              </a:lnSpc>
              <a:buNone/>
            </a:pPr>
            <a:r>
              <a:rPr lang="nl-BE" b="0" dirty="0">
                <a:effectLst/>
                <a:latin typeface="Consolas" panose="020B0609020204030204" pitchFamily="49" charset="0"/>
              </a:rPr>
              <a:t>		&lt;/</a:t>
            </a:r>
            <a:r>
              <a:rPr lang="nl-BE" b="0" dirty="0" err="1">
                <a:effectLst/>
                <a:latin typeface="Consolas" panose="020B0609020204030204" pitchFamily="49" charset="0"/>
              </a:rPr>
              <a:t>tr</a:t>
            </a:r>
            <a:r>
              <a:rPr lang="nl-BE" b="0" dirty="0">
                <a:effectLst/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1425"/>
              </a:lnSpc>
              <a:buNone/>
            </a:pPr>
            <a:r>
              <a:rPr lang="nl-BE" dirty="0">
                <a:latin typeface="Consolas" panose="020B0609020204030204" pitchFamily="49" charset="0"/>
              </a:rPr>
              <a:t>	</a:t>
            </a:r>
            <a:r>
              <a:rPr lang="nl-BE" b="0" dirty="0">
                <a:effectLst/>
                <a:latin typeface="Consolas" panose="020B0609020204030204" pitchFamily="49" charset="0"/>
              </a:rPr>
              <a:t>&lt;/</a:t>
            </a:r>
            <a:r>
              <a:rPr lang="nl-BE" b="0" dirty="0" err="1">
                <a:effectLst/>
                <a:latin typeface="Consolas" panose="020B0609020204030204" pitchFamily="49" charset="0"/>
              </a:rPr>
              <a:t>thead</a:t>
            </a:r>
            <a:r>
              <a:rPr lang="nl-BE" b="0" dirty="0">
                <a:effectLst/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1425"/>
              </a:lnSpc>
              <a:buNone/>
            </a:pPr>
            <a:r>
              <a:rPr lang="nl-BE" dirty="0">
                <a:latin typeface="Consolas" panose="020B0609020204030204" pitchFamily="49" charset="0"/>
              </a:rPr>
              <a:t>	</a:t>
            </a:r>
            <a:r>
              <a:rPr lang="nl-BE" b="0" dirty="0">
                <a:effectLst/>
                <a:latin typeface="Consolas" panose="020B0609020204030204" pitchFamily="49" charset="0"/>
              </a:rPr>
              <a:t>&lt;</a:t>
            </a:r>
            <a:r>
              <a:rPr lang="nl-BE" b="0" dirty="0" err="1">
                <a:effectLst/>
                <a:latin typeface="Consolas" panose="020B0609020204030204" pitchFamily="49" charset="0"/>
              </a:rPr>
              <a:t>tbody</a:t>
            </a:r>
            <a:r>
              <a:rPr lang="nl-BE" b="0" dirty="0">
                <a:effectLst/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1425"/>
              </a:lnSpc>
              <a:buNone/>
            </a:pPr>
            <a:r>
              <a:rPr lang="nl-BE" b="0" dirty="0">
                <a:effectLst/>
                <a:latin typeface="Consolas" panose="020B0609020204030204" pitchFamily="49" charset="0"/>
              </a:rPr>
              <a:t>		&lt;</a:t>
            </a:r>
            <a:r>
              <a:rPr lang="nl-BE" b="0" dirty="0" err="1">
                <a:effectLst/>
                <a:latin typeface="Consolas" panose="020B0609020204030204" pitchFamily="49" charset="0"/>
              </a:rPr>
              <a:t>tr</a:t>
            </a:r>
            <a:r>
              <a:rPr lang="nl-BE" b="0" dirty="0">
                <a:effectLst/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1425"/>
              </a:lnSpc>
              <a:buNone/>
            </a:pPr>
            <a:r>
              <a:rPr lang="nl-BE" dirty="0">
                <a:latin typeface="Consolas" panose="020B0609020204030204" pitchFamily="49" charset="0"/>
              </a:rPr>
              <a:t>			</a:t>
            </a:r>
            <a:r>
              <a:rPr lang="nl-BE" b="0" dirty="0">
                <a:effectLst/>
                <a:latin typeface="Consolas" panose="020B0609020204030204" pitchFamily="49" charset="0"/>
              </a:rPr>
              <a:t>&lt;</a:t>
            </a:r>
            <a:r>
              <a:rPr lang="nl-BE" b="0" dirty="0" err="1">
                <a:effectLst/>
                <a:latin typeface="Consolas" panose="020B0609020204030204" pitchFamily="49" charset="0"/>
              </a:rPr>
              <a:t>td</a:t>
            </a:r>
            <a:r>
              <a:rPr lang="nl-BE" b="0" dirty="0">
                <a:effectLst/>
                <a:latin typeface="Consolas" panose="020B0609020204030204" pitchFamily="49" charset="0"/>
              </a:rPr>
              <a:t>&gt;FIFA 24&lt;/</a:t>
            </a:r>
            <a:r>
              <a:rPr lang="nl-BE" b="0" dirty="0" err="1">
                <a:effectLst/>
                <a:latin typeface="Consolas" panose="020B0609020204030204" pitchFamily="49" charset="0"/>
              </a:rPr>
              <a:t>td</a:t>
            </a:r>
            <a:r>
              <a:rPr lang="nl-BE" b="0" dirty="0">
                <a:effectLst/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1425"/>
              </a:lnSpc>
              <a:buNone/>
            </a:pPr>
            <a:r>
              <a:rPr lang="nl-BE" b="0" dirty="0">
                <a:effectLst/>
                <a:latin typeface="Consolas" panose="020B0609020204030204" pitchFamily="49" charset="0"/>
              </a:rPr>
              <a:t>			&lt;</a:t>
            </a:r>
            <a:r>
              <a:rPr lang="nl-BE" b="0" dirty="0" err="1">
                <a:effectLst/>
                <a:latin typeface="Consolas" panose="020B0609020204030204" pitchFamily="49" charset="0"/>
              </a:rPr>
              <a:t>td</a:t>
            </a:r>
            <a:r>
              <a:rPr lang="nl-BE" b="0" dirty="0">
                <a:effectLst/>
                <a:latin typeface="Consolas" panose="020B0609020204030204" pitchFamily="49" charset="0"/>
              </a:rPr>
              <a:t>&gt;PS5&lt;/</a:t>
            </a:r>
            <a:r>
              <a:rPr lang="nl-BE" b="0" dirty="0" err="1">
                <a:effectLst/>
                <a:latin typeface="Consolas" panose="020B0609020204030204" pitchFamily="49" charset="0"/>
              </a:rPr>
              <a:t>td</a:t>
            </a:r>
            <a:r>
              <a:rPr lang="nl-BE" b="0" dirty="0">
                <a:effectLst/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1425"/>
              </a:lnSpc>
              <a:buNone/>
            </a:pPr>
            <a:r>
              <a:rPr lang="nl-BE" dirty="0">
                <a:latin typeface="Consolas" panose="020B0609020204030204" pitchFamily="49" charset="0"/>
              </a:rPr>
              <a:t>			</a:t>
            </a:r>
            <a:r>
              <a:rPr lang="nl-BE" b="0" dirty="0">
                <a:effectLst/>
                <a:latin typeface="Consolas" panose="020B0609020204030204" pitchFamily="49" charset="0"/>
              </a:rPr>
              <a:t>&lt;</a:t>
            </a:r>
            <a:r>
              <a:rPr lang="nl-BE" b="0" dirty="0" err="1">
                <a:effectLst/>
                <a:latin typeface="Consolas" panose="020B0609020204030204" pitchFamily="49" charset="0"/>
              </a:rPr>
              <a:t>td</a:t>
            </a:r>
            <a:r>
              <a:rPr lang="nl-BE" b="0" dirty="0">
                <a:effectLst/>
                <a:latin typeface="Consolas" panose="020B0609020204030204" pitchFamily="49" charset="0"/>
              </a:rPr>
              <a:t>&gt;€69,99&lt;/</a:t>
            </a:r>
            <a:r>
              <a:rPr lang="nl-BE" b="0" dirty="0" err="1">
                <a:effectLst/>
                <a:latin typeface="Consolas" panose="020B0609020204030204" pitchFamily="49" charset="0"/>
              </a:rPr>
              <a:t>td</a:t>
            </a:r>
            <a:r>
              <a:rPr lang="nl-BE" b="0" dirty="0">
                <a:effectLst/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1425"/>
              </a:lnSpc>
              <a:buNone/>
            </a:pPr>
            <a:r>
              <a:rPr lang="nl-BE" dirty="0">
                <a:latin typeface="Consolas" panose="020B0609020204030204" pitchFamily="49" charset="0"/>
              </a:rPr>
              <a:t>		</a:t>
            </a:r>
            <a:r>
              <a:rPr lang="nl-BE" b="0" dirty="0">
                <a:effectLst/>
                <a:latin typeface="Consolas" panose="020B0609020204030204" pitchFamily="49" charset="0"/>
              </a:rPr>
              <a:t>&lt;/</a:t>
            </a:r>
            <a:r>
              <a:rPr lang="nl-BE" b="0" dirty="0" err="1">
                <a:effectLst/>
                <a:latin typeface="Consolas" panose="020B0609020204030204" pitchFamily="49" charset="0"/>
              </a:rPr>
              <a:t>tr</a:t>
            </a:r>
            <a:r>
              <a:rPr lang="nl-BE" b="0" dirty="0">
                <a:effectLst/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1425"/>
              </a:lnSpc>
              <a:buNone/>
            </a:pPr>
            <a:r>
              <a:rPr lang="nl-BE" b="0" dirty="0">
                <a:effectLst/>
                <a:latin typeface="Consolas" panose="020B0609020204030204" pitchFamily="49" charset="0"/>
              </a:rPr>
              <a:t>		&lt;</a:t>
            </a:r>
            <a:r>
              <a:rPr lang="nl-BE" b="0" dirty="0" err="1">
                <a:effectLst/>
                <a:latin typeface="Consolas" panose="020B0609020204030204" pitchFamily="49" charset="0"/>
              </a:rPr>
              <a:t>tr</a:t>
            </a:r>
            <a:r>
              <a:rPr lang="nl-BE" b="0" dirty="0">
                <a:effectLst/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1425"/>
              </a:lnSpc>
              <a:buNone/>
            </a:pPr>
            <a:r>
              <a:rPr lang="nl-BE" dirty="0">
                <a:latin typeface="Consolas" panose="020B0609020204030204" pitchFamily="49" charset="0"/>
              </a:rPr>
              <a:t>			</a:t>
            </a:r>
            <a:r>
              <a:rPr lang="nl-BE" b="0" dirty="0">
                <a:effectLst/>
                <a:latin typeface="Consolas" panose="020B0609020204030204" pitchFamily="49" charset="0"/>
              </a:rPr>
              <a:t>&lt;</a:t>
            </a:r>
            <a:r>
              <a:rPr lang="nl-BE" b="0" dirty="0" err="1">
                <a:effectLst/>
                <a:latin typeface="Consolas" panose="020B0609020204030204" pitchFamily="49" charset="0"/>
              </a:rPr>
              <a:t>td</a:t>
            </a:r>
            <a:r>
              <a:rPr lang="nl-BE" b="0" dirty="0">
                <a:effectLst/>
                <a:latin typeface="Consolas" panose="020B0609020204030204" pitchFamily="49" charset="0"/>
              </a:rPr>
              <a:t>&gt;Call of </a:t>
            </a:r>
            <a:r>
              <a:rPr lang="nl-BE" b="0" dirty="0" err="1">
                <a:effectLst/>
                <a:latin typeface="Consolas" panose="020B0609020204030204" pitchFamily="49" charset="0"/>
              </a:rPr>
              <a:t>Duty</a:t>
            </a:r>
            <a:r>
              <a:rPr lang="nl-BE" b="0" dirty="0">
                <a:effectLst/>
                <a:latin typeface="Consolas" panose="020B0609020204030204" pitchFamily="49" charset="0"/>
              </a:rPr>
              <a:t> </a:t>
            </a:r>
          </a:p>
          <a:p>
            <a:pPr>
              <a:lnSpc>
                <a:spcPts val="1425"/>
              </a:lnSpc>
              <a:buNone/>
            </a:pPr>
            <a:r>
              <a:rPr lang="nl-BE" dirty="0">
                <a:latin typeface="Consolas" panose="020B0609020204030204" pitchFamily="49" charset="0"/>
              </a:rPr>
              <a:t>				</a:t>
            </a:r>
            <a:r>
              <a:rPr lang="nl-BE" b="0" dirty="0">
                <a:effectLst/>
                <a:latin typeface="Consolas" panose="020B0609020204030204" pitchFamily="49" charset="0"/>
              </a:rPr>
              <a:t>Modern </a:t>
            </a:r>
            <a:r>
              <a:rPr lang="nl-BE" b="0" dirty="0" err="1">
                <a:effectLst/>
                <a:latin typeface="Consolas" panose="020B0609020204030204" pitchFamily="49" charset="0"/>
              </a:rPr>
              <a:t>Warfare</a:t>
            </a:r>
            <a:r>
              <a:rPr lang="nl-BE" b="0" dirty="0">
                <a:effectLst/>
                <a:latin typeface="Consolas" panose="020B0609020204030204" pitchFamily="49" charset="0"/>
              </a:rPr>
              <a:t> II&lt;/</a:t>
            </a:r>
            <a:r>
              <a:rPr lang="nl-BE" b="0" dirty="0" err="1">
                <a:effectLst/>
                <a:latin typeface="Consolas" panose="020B0609020204030204" pitchFamily="49" charset="0"/>
              </a:rPr>
              <a:t>td</a:t>
            </a:r>
            <a:r>
              <a:rPr lang="nl-BE" b="0" dirty="0">
                <a:effectLst/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1425"/>
              </a:lnSpc>
              <a:buNone/>
            </a:pPr>
            <a:r>
              <a:rPr lang="nl-BE" b="0" dirty="0">
                <a:effectLst/>
                <a:latin typeface="Consolas" panose="020B0609020204030204" pitchFamily="49" charset="0"/>
              </a:rPr>
              <a:t>			&lt;</a:t>
            </a:r>
            <a:r>
              <a:rPr lang="nl-BE" b="0" dirty="0" err="1">
                <a:effectLst/>
                <a:latin typeface="Consolas" panose="020B0609020204030204" pitchFamily="49" charset="0"/>
              </a:rPr>
              <a:t>td</a:t>
            </a:r>
            <a:r>
              <a:rPr lang="nl-BE" b="0" dirty="0">
                <a:effectLst/>
                <a:latin typeface="Consolas" panose="020B0609020204030204" pitchFamily="49" charset="0"/>
              </a:rPr>
              <a:t>&gt;Xbox Series X&lt;/</a:t>
            </a:r>
            <a:r>
              <a:rPr lang="nl-BE" b="0" dirty="0" err="1">
                <a:effectLst/>
                <a:latin typeface="Consolas" panose="020B0609020204030204" pitchFamily="49" charset="0"/>
              </a:rPr>
              <a:t>td</a:t>
            </a:r>
            <a:r>
              <a:rPr lang="nl-BE" b="0" dirty="0">
                <a:effectLst/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1425"/>
              </a:lnSpc>
              <a:buNone/>
            </a:pPr>
            <a:r>
              <a:rPr lang="nl-BE" dirty="0">
                <a:latin typeface="Consolas" panose="020B0609020204030204" pitchFamily="49" charset="0"/>
              </a:rPr>
              <a:t>			</a:t>
            </a:r>
            <a:r>
              <a:rPr lang="nl-BE" b="0" dirty="0">
                <a:effectLst/>
                <a:latin typeface="Consolas" panose="020B0609020204030204" pitchFamily="49" charset="0"/>
              </a:rPr>
              <a:t>&lt;</a:t>
            </a:r>
            <a:r>
              <a:rPr lang="nl-BE" b="0" dirty="0" err="1">
                <a:effectLst/>
                <a:latin typeface="Consolas" panose="020B0609020204030204" pitchFamily="49" charset="0"/>
              </a:rPr>
              <a:t>td</a:t>
            </a:r>
            <a:r>
              <a:rPr lang="nl-BE" b="0" dirty="0">
                <a:effectLst/>
                <a:latin typeface="Consolas" panose="020B0609020204030204" pitchFamily="49" charset="0"/>
              </a:rPr>
              <a:t>&gt;€79,99&lt;/</a:t>
            </a:r>
            <a:r>
              <a:rPr lang="nl-BE" b="0" dirty="0" err="1">
                <a:effectLst/>
                <a:latin typeface="Consolas" panose="020B0609020204030204" pitchFamily="49" charset="0"/>
              </a:rPr>
              <a:t>td</a:t>
            </a:r>
            <a:r>
              <a:rPr lang="nl-BE" b="0" dirty="0">
                <a:effectLst/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1425"/>
              </a:lnSpc>
              <a:buNone/>
            </a:pPr>
            <a:r>
              <a:rPr lang="nl-BE" b="0" dirty="0">
                <a:effectLst/>
                <a:latin typeface="Consolas" panose="020B0609020204030204" pitchFamily="49" charset="0"/>
              </a:rPr>
              <a:t>		&lt;/</a:t>
            </a:r>
            <a:r>
              <a:rPr lang="nl-BE" b="0" dirty="0" err="1">
                <a:effectLst/>
                <a:latin typeface="Consolas" panose="020B0609020204030204" pitchFamily="49" charset="0"/>
              </a:rPr>
              <a:t>tr</a:t>
            </a:r>
            <a:r>
              <a:rPr lang="nl-BE" b="0" dirty="0">
                <a:effectLst/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1425"/>
              </a:lnSpc>
              <a:buNone/>
            </a:pPr>
            <a:r>
              <a:rPr lang="nl-BE" b="0" dirty="0">
                <a:effectLst/>
                <a:latin typeface="Consolas" panose="020B0609020204030204" pitchFamily="49" charset="0"/>
              </a:rPr>
              <a:t>		&lt;</a:t>
            </a:r>
            <a:r>
              <a:rPr lang="nl-BE" b="0" dirty="0" err="1">
                <a:effectLst/>
                <a:latin typeface="Consolas" panose="020B0609020204030204" pitchFamily="49" charset="0"/>
              </a:rPr>
              <a:t>tr</a:t>
            </a:r>
            <a:r>
              <a:rPr lang="nl-BE" b="0" dirty="0">
                <a:effectLst/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1425"/>
              </a:lnSpc>
              <a:buNone/>
            </a:pPr>
            <a:r>
              <a:rPr lang="nl-BE" b="0" dirty="0">
                <a:effectLst/>
                <a:latin typeface="Consolas" panose="020B0609020204030204" pitchFamily="49" charset="0"/>
              </a:rPr>
              <a:t>			&lt;</a:t>
            </a:r>
            <a:r>
              <a:rPr lang="nl-BE" b="0" dirty="0" err="1">
                <a:effectLst/>
                <a:latin typeface="Consolas" panose="020B0609020204030204" pitchFamily="49" charset="0"/>
              </a:rPr>
              <a:t>td</a:t>
            </a:r>
            <a:r>
              <a:rPr lang="nl-BE" b="0" dirty="0">
                <a:effectLst/>
                <a:latin typeface="Consolas" panose="020B0609020204030204" pitchFamily="49" charset="0"/>
              </a:rPr>
              <a:t>&gt;The Legend of Zelda: 				</a:t>
            </a:r>
            <a:r>
              <a:rPr lang="nl-BE" b="0" dirty="0" err="1">
                <a:effectLst/>
                <a:latin typeface="Consolas" panose="020B0609020204030204" pitchFamily="49" charset="0"/>
              </a:rPr>
              <a:t>Tears</a:t>
            </a:r>
            <a:r>
              <a:rPr lang="nl-BE" b="0" dirty="0">
                <a:effectLst/>
                <a:latin typeface="Consolas" panose="020B0609020204030204" pitchFamily="49" charset="0"/>
              </a:rPr>
              <a:t> of </a:t>
            </a:r>
            <a:r>
              <a:rPr lang="nl-BE" b="0" dirty="0" err="1">
                <a:effectLst/>
                <a:latin typeface="Consolas" panose="020B0609020204030204" pitchFamily="49" charset="0"/>
              </a:rPr>
              <a:t>the</a:t>
            </a:r>
            <a:r>
              <a:rPr lang="nl-BE" b="0" dirty="0">
                <a:effectLst/>
                <a:latin typeface="Consolas" panose="020B0609020204030204" pitchFamily="49" charset="0"/>
              </a:rPr>
              <a:t> </a:t>
            </a:r>
            <a:r>
              <a:rPr lang="nl-BE" b="0" dirty="0" err="1">
                <a:effectLst/>
                <a:latin typeface="Consolas" panose="020B0609020204030204" pitchFamily="49" charset="0"/>
              </a:rPr>
              <a:t>Kingdom</a:t>
            </a:r>
            <a:r>
              <a:rPr lang="nl-BE" b="0" dirty="0">
                <a:effectLst/>
                <a:latin typeface="Consolas" panose="020B0609020204030204" pitchFamily="49" charset="0"/>
              </a:rPr>
              <a:t>&lt;/</a:t>
            </a:r>
            <a:r>
              <a:rPr lang="nl-BE" b="0" dirty="0" err="1">
                <a:effectLst/>
                <a:latin typeface="Consolas" panose="020B0609020204030204" pitchFamily="49" charset="0"/>
              </a:rPr>
              <a:t>td</a:t>
            </a:r>
            <a:r>
              <a:rPr lang="nl-BE" b="0" dirty="0">
                <a:effectLst/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1425"/>
              </a:lnSpc>
              <a:buNone/>
            </a:pPr>
            <a:r>
              <a:rPr lang="nl-BE" dirty="0">
                <a:latin typeface="Consolas" panose="020B0609020204030204" pitchFamily="49" charset="0"/>
              </a:rPr>
              <a:t>			</a:t>
            </a:r>
            <a:r>
              <a:rPr lang="nl-BE" b="0" dirty="0">
                <a:effectLst/>
                <a:latin typeface="Consolas" panose="020B0609020204030204" pitchFamily="49" charset="0"/>
              </a:rPr>
              <a:t>&lt;</a:t>
            </a:r>
            <a:r>
              <a:rPr lang="nl-BE" b="0" dirty="0" err="1">
                <a:effectLst/>
                <a:latin typeface="Consolas" panose="020B0609020204030204" pitchFamily="49" charset="0"/>
              </a:rPr>
              <a:t>td</a:t>
            </a:r>
            <a:r>
              <a:rPr lang="nl-BE" b="0" dirty="0">
                <a:effectLst/>
                <a:latin typeface="Consolas" panose="020B0609020204030204" pitchFamily="49" charset="0"/>
              </a:rPr>
              <a:t>&gt;Nintendo Switch&lt;/</a:t>
            </a:r>
            <a:r>
              <a:rPr lang="nl-BE" b="0" dirty="0" err="1">
                <a:effectLst/>
                <a:latin typeface="Consolas" panose="020B0609020204030204" pitchFamily="49" charset="0"/>
              </a:rPr>
              <a:t>td</a:t>
            </a:r>
            <a:r>
              <a:rPr lang="nl-BE" b="0" dirty="0">
                <a:effectLst/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1425"/>
              </a:lnSpc>
              <a:buNone/>
            </a:pPr>
            <a:r>
              <a:rPr lang="nl-BE" b="0" dirty="0">
                <a:effectLst/>
                <a:latin typeface="Consolas" panose="020B0609020204030204" pitchFamily="49" charset="0"/>
              </a:rPr>
              <a:t>			&lt;</a:t>
            </a:r>
            <a:r>
              <a:rPr lang="nl-BE" b="0" dirty="0" err="1">
                <a:effectLst/>
                <a:latin typeface="Consolas" panose="020B0609020204030204" pitchFamily="49" charset="0"/>
              </a:rPr>
              <a:t>td</a:t>
            </a:r>
            <a:r>
              <a:rPr lang="nl-BE" b="0" dirty="0">
                <a:effectLst/>
                <a:latin typeface="Consolas" panose="020B0609020204030204" pitchFamily="49" charset="0"/>
              </a:rPr>
              <a:t>&gt;€79,99&lt;/</a:t>
            </a:r>
            <a:r>
              <a:rPr lang="nl-BE" b="0" dirty="0" err="1">
                <a:effectLst/>
                <a:latin typeface="Consolas" panose="020B0609020204030204" pitchFamily="49" charset="0"/>
              </a:rPr>
              <a:t>td</a:t>
            </a:r>
            <a:r>
              <a:rPr lang="nl-BE" b="0" dirty="0">
                <a:effectLst/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1425"/>
              </a:lnSpc>
              <a:buNone/>
            </a:pPr>
            <a:r>
              <a:rPr lang="nl-BE" dirty="0">
                <a:latin typeface="Consolas" panose="020B0609020204030204" pitchFamily="49" charset="0"/>
              </a:rPr>
              <a:t>		</a:t>
            </a:r>
            <a:r>
              <a:rPr lang="nl-BE" b="0" dirty="0">
                <a:effectLst/>
                <a:latin typeface="Consolas" panose="020B0609020204030204" pitchFamily="49" charset="0"/>
              </a:rPr>
              <a:t>&lt;/</a:t>
            </a:r>
            <a:r>
              <a:rPr lang="nl-BE" b="0" dirty="0" err="1">
                <a:effectLst/>
                <a:latin typeface="Consolas" panose="020B0609020204030204" pitchFamily="49" charset="0"/>
              </a:rPr>
              <a:t>tr</a:t>
            </a:r>
            <a:r>
              <a:rPr lang="nl-BE" b="0" dirty="0">
                <a:effectLst/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1425"/>
              </a:lnSpc>
              <a:buNone/>
            </a:pPr>
            <a:r>
              <a:rPr lang="nl-BE" b="0" dirty="0">
                <a:effectLst/>
                <a:latin typeface="Consolas" panose="020B0609020204030204" pitchFamily="49" charset="0"/>
              </a:rPr>
              <a:t>&lt;/</a:t>
            </a:r>
            <a:r>
              <a:rPr lang="nl-BE" b="0" dirty="0" err="1">
                <a:effectLst/>
                <a:latin typeface="Consolas" panose="020B0609020204030204" pitchFamily="49" charset="0"/>
              </a:rPr>
              <a:t>table</a:t>
            </a:r>
            <a:r>
              <a:rPr lang="nl-BE" b="0" dirty="0">
                <a:effectLst/>
                <a:latin typeface="Consolas" panose="020B0609020204030204" pitchFamily="49" charset="0"/>
              </a:rPr>
              <a:t>&gt;</a:t>
            </a:r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8AB977CA-6F94-EAE1-E1C5-0AC67538BD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5951" y="1055684"/>
            <a:ext cx="4324572" cy="857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3099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7B40A5-DBEB-5572-08A4-46ADC41E5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Container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C9A2006-3593-FFDF-9CBB-70D6F83A33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&lt;div&gt;&lt;/div&gt;</a:t>
            </a:r>
          </a:p>
          <a:p>
            <a:r>
              <a:rPr lang="nl-BE" dirty="0"/>
              <a:t>Wordt gebruikt om tags samen te groeperen.</a:t>
            </a:r>
          </a:p>
          <a:p>
            <a:r>
              <a:rPr lang="nl-BE" dirty="0"/>
              <a:t>Hoeft niet visueel te zijn</a:t>
            </a:r>
          </a:p>
        </p:txBody>
      </p:sp>
    </p:spTree>
    <p:extLst>
      <p:ext uri="{BB962C8B-B14F-4D97-AF65-F5344CB8AC3E}">
        <p14:creationId xmlns:p14="http://schemas.microsoft.com/office/powerpoint/2010/main" val="34067485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85BD25-96BE-7519-14E1-A8F4CB37D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opdracht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5E9BE51-C998-A50C-A81E-1FC799BD0D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Maak een webpagina met de volgende zaken:</a:t>
            </a:r>
          </a:p>
          <a:p>
            <a:pPr lvl="1"/>
            <a:r>
              <a:rPr lang="nl-BE" dirty="0"/>
              <a:t>Lijn tekst waarin je jouw favoriete game kort voorstelt. Dit bevat minstens één stuk vette, schuine en onderlijnde tekst.</a:t>
            </a:r>
          </a:p>
          <a:p>
            <a:pPr lvl="1"/>
            <a:r>
              <a:rPr lang="nl-BE" dirty="0"/>
              <a:t>Link naar de </a:t>
            </a:r>
            <a:r>
              <a:rPr lang="nl-BE" dirty="0" err="1"/>
              <a:t>verkoopspagina</a:t>
            </a:r>
            <a:r>
              <a:rPr lang="nl-BE" dirty="0"/>
              <a:t> van deze game (nieuw tabblad).</a:t>
            </a:r>
          </a:p>
          <a:p>
            <a:pPr lvl="1"/>
            <a:r>
              <a:rPr lang="nl-BE" dirty="0"/>
              <a:t>Hieronder een foto van deze game.</a:t>
            </a:r>
          </a:p>
          <a:p>
            <a:pPr lvl="1"/>
            <a:r>
              <a:rPr lang="nl-BE" dirty="0"/>
              <a:t>Tabel met minstens 3 </a:t>
            </a:r>
            <a:r>
              <a:rPr lang="nl-BE" dirty="0" err="1"/>
              <a:t>achievements</a:t>
            </a:r>
            <a:r>
              <a:rPr lang="nl-BE" dirty="0"/>
              <a:t> van deze game (naam, </a:t>
            </a:r>
            <a:r>
              <a:rPr lang="nl-BE" dirty="0" err="1"/>
              <a:t>moeilijkheidgraad</a:t>
            </a:r>
            <a:r>
              <a:rPr lang="nl-BE" dirty="0"/>
              <a:t>, beschrijving)</a:t>
            </a:r>
          </a:p>
          <a:p>
            <a:pPr lvl="1"/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0981747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9116A0-B351-F2B4-36DE-1E751DE4F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attributen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9C067471-6CB1-9311-E91E-B1B85D009C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algemeen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F548D53-B63A-99E0-14CC-1C84C1948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6D3D282-C61A-41D7-9714-7814FA67361E}" type="datetime1">
              <a:rPr lang="nl-NL" smtClean="0"/>
              <a:t>18-9-2025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720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885F8A-44C6-AED9-546A-BE84B64E5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HTML-structuur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B07B72E-563D-7A9B-7A41-A0590CDE25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Inleiding</a:t>
            </a:r>
          </a:p>
        </p:txBody>
      </p:sp>
    </p:spTree>
    <p:extLst>
      <p:ext uri="{BB962C8B-B14F-4D97-AF65-F5344CB8AC3E}">
        <p14:creationId xmlns:p14="http://schemas.microsoft.com/office/powerpoint/2010/main" val="35553789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EF736C-7866-67A6-DE2E-B34C3A79B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Attributen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0D44CD8-CD32-C14E-F369-79D0D53688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Attributen zijn eigenschappen die je aan een tag kan geven.</a:t>
            </a:r>
          </a:p>
          <a:p>
            <a:r>
              <a:rPr lang="nl-BE" dirty="0"/>
              <a:t>Kunnen algemeen op alle tags van toepassing zijn</a:t>
            </a:r>
          </a:p>
          <a:p>
            <a:r>
              <a:rPr lang="nl-BE" dirty="0"/>
              <a:t>Sommige tags hebben aparte attributen</a:t>
            </a:r>
          </a:p>
          <a:p>
            <a:r>
              <a:rPr lang="nl-BE" dirty="0"/>
              <a:t>Je kan eigen attributen aanmaken door de prefix 'data-'.</a:t>
            </a:r>
          </a:p>
        </p:txBody>
      </p:sp>
    </p:spTree>
    <p:extLst>
      <p:ext uri="{BB962C8B-B14F-4D97-AF65-F5344CB8AC3E}">
        <p14:creationId xmlns:p14="http://schemas.microsoft.com/office/powerpoint/2010/main" val="1458634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A94811-B447-3B0A-7AFD-528721A1D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ID / </a:t>
            </a:r>
            <a:r>
              <a:rPr lang="nl-BE" dirty="0" err="1"/>
              <a:t>CLass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E8008EA-E18A-197B-11E5-FE0952C103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/>
              <a:t>id</a:t>
            </a:r>
            <a:r>
              <a:rPr lang="nl-BE" dirty="0"/>
              <a:t> is een unieke waarde die aan een tag wordt toegekend. Bij het gebruik hiervan wordt enkel het eerste element met de gezochte </a:t>
            </a:r>
            <a:r>
              <a:rPr lang="nl-BE" dirty="0" err="1"/>
              <a:t>id</a:t>
            </a:r>
            <a:r>
              <a:rPr lang="nl-BE" dirty="0"/>
              <a:t> (CSS, </a:t>
            </a:r>
            <a:r>
              <a:rPr lang="nl-BE" dirty="0" err="1"/>
              <a:t>JavaScript</a:t>
            </a:r>
            <a:r>
              <a:rPr lang="nl-BE" dirty="0"/>
              <a:t>, …) gebruikt.</a:t>
            </a:r>
          </a:p>
          <a:p>
            <a:r>
              <a:rPr lang="nl-BE" dirty="0"/>
              <a:t>class kan meerdere waarden bevatten (gescheiden door spatie) en waarden kunnen meermaals voorkomen bij verschillende tags</a:t>
            </a: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347D0241-3EDA-D92F-BCC9-CD6DBB33E5AC}"/>
              </a:ext>
            </a:extLst>
          </p:cNvPr>
          <p:cNvSpPr txBox="1"/>
          <p:nvPr/>
        </p:nvSpPr>
        <p:spPr>
          <a:xfrm>
            <a:off x="5930310" y="1874967"/>
            <a:ext cx="6097772" cy="6454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buNone/>
            </a:pPr>
            <a:r>
              <a:rPr lang="nl-BE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"p1"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"abc"</a:t>
            </a:r>
            <a:r>
              <a:rPr lang="nl-BE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nl-B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Hello</a:t>
            </a:r>
            <a:r>
              <a:rPr lang="nl-BE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>
              <a:lnSpc>
                <a:spcPts val="1425"/>
              </a:lnSpc>
              <a:buNone/>
            </a:pPr>
            <a:endParaRPr lang="nl-BE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nl-BE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"p2"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"zin abc"</a:t>
            </a:r>
            <a:r>
              <a:rPr lang="nl-BE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nl-B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world</a:t>
            </a:r>
            <a:r>
              <a:rPr lang="nl-BE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nl-BE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73048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C24B21-1210-D68E-F9CA-D5B94D669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Style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DACCC89-C966-297A-7E7D-8894BADB8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Bepaalde de opmaak van een tag (kleur, lettertype, randen, …)</a:t>
            </a:r>
          </a:p>
          <a:p>
            <a:pPr marL="0" indent="0">
              <a:buNone/>
            </a:pPr>
            <a:endParaRPr lang="nl-BE" dirty="0"/>
          </a:p>
          <a:p>
            <a:r>
              <a:rPr lang="nl-BE" dirty="0"/>
              <a:t>Kan ook worden ingesteld met een CSS-bestand (zie later) d.m.v. een id. Voorkeur!!!</a:t>
            </a:r>
          </a:p>
          <a:p>
            <a:endParaRPr lang="nl-BE" dirty="0"/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476A7CD7-294A-E134-D609-99FFA9EA03A4}"/>
              </a:ext>
            </a:extLst>
          </p:cNvPr>
          <p:cNvSpPr txBox="1"/>
          <p:nvPr/>
        </p:nvSpPr>
        <p:spPr>
          <a:xfrm>
            <a:off x="4374412" y="2197684"/>
            <a:ext cx="7817588" cy="2863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"background-color: red;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color:white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24003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C27920-F484-7C9D-F67F-6C77F3B35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title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17E1B04-5BB2-8E9C-8654-98458B3A3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zorgt voor een </a:t>
            </a:r>
            <a:r>
              <a:rPr lang="nl-BE" dirty="0" err="1"/>
              <a:t>tooltip</a:t>
            </a:r>
            <a:r>
              <a:rPr lang="nl-BE" dirty="0"/>
              <a:t> als je over deze tag beweegt met de muisaanwijzer</a:t>
            </a: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61B8D565-F2E6-60FB-7891-DF522312BE4B}"/>
              </a:ext>
            </a:extLst>
          </p:cNvPr>
          <p:cNvSpPr txBox="1"/>
          <p:nvPr/>
        </p:nvSpPr>
        <p:spPr>
          <a:xfrm>
            <a:off x="5951574" y="2197684"/>
            <a:ext cx="6097772" cy="2863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07402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9E1050-9CF3-E888-5647-D8CAA1362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hidden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EBAC24E-89FB-2807-2A90-14169C137F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verbergt het element. Handig om aan te spreken d.m.v. </a:t>
            </a:r>
            <a:r>
              <a:rPr lang="nl-BE" dirty="0" err="1"/>
              <a:t>JavaScript</a:t>
            </a:r>
            <a:endParaRPr lang="nl-BE" dirty="0"/>
          </a:p>
          <a:p>
            <a:r>
              <a:rPr lang="nl-BE" dirty="0"/>
              <a:t>Let op: een element verdwijnt als die het attribuut </a:t>
            </a:r>
            <a:r>
              <a:rPr lang="nl-BE" dirty="0" err="1"/>
              <a:t>hidden</a:t>
            </a:r>
            <a:r>
              <a:rPr lang="nl-BE" dirty="0"/>
              <a:t> heeft. Er wordt niet gekeken naar een eventuele waarde hiervan.</a:t>
            </a: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655E4E6D-0D81-BDBD-58BE-5F434D4734C7}"/>
              </a:ext>
            </a:extLst>
          </p:cNvPr>
          <p:cNvSpPr txBox="1"/>
          <p:nvPr/>
        </p:nvSpPr>
        <p:spPr>
          <a:xfrm>
            <a:off x="5313621" y="2197684"/>
            <a:ext cx="6097772" cy="2863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hidden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07130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C5F539-F940-3ABD-034C-6C63B60EB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Specifieke attributen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EB85A87-5385-73B3-3A65-3EDF78A067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Sommige attributen zijn specifiek voor bepaalde tags.</a:t>
            </a:r>
          </a:p>
          <a:p>
            <a:r>
              <a:rPr lang="nl-BE" dirty="0"/>
              <a:t>Voorbeelden die we reeds zagen:</a:t>
            </a:r>
          </a:p>
          <a:p>
            <a:pPr lvl="1"/>
            <a:r>
              <a:rPr lang="nl-BE" dirty="0" err="1"/>
              <a:t>href</a:t>
            </a:r>
            <a:r>
              <a:rPr lang="nl-BE" dirty="0"/>
              <a:t>, target bij &lt;a&gt; (link)</a:t>
            </a:r>
          </a:p>
          <a:p>
            <a:pPr lvl="1"/>
            <a:r>
              <a:rPr lang="nl-BE" dirty="0" err="1"/>
              <a:t>src</a:t>
            </a:r>
            <a:r>
              <a:rPr lang="nl-BE" dirty="0"/>
              <a:t>, alt bij &lt;</a:t>
            </a:r>
            <a:r>
              <a:rPr lang="nl-BE" dirty="0" err="1"/>
              <a:t>img</a:t>
            </a:r>
            <a:r>
              <a:rPr lang="nl-BE" dirty="0"/>
              <a:t>&gt; (afbeelding)</a:t>
            </a:r>
          </a:p>
          <a:p>
            <a:pPr lvl="1"/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0072486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1A0051-AB0A-2F9C-842C-551639EA7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Rowspan</a:t>
            </a:r>
            <a:r>
              <a:rPr lang="nl-BE" dirty="0"/>
              <a:t> / </a:t>
            </a:r>
            <a:r>
              <a:rPr lang="nl-BE" dirty="0" err="1"/>
              <a:t>Colspan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DB4CF4F-F54C-4012-DF0A-059A8C9146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40864"/>
            <a:ext cx="5840873" cy="3634486"/>
          </a:xfrm>
        </p:spPr>
        <p:txBody>
          <a:bodyPr/>
          <a:lstStyle/>
          <a:p>
            <a:r>
              <a:rPr lang="nl-BE" dirty="0" err="1"/>
              <a:t>rowspan</a:t>
            </a:r>
            <a:r>
              <a:rPr lang="nl-BE" dirty="0"/>
              <a:t> en </a:t>
            </a:r>
            <a:r>
              <a:rPr lang="nl-BE" dirty="0" err="1"/>
              <a:t>colspan</a:t>
            </a:r>
            <a:r>
              <a:rPr lang="nl-BE" dirty="0"/>
              <a:t> kan je toekennen aan tabelcellen (</a:t>
            </a:r>
            <a:r>
              <a:rPr lang="nl-BE" dirty="0" err="1"/>
              <a:t>th</a:t>
            </a:r>
            <a:r>
              <a:rPr lang="nl-BE" dirty="0"/>
              <a:t>/</a:t>
            </a:r>
            <a:r>
              <a:rPr lang="nl-BE" dirty="0" err="1"/>
              <a:t>td</a:t>
            </a:r>
            <a:r>
              <a:rPr lang="nl-BE" dirty="0"/>
              <a:t>). Deze bepalen hoeveel kolommen (</a:t>
            </a:r>
            <a:r>
              <a:rPr lang="nl-BE" dirty="0" err="1"/>
              <a:t>colspan</a:t>
            </a:r>
            <a:r>
              <a:rPr lang="nl-BE" dirty="0"/>
              <a:t>) een cel mag innemen (vanaf links) of rijen (</a:t>
            </a:r>
            <a:r>
              <a:rPr lang="nl-BE" dirty="0" err="1"/>
              <a:t>rowspan</a:t>
            </a:r>
            <a:r>
              <a:rPr lang="nl-BE" dirty="0"/>
              <a:t>, vanaf boven).</a:t>
            </a: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E1A157E5-34A9-BEDB-4023-EC476FF52DAB}"/>
              </a:ext>
            </a:extLst>
          </p:cNvPr>
          <p:cNvSpPr txBox="1"/>
          <p:nvPr/>
        </p:nvSpPr>
        <p:spPr>
          <a:xfrm>
            <a:off x="6259918" y="622648"/>
            <a:ext cx="6097772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BE" dirty="0"/>
              <a:t>&lt;</a:t>
            </a:r>
            <a:r>
              <a:rPr lang="nl-BE" dirty="0" err="1"/>
              <a:t>table</a:t>
            </a:r>
            <a:r>
              <a:rPr lang="nl-BE" dirty="0"/>
              <a:t> border="1"&gt;</a:t>
            </a:r>
          </a:p>
          <a:p>
            <a:r>
              <a:rPr lang="nl-BE" dirty="0"/>
              <a:t>    &lt;</a:t>
            </a:r>
            <a:r>
              <a:rPr lang="nl-BE" dirty="0" err="1"/>
              <a:t>thead</a:t>
            </a:r>
            <a:r>
              <a:rPr lang="nl-BE" dirty="0"/>
              <a:t>&gt;</a:t>
            </a:r>
          </a:p>
          <a:p>
            <a:r>
              <a:rPr lang="nl-BE" dirty="0"/>
              <a:t>        &lt;</a:t>
            </a:r>
            <a:r>
              <a:rPr lang="nl-BE" dirty="0" err="1"/>
              <a:t>tr</a:t>
            </a:r>
            <a:r>
              <a:rPr lang="nl-BE" dirty="0"/>
              <a:t>&gt;</a:t>
            </a:r>
          </a:p>
          <a:p>
            <a:r>
              <a:rPr lang="nl-BE" dirty="0"/>
              <a:t>            &lt;</a:t>
            </a:r>
            <a:r>
              <a:rPr lang="nl-BE" dirty="0" err="1"/>
              <a:t>th</a:t>
            </a:r>
            <a:r>
              <a:rPr lang="nl-BE" dirty="0"/>
              <a:t>&gt;Dag&lt;/</a:t>
            </a:r>
            <a:r>
              <a:rPr lang="nl-BE" dirty="0" err="1"/>
              <a:t>th</a:t>
            </a:r>
            <a:r>
              <a:rPr lang="nl-BE" dirty="0"/>
              <a:t>&gt;&lt;</a:t>
            </a:r>
            <a:r>
              <a:rPr lang="nl-BE" dirty="0" err="1"/>
              <a:t>th</a:t>
            </a:r>
            <a:r>
              <a:rPr lang="nl-BE" dirty="0"/>
              <a:t> </a:t>
            </a:r>
            <a:r>
              <a:rPr lang="nl-BE" dirty="0" err="1"/>
              <a:t>colspan</a:t>
            </a:r>
            <a:r>
              <a:rPr lang="nl-BE" dirty="0"/>
              <a:t>="2"&gt;Activiteiten&lt;/</a:t>
            </a:r>
            <a:r>
              <a:rPr lang="nl-BE" dirty="0" err="1"/>
              <a:t>th</a:t>
            </a:r>
            <a:r>
              <a:rPr lang="nl-BE" dirty="0"/>
              <a:t>&gt;</a:t>
            </a:r>
          </a:p>
          <a:p>
            <a:r>
              <a:rPr lang="nl-BE" dirty="0"/>
              <a:t>        &lt;/</a:t>
            </a:r>
            <a:r>
              <a:rPr lang="nl-BE" dirty="0" err="1"/>
              <a:t>tr</a:t>
            </a:r>
            <a:r>
              <a:rPr lang="nl-BE" dirty="0"/>
              <a:t>&gt;</a:t>
            </a:r>
          </a:p>
          <a:p>
            <a:r>
              <a:rPr lang="nl-BE" dirty="0"/>
              <a:t>    &lt;/</a:t>
            </a:r>
            <a:r>
              <a:rPr lang="nl-BE" dirty="0" err="1"/>
              <a:t>thead</a:t>
            </a:r>
            <a:r>
              <a:rPr lang="nl-BE" dirty="0"/>
              <a:t>&gt;</a:t>
            </a:r>
          </a:p>
          <a:p>
            <a:r>
              <a:rPr lang="nl-BE" dirty="0"/>
              <a:t>    &lt;</a:t>
            </a:r>
            <a:r>
              <a:rPr lang="nl-BE" dirty="0" err="1"/>
              <a:t>tbody</a:t>
            </a:r>
            <a:r>
              <a:rPr lang="nl-BE" dirty="0"/>
              <a:t>&gt;</a:t>
            </a:r>
          </a:p>
          <a:p>
            <a:r>
              <a:rPr lang="nl-BE" dirty="0"/>
              <a:t>        &lt;</a:t>
            </a:r>
            <a:r>
              <a:rPr lang="nl-BE" dirty="0" err="1"/>
              <a:t>tr</a:t>
            </a:r>
            <a:r>
              <a:rPr lang="nl-BE" dirty="0"/>
              <a:t>&gt;</a:t>
            </a:r>
          </a:p>
          <a:p>
            <a:r>
              <a:rPr lang="nl-BE" dirty="0"/>
              <a:t>            &lt;</a:t>
            </a:r>
            <a:r>
              <a:rPr lang="nl-BE" dirty="0" err="1"/>
              <a:t>td</a:t>
            </a:r>
            <a:r>
              <a:rPr lang="nl-BE" dirty="0"/>
              <a:t> </a:t>
            </a:r>
            <a:r>
              <a:rPr lang="nl-BE" dirty="0" err="1"/>
              <a:t>rowspan</a:t>
            </a:r>
            <a:r>
              <a:rPr lang="nl-BE" dirty="0"/>
              <a:t>="2"&gt;Maandag&lt;/</a:t>
            </a:r>
            <a:r>
              <a:rPr lang="nl-BE" dirty="0" err="1"/>
              <a:t>td</a:t>
            </a:r>
            <a:r>
              <a:rPr lang="nl-BE" dirty="0"/>
              <a:t>&gt;</a:t>
            </a:r>
          </a:p>
          <a:p>
            <a:r>
              <a:rPr lang="nl-BE" dirty="0"/>
              <a:t>            &lt;</a:t>
            </a:r>
            <a:r>
              <a:rPr lang="nl-BE" dirty="0" err="1"/>
              <a:t>td</a:t>
            </a:r>
            <a:r>
              <a:rPr lang="nl-BE" dirty="0"/>
              <a:t>&gt;Ochtend&lt;/</a:t>
            </a:r>
            <a:r>
              <a:rPr lang="nl-BE" dirty="0" err="1"/>
              <a:t>td</a:t>
            </a:r>
            <a:r>
              <a:rPr lang="nl-BE" dirty="0"/>
              <a:t>&gt;</a:t>
            </a:r>
          </a:p>
          <a:p>
            <a:r>
              <a:rPr lang="nl-BE" dirty="0"/>
              <a:t>            &lt;</a:t>
            </a:r>
            <a:r>
              <a:rPr lang="nl-BE" dirty="0" err="1"/>
              <a:t>td</a:t>
            </a:r>
            <a:r>
              <a:rPr lang="nl-BE" dirty="0"/>
              <a:t>&gt;Gym&lt;/</a:t>
            </a:r>
            <a:r>
              <a:rPr lang="nl-BE" dirty="0" err="1"/>
              <a:t>td</a:t>
            </a:r>
            <a:r>
              <a:rPr lang="nl-BE" dirty="0"/>
              <a:t>&gt;</a:t>
            </a:r>
          </a:p>
          <a:p>
            <a:r>
              <a:rPr lang="nl-BE" dirty="0"/>
              <a:t>        &lt;/</a:t>
            </a:r>
            <a:r>
              <a:rPr lang="nl-BE" dirty="0" err="1"/>
              <a:t>tr</a:t>
            </a:r>
            <a:r>
              <a:rPr lang="nl-BE" dirty="0"/>
              <a:t>&gt;</a:t>
            </a:r>
          </a:p>
          <a:p>
            <a:r>
              <a:rPr lang="nl-BE" dirty="0"/>
              <a:t>        &lt;</a:t>
            </a:r>
            <a:r>
              <a:rPr lang="nl-BE" dirty="0" err="1"/>
              <a:t>tr</a:t>
            </a:r>
            <a:r>
              <a:rPr lang="nl-BE" dirty="0"/>
              <a:t>&gt;</a:t>
            </a:r>
          </a:p>
          <a:p>
            <a:r>
              <a:rPr lang="nl-BE" dirty="0"/>
              <a:t>            &lt;</a:t>
            </a:r>
            <a:r>
              <a:rPr lang="nl-BE" dirty="0" err="1"/>
              <a:t>td</a:t>
            </a:r>
            <a:r>
              <a:rPr lang="nl-BE" dirty="0"/>
              <a:t>&gt;Middag&lt;/</a:t>
            </a:r>
            <a:r>
              <a:rPr lang="nl-BE" dirty="0" err="1"/>
              <a:t>td</a:t>
            </a:r>
            <a:r>
              <a:rPr lang="nl-BE" dirty="0"/>
              <a:t>&gt;</a:t>
            </a:r>
          </a:p>
          <a:p>
            <a:r>
              <a:rPr lang="nl-BE" dirty="0"/>
              <a:t>            &lt;</a:t>
            </a:r>
            <a:r>
              <a:rPr lang="nl-BE" dirty="0" err="1"/>
              <a:t>td</a:t>
            </a:r>
            <a:r>
              <a:rPr lang="nl-BE" dirty="0"/>
              <a:t>&gt;Wiskunde&lt;/</a:t>
            </a:r>
            <a:r>
              <a:rPr lang="nl-BE" dirty="0" err="1"/>
              <a:t>td</a:t>
            </a:r>
            <a:r>
              <a:rPr lang="nl-BE" dirty="0"/>
              <a:t>&gt;</a:t>
            </a:r>
          </a:p>
          <a:p>
            <a:r>
              <a:rPr lang="nl-BE" dirty="0"/>
              <a:t>        &lt;/</a:t>
            </a:r>
            <a:r>
              <a:rPr lang="nl-BE" dirty="0" err="1"/>
              <a:t>tr</a:t>
            </a:r>
            <a:r>
              <a:rPr lang="nl-BE" dirty="0"/>
              <a:t>&gt;</a:t>
            </a:r>
          </a:p>
          <a:p>
            <a:r>
              <a:rPr lang="nl-BE" dirty="0"/>
              <a:t>        &lt;</a:t>
            </a:r>
            <a:r>
              <a:rPr lang="nl-BE" dirty="0" err="1"/>
              <a:t>tr</a:t>
            </a:r>
            <a:r>
              <a:rPr lang="nl-BE" dirty="0"/>
              <a:t>&gt;</a:t>
            </a:r>
          </a:p>
          <a:p>
            <a:r>
              <a:rPr lang="nl-BE" dirty="0"/>
              <a:t>            &lt;</a:t>
            </a:r>
            <a:r>
              <a:rPr lang="nl-BE" dirty="0" err="1"/>
              <a:t>td</a:t>
            </a:r>
            <a:r>
              <a:rPr lang="nl-BE" dirty="0"/>
              <a:t>&gt;Dinsdag&lt;/</a:t>
            </a:r>
            <a:r>
              <a:rPr lang="nl-BE" dirty="0" err="1"/>
              <a:t>td</a:t>
            </a:r>
            <a:r>
              <a:rPr lang="nl-BE" dirty="0"/>
              <a:t>&gt;</a:t>
            </a:r>
          </a:p>
          <a:p>
            <a:r>
              <a:rPr lang="nl-BE" dirty="0"/>
              <a:t>            &lt;</a:t>
            </a:r>
            <a:r>
              <a:rPr lang="nl-BE" dirty="0" err="1"/>
              <a:t>td</a:t>
            </a:r>
            <a:r>
              <a:rPr lang="nl-BE" dirty="0"/>
              <a:t> </a:t>
            </a:r>
            <a:r>
              <a:rPr lang="nl-BE" dirty="0" err="1"/>
              <a:t>colspan</a:t>
            </a:r>
            <a:r>
              <a:rPr lang="nl-BE" dirty="0"/>
              <a:t>="2"&gt;Schoolreisje&lt;/</a:t>
            </a:r>
            <a:r>
              <a:rPr lang="nl-BE" dirty="0" err="1"/>
              <a:t>td</a:t>
            </a:r>
            <a:r>
              <a:rPr lang="nl-BE" dirty="0"/>
              <a:t>&gt;</a:t>
            </a:r>
          </a:p>
          <a:p>
            <a:r>
              <a:rPr lang="nl-BE" dirty="0"/>
              <a:t>        &lt;/</a:t>
            </a:r>
            <a:r>
              <a:rPr lang="nl-BE" dirty="0" err="1"/>
              <a:t>tr</a:t>
            </a:r>
            <a:r>
              <a:rPr lang="nl-BE" dirty="0"/>
              <a:t>&gt;</a:t>
            </a:r>
          </a:p>
          <a:p>
            <a:r>
              <a:rPr lang="nl-BE" dirty="0"/>
              <a:t>    &lt;/</a:t>
            </a:r>
            <a:r>
              <a:rPr lang="nl-BE" dirty="0" err="1"/>
              <a:t>tbody</a:t>
            </a:r>
            <a:r>
              <a:rPr lang="nl-BE" dirty="0"/>
              <a:t>&gt;</a:t>
            </a:r>
          </a:p>
          <a:p>
            <a:r>
              <a:rPr lang="nl-BE" dirty="0"/>
              <a:t>&lt;/</a:t>
            </a:r>
            <a:r>
              <a:rPr lang="nl-BE" dirty="0" err="1"/>
              <a:t>table</a:t>
            </a:r>
            <a:r>
              <a:rPr lang="nl-BE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9501090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E7769F-3E9E-36AE-8D9B-6BBAF9EF9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Opdracht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45411DF-1442-8FAD-C9C4-711F8E5BBE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BE" dirty="0"/>
              <a:t>Herneem de eerste opdracht en pas minstens 1 </a:t>
            </a:r>
            <a:r>
              <a:rPr lang="nl-BE" dirty="0" err="1"/>
              <a:t>rowspan</a:t>
            </a:r>
            <a:r>
              <a:rPr lang="nl-BE" dirty="0"/>
              <a:t> en 1 </a:t>
            </a:r>
            <a:r>
              <a:rPr lang="nl-BE" dirty="0" err="1"/>
              <a:t>colspan</a:t>
            </a:r>
            <a:r>
              <a:rPr lang="nl-BE" dirty="0"/>
              <a:t> toe.</a:t>
            </a:r>
          </a:p>
        </p:txBody>
      </p:sp>
    </p:spTree>
    <p:extLst>
      <p:ext uri="{BB962C8B-B14F-4D97-AF65-F5344CB8AC3E}">
        <p14:creationId xmlns:p14="http://schemas.microsoft.com/office/powerpoint/2010/main" val="14897339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CFACCD-01E8-F135-6EB2-012C5E49F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Geordende lijst (</a:t>
            </a:r>
            <a:r>
              <a:rPr lang="nl-BE" dirty="0" err="1"/>
              <a:t>ol</a:t>
            </a:r>
            <a:r>
              <a:rPr lang="nl-BE" dirty="0"/>
              <a:t>): type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5389E83-B3AD-A812-CC33-3136324239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Bij een geordende lijst, kan je kiezen wat er vooraan moet staan:</a:t>
            </a:r>
          </a:p>
          <a:p>
            <a:pPr lvl="1"/>
            <a:r>
              <a:rPr lang="nl-BE" dirty="0"/>
              <a:t>1: 1, 2, 3, …</a:t>
            </a:r>
          </a:p>
          <a:p>
            <a:pPr lvl="1"/>
            <a:r>
              <a:rPr lang="nl-BE" dirty="0"/>
              <a:t>A: A, B, C, …</a:t>
            </a:r>
          </a:p>
          <a:p>
            <a:pPr lvl="1"/>
            <a:r>
              <a:rPr lang="nl-BE" dirty="0"/>
              <a:t>a: a, b, c, …</a:t>
            </a:r>
          </a:p>
          <a:p>
            <a:pPr lvl="1"/>
            <a:r>
              <a:rPr lang="nl-BE" dirty="0"/>
              <a:t>I: I, II, III, IV, …</a:t>
            </a:r>
          </a:p>
          <a:p>
            <a:pPr lvl="1"/>
            <a:r>
              <a:rPr lang="nl-BE" dirty="0"/>
              <a:t>i: i, ii, iii, iv, …</a:t>
            </a: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AB7439CF-E061-DBE1-791A-93490C9190DC}"/>
              </a:ext>
            </a:extLst>
          </p:cNvPr>
          <p:cNvSpPr txBox="1"/>
          <p:nvPr/>
        </p:nvSpPr>
        <p:spPr>
          <a:xfrm>
            <a:off x="7484534" y="3419443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b="0" i="0" dirty="0" err="1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ol</a:t>
            </a:r>
            <a:r>
              <a:rPr lang="it-IT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b="0" i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it-IT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="I"</a:t>
            </a:r>
            <a:r>
              <a:rPr lang="it-IT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it-IT" dirty="0"/>
            </a:br>
            <a:r>
              <a:rPr lang="it-IT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t-IT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it-IT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Wiskunde</a:t>
            </a:r>
            <a:r>
              <a:rPr lang="it-IT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/li</a:t>
            </a:r>
            <a:r>
              <a:rPr lang="it-IT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it-IT" dirty="0"/>
            </a:br>
            <a:r>
              <a:rPr lang="it-IT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t-IT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it-IT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Frans</a:t>
            </a:r>
            <a:r>
              <a:rPr lang="it-IT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/li</a:t>
            </a:r>
            <a:r>
              <a:rPr lang="it-IT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it-IT" dirty="0"/>
            </a:br>
            <a:r>
              <a:rPr lang="it-IT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t-IT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it-IT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Engels</a:t>
            </a:r>
            <a:r>
              <a:rPr lang="it-IT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/li</a:t>
            </a:r>
            <a:r>
              <a:rPr lang="it-IT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it-IT" dirty="0"/>
            </a:br>
            <a:r>
              <a:rPr lang="it-IT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it-IT" b="0" i="0" dirty="0" err="1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ol</a:t>
            </a:r>
            <a:r>
              <a:rPr lang="it-IT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&gt;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8323459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5862F5-4BD7-C7FD-410A-CBAE474D7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Ongeordende lijst: </a:t>
            </a:r>
            <a:r>
              <a:rPr lang="nl-BE" dirty="0" err="1"/>
              <a:t>style</a:t>
            </a:r>
            <a:r>
              <a:rPr lang="nl-BE" dirty="0"/>
              <a:t>: list-</a:t>
            </a:r>
            <a:r>
              <a:rPr lang="nl-BE" dirty="0" err="1"/>
              <a:t>style</a:t>
            </a:r>
            <a:r>
              <a:rPr lang="nl-BE" dirty="0"/>
              <a:t>-type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34DA328-D237-3725-E55B-E939FAE4F1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Bij ongeordende lijsten kan je d.m.v. het </a:t>
            </a:r>
            <a:r>
              <a:rPr lang="nl-BE" dirty="0" err="1"/>
              <a:t>style</a:t>
            </a:r>
            <a:r>
              <a:rPr lang="nl-BE" dirty="0"/>
              <a:t>-attribuut een list-</a:t>
            </a:r>
            <a:r>
              <a:rPr lang="nl-BE" dirty="0" err="1"/>
              <a:t>style</a:t>
            </a:r>
            <a:r>
              <a:rPr lang="nl-BE" dirty="0"/>
              <a:t>-type instellen:</a:t>
            </a:r>
          </a:p>
          <a:p>
            <a:pPr lvl="1"/>
            <a:r>
              <a:rPr lang="nl-BE" dirty="0" err="1"/>
              <a:t>Circle</a:t>
            </a:r>
            <a:endParaRPr lang="nl-BE" dirty="0"/>
          </a:p>
          <a:p>
            <a:pPr lvl="1"/>
            <a:r>
              <a:rPr lang="nl-BE" dirty="0"/>
              <a:t>Disc</a:t>
            </a:r>
          </a:p>
          <a:p>
            <a:pPr lvl="1"/>
            <a:r>
              <a:rPr lang="nl-BE" dirty="0"/>
              <a:t>Square</a:t>
            </a:r>
          </a:p>
        </p:txBody>
      </p:sp>
    </p:spTree>
    <p:extLst>
      <p:ext uri="{BB962C8B-B14F-4D97-AF65-F5344CB8AC3E}">
        <p14:creationId xmlns:p14="http://schemas.microsoft.com/office/powerpoint/2010/main" val="1676160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FE9EEA-EEAA-B809-3A42-A15F4CFED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tags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A21F248-FCEE-9757-BCD1-E8362C021C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/>
              <a:t>HTML-pagina bestaat uit genest tags</a:t>
            </a:r>
            <a:endParaRPr lang="nl-BE" dirty="0"/>
          </a:p>
          <a:p>
            <a:r>
              <a:rPr lang="nl-BE"/>
              <a:t>Een tag stelt een element voor, zoals een paragraaf, afbeelding, link, tabel, … maar ook een speciaal stuk tekst, een tabelrij, tabelcel</a:t>
            </a:r>
            <a:r>
              <a:rPr lang="nl-BE" dirty="0"/>
              <a:t>.</a:t>
            </a:r>
          </a:p>
          <a:p>
            <a:r>
              <a:rPr lang="nl-BE"/>
              <a:t>Tags kunnen andere tags bevatten</a:t>
            </a:r>
            <a:endParaRPr lang="nl-BE" dirty="0"/>
          </a:p>
          <a:p>
            <a:r>
              <a:rPr lang="nl-BE"/>
              <a:t>Tags hebben (verplichte) attributen (</a:t>
            </a:r>
            <a:r>
              <a:rPr lang="nl-BE" dirty="0"/>
              <a:t>eigenschappen)</a:t>
            </a:r>
          </a:p>
          <a:p>
            <a:r>
              <a:rPr lang="nl-BE"/>
              <a:t>Tags open en sluiten rond hun geneste tags (&lt;</a:t>
            </a:r>
            <a:r>
              <a:rPr lang="nl-BE" dirty="0"/>
              <a:t>tag&gt;&lt;/</a:t>
            </a:r>
            <a:r>
              <a:rPr lang="nl-BE"/>
              <a:t>tag&gt;). Tags zonder geneste tags sluiten zichzelf (&lt;</a:t>
            </a:r>
            <a:r>
              <a:rPr lang="nl-BE" dirty="0"/>
              <a:t>tag/&gt;).</a:t>
            </a:r>
          </a:p>
        </p:txBody>
      </p:sp>
    </p:spTree>
    <p:extLst>
      <p:ext uri="{BB962C8B-B14F-4D97-AF65-F5344CB8AC3E}">
        <p14:creationId xmlns:p14="http://schemas.microsoft.com/office/powerpoint/2010/main" val="2293618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697007-FBAE-28B3-ED0E-92C4F4B9F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CSS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938F4EAD-EC87-1B41-2F1D-D378C1107C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Opmaak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5B02F53-1DFB-E24C-371F-80FBD1044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6D3D282-C61A-41D7-9714-7814FA67361E}" type="datetime1">
              <a:rPr lang="nl-NL" smtClean="0"/>
              <a:t>18-9-2025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1001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B0C400-0B97-0E33-26C5-E9DF99F3D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css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A775D5B-0F6D-3F98-F50D-3B9297401C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Zorgt voor opmaak van de webpagina</a:t>
            </a:r>
          </a:p>
          <a:p>
            <a:endParaRPr lang="nl-BE" dirty="0"/>
          </a:p>
          <a:p>
            <a:r>
              <a:rPr lang="nl-BE" dirty="0"/>
              <a:t>Kan direct op het element worden ingesteld of via een </a:t>
            </a:r>
            <a:r>
              <a:rPr lang="nl-BE" dirty="0" err="1"/>
              <a:t>stylesheet</a:t>
            </a:r>
            <a:endParaRPr lang="nl-BE" dirty="0"/>
          </a:p>
          <a:p>
            <a:pPr lvl="1"/>
            <a:r>
              <a:rPr lang="nl-BE" dirty="0"/>
              <a:t>&lt;link rel="</a:t>
            </a:r>
            <a:r>
              <a:rPr lang="nl-BE" dirty="0" err="1"/>
              <a:t>stylesheet</a:t>
            </a:r>
            <a:r>
              <a:rPr lang="nl-BE" dirty="0"/>
              <a:t>" </a:t>
            </a:r>
            <a:r>
              <a:rPr lang="nl-BE" dirty="0" err="1"/>
              <a:t>href</a:t>
            </a:r>
            <a:r>
              <a:rPr lang="nl-BE" dirty="0"/>
              <a:t>="stylesheet.css"&gt;</a:t>
            </a:r>
          </a:p>
        </p:txBody>
      </p:sp>
    </p:spTree>
    <p:extLst>
      <p:ext uri="{BB962C8B-B14F-4D97-AF65-F5344CB8AC3E}">
        <p14:creationId xmlns:p14="http://schemas.microsoft.com/office/powerpoint/2010/main" val="26243182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FCC7BD-C392-4E0F-F6CA-7823CAFA2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voorbeeld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D923862-3959-0167-CF3A-BC11CBEA96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BE" dirty="0"/>
              <a:t>&lt;p&gt;&lt;/p&gt;</a:t>
            </a:r>
          </a:p>
        </p:txBody>
      </p:sp>
    </p:spTree>
    <p:extLst>
      <p:ext uri="{BB962C8B-B14F-4D97-AF65-F5344CB8AC3E}">
        <p14:creationId xmlns:p14="http://schemas.microsoft.com/office/powerpoint/2010/main" val="20619749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A6BAAF-80F7-BB72-814B-AE33697F0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javascript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D0AEA2F8-AE91-3F96-F361-273D8F6DE7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basis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0808696-C30F-BB2D-CF03-C452CE0E3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6D3D282-C61A-41D7-9714-7814FA67361E}" type="datetime1">
              <a:rPr lang="nl-NL" smtClean="0"/>
              <a:t>18-9-2025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2612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354DA5-5BB7-9BD3-2A5D-F20E2F828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javascript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E825F4F-3CE2-D949-17AE-1FED376AF9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Is een programmeertaal die wordt uitgevoerd door de browser (client-side)</a:t>
            </a:r>
          </a:p>
          <a:p>
            <a:r>
              <a:rPr lang="nl-BE" dirty="0"/>
              <a:t>Deel van de C-programmeertalen: gelijkaardig qua syntax op C#</a:t>
            </a:r>
          </a:p>
          <a:p>
            <a:r>
              <a:rPr lang="nl-BE" dirty="0"/>
              <a:t>Aanspreken van elementen op de webpagina en deze aanpassen</a:t>
            </a:r>
          </a:p>
          <a:p>
            <a:r>
              <a:rPr lang="nl-BE" dirty="0"/>
              <a:t>D.m.v. events</a:t>
            </a:r>
          </a:p>
        </p:txBody>
      </p:sp>
    </p:spTree>
    <p:extLst>
      <p:ext uri="{BB962C8B-B14F-4D97-AF65-F5344CB8AC3E}">
        <p14:creationId xmlns:p14="http://schemas.microsoft.com/office/powerpoint/2010/main" val="38002492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6E2526-B734-065D-9517-10D62BC42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Variabelen declareren</a:t>
            </a:r>
          </a:p>
        </p:txBody>
      </p:sp>
      <p:graphicFrame>
        <p:nvGraphicFramePr>
          <p:cNvPr id="4" name="Tijdelijke aanduiding voor inhoud 3">
            <a:extLst>
              <a:ext uri="{FF2B5EF4-FFF2-40B4-BE49-F238E27FC236}">
                <a16:creationId xmlns:a16="http://schemas.microsoft.com/office/drawing/2014/main" id="{71101C39-E22A-DD12-A902-09F771C512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5327074"/>
              </p:ext>
            </p:extLst>
          </p:nvPr>
        </p:nvGraphicFramePr>
        <p:xfrm>
          <a:off x="581025" y="2341563"/>
          <a:ext cx="11029950" cy="28915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6650">
                  <a:extLst>
                    <a:ext uri="{9D8B030D-6E8A-4147-A177-3AD203B41FA5}">
                      <a16:colId xmlns:a16="http://schemas.microsoft.com/office/drawing/2014/main" val="2975812189"/>
                    </a:ext>
                  </a:extLst>
                </a:gridCol>
                <a:gridCol w="3676650">
                  <a:extLst>
                    <a:ext uri="{9D8B030D-6E8A-4147-A177-3AD203B41FA5}">
                      <a16:colId xmlns:a16="http://schemas.microsoft.com/office/drawing/2014/main" val="451799516"/>
                    </a:ext>
                  </a:extLst>
                </a:gridCol>
                <a:gridCol w="3676650">
                  <a:extLst>
                    <a:ext uri="{9D8B030D-6E8A-4147-A177-3AD203B41FA5}">
                      <a16:colId xmlns:a16="http://schemas.microsoft.com/office/drawing/2014/main" val="2227870152"/>
                    </a:ext>
                  </a:extLst>
                </a:gridCol>
              </a:tblGrid>
              <a:tr h="603656">
                <a:tc>
                  <a:txBody>
                    <a:bodyPr/>
                    <a:lstStyle/>
                    <a:p>
                      <a:pPr algn="ctr"/>
                      <a:r>
                        <a:rPr lang="nl-BE" dirty="0"/>
                        <a:t>var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dirty="0"/>
                        <a:t>let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dirty="0" err="1"/>
                        <a:t>const</a:t>
                      </a:r>
                      <a:endParaRPr lang="nl-B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478397"/>
                  </a:ext>
                </a:extLst>
              </a:tr>
              <a:tr h="2287847">
                <a:tc>
                  <a:txBody>
                    <a:bodyPr/>
                    <a:lstStyle/>
                    <a:p>
                      <a:r>
                        <a:rPr lang="nl-BE" dirty="0"/>
                        <a:t>Globaal </a:t>
                      </a:r>
                      <a:r>
                        <a:rPr lang="nl-BE" dirty="0" err="1"/>
                        <a:t>gescoped</a:t>
                      </a:r>
                      <a:r>
                        <a:rPr lang="nl-BE" dirty="0"/>
                        <a:t> (overal toegankelijk)</a:t>
                      </a:r>
                    </a:p>
                    <a:p>
                      <a:endParaRPr lang="nl-BE" dirty="0"/>
                    </a:p>
                    <a:p>
                      <a:r>
                        <a:rPr lang="nl-BE" dirty="0"/>
                        <a:t>Declaratie kan meerdere keren voorkomen</a:t>
                      </a:r>
                    </a:p>
                    <a:p>
                      <a:endParaRPr lang="nl-BE" dirty="0"/>
                    </a:p>
                    <a:p>
                      <a:r>
                        <a:rPr lang="nl-BE" dirty="0" err="1"/>
                        <a:t>Geïnitialiseerd</a:t>
                      </a:r>
                      <a:endParaRPr lang="nl-B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Lokaal </a:t>
                      </a:r>
                      <a:r>
                        <a:rPr lang="nl-BE" dirty="0" err="1"/>
                        <a:t>gescoped</a:t>
                      </a:r>
                      <a:r>
                        <a:rPr lang="nl-BE" dirty="0"/>
                        <a:t> (enkel toegankelijk binnen de huidige scope en lager)</a:t>
                      </a:r>
                    </a:p>
                    <a:p>
                      <a:endParaRPr lang="nl-BE" dirty="0"/>
                    </a:p>
                    <a:p>
                      <a:r>
                        <a:rPr lang="nl-BE" dirty="0"/>
                        <a:t>Declaratie slechts één keer</a:t>
                      </a:r>
                    </a:p>
                    <a:p>
                      <a:endParaRPr lang="nl-BE" dirty="0"/>
                    </a:p>
                    <a:p>
                      <a:r>
                        <a:rPr lang="nl-BE" dirty="0"/>
                        <a:t>Geen initialisatie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Gelijkaardig aan let</a:t>
                      </a:r>
                    </a:p>
                    <a:p>
                      <a:endParaRPr lang="nl-BE" dirty="0"/>
                    </a:p>
                    <a:p>
                      <a:r>
                        <a:rPr lang="nl-BE" dirty="0"/>
                        <a:t>Enkel éénmalige toewijzing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0146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76549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D29791-A0C2-D2ED-2FC8-23D80D650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events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383F689-3D77-9AB1-CE2F-879FAAE3E5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Events worden aan een element gekoppeld, vergelijkbaar als een attribuut</a:t>
            </a:r>
          </a:p>
          <a:p>
            <a:r>
              <a:rPr lang="nl-BE" dirty="0"/>
              <a:t>Kunnen een </a:t>
            </a:r>
            <a:r>
              <a:rPr lang="nl-BE" dirty="0" err="1"/>
              <a:t>JavaScript</a:t>
            </a:r>
            <a:r>
              <a:rPr lang="nl-BE" dirty="0"/>
              <a:t>-functie (of rechtstreeks code) oproepen wanneer ze gebeuren.</a:t>
            </a:r>
          </a:p>
          <a:p>
            <a:r>
              <a:rPr lang="nl-BE" dirty="0" err="1"/>
              <a:t>Meestgebruikte</a:t>
            </a:r>
            <a:r>
              <a:rPr lang="nl-BE" dirty="0"/>
              <a:t>:</a:t>
            </a:r>
          </a:p>
          <a:p>
            <a:pPr lvl="1"/>
            <a:r>
              <a:rPr lang="nl-BE" dirty="0" err="1"/>
              <a:t>onclick</a:t>
            </a:r>
            <a:endParaRPr lang="nl-BE" dirty="0"/>
          </a:p>
          <a:p>
            <a:pPr lvl="1"/>
            <a:r>
              <a:rPr lang="nl-BE" dirty="0" err="1"/>
              <a:t>onmouseover</a:t>
            </a:r>
            <a:endParaRPr lang="nl-BE" dirty="0"/>
          </a:p>
          <a:p>
            <a:pPr lvl="1"/>
            <a:r>
              <a:rPr lang="nl-BE" dirty="0" err="1"/>
              <a:t>onchange</a:t>
            </a:r>
            <a:endParaRPr lang="nl-BE" dirty="0"/>
          </a:p>
          <a:p>
            <a:pPr lvl="1"/>
            <a:r>
              <a:rPr lang="nl-BE" dirty="0" err="1"/>
              <a:t>onmouseout</a:t>
            </a:r>
            <a:endParaRPr lang="nl-BE" dirty="0"/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6AA0A9DF-D64B-B141-5D98-B51ABDA03EE3}"/>
              </a:ext>
            </a:extLst>
          </p:cNvPr>
          <p:cNvSpPr txBox="1"/>
          <p:nvPr/>
        </p:nvSpPr>
        <p:spPr>
          <a:xfrm>
            <a:off x="5080000" y="5097687"/>
            <a:ext cx="6096000" cy="2863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&lt;button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"test()"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&lt;/button&gt;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779393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231EDF-D934-2103-EFB3-38C8D15B6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this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530B5E7-9CB3-D92D-CBC2-9C19FEDBE1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1088136"/>
          </a:xfrm>
        </p:spPr>
        <p:txBody>
          <a:bodyPr/>
          <a:lstStyle/>
          <a:p>
            <a:r>
              <a:rPr lang="nl-BE" dirty="0"/>
              <a:t>Als je bij het oproepen van een functie een parameter meegeeft, kan je in jouw html voor </a:t>
            </a:r>
            <a:r>
              <a:rPr lang="nl-BE" i="1" dirty="0" err="1"/>
              <a:t>this</a:t>
            </a:r>
            <a:r>
              <a:rPr lang="nl-BE" dirty="0"/>
              <a:t> kiezen om een referentie mee te geven naar het element dat de gebeurtenis activeerde.</a:t>
            </a: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FD100F10-C9E5-87A8-B2F3-98D2AAB8328A}"/>
              </a:ext>
            </a:extLst>
          </p:cNvPr>
          <p:cNvSpPr txBox="1"/>
          <p:nvPr/>
        </p:nvSpPr>
        <p:spPr>
          <a:xfrm>
            <a:off x="581192" y="4359708"/>
            <a:ext cx="6097772" cy="2863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&lt;button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"test(this)"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&lt;/button&gt;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FA7F9276-4E05-9F86-3562-ACB2D9E80732}"/>
              </a:ext>
            </a:extLst>
          </p:cNvPr>
          <p:cNvSpPr txBox="1"/>
          <p:nvPr/>
        </p:nvSpPr>
        <p:spPr>
          <a:xfrm>
            <a:off x="6616886" y="4321692"/>
            <a:ext cx="6097772" cy="6454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test(e){</a:t>
            </a: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e.innerText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"clicked"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101734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3D7D8F-B819-81BF-DA86-83726FAEF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document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823ABD3-3833-30EE-A10A-DC1C61D491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Is een object dat elementen op de webpagina kan vinden en aanpassen</a:t>
            </a:r>
          </a:p>
          <a:p>
            <a:r>
              <a:rPr lang="nl-BE" dirty="0"/>
              <a:t>Veelgebruikte functies:</a:t>
            </a:r>
          </a:p>
          <a:p>
            <a:pPr lvl="1"/>
            <a:r>
              <a:rPr lang="nl-BE" dirty="0" err="1"/>
              <a:t>document.getElementById</a:t>
            </a:r>
            <a:r>
              <a:rPr lang="nl-BE" dirty="0"/>
              <a:t>(</a:t>
            </a:r>
            <a:r>
              <a:rPr lang="nl-BE" dirty="0" err="1"/>
              <a:t>id</a:t>
            </a:r>
            <a:r>
              <a:rPr lang="nl-BE" dirty="0"/>
              <a:t>): vind het eerste element met een bepaalde </a:t>
            </a:r>
            <a:r>
              <a:rPr lang="nl-BE" dirty="0" err="1"/>
              <a:t>id</a:t>
            </a:r>
            <a:r>
              <a:rPr lang="nl-BE" dirty="0"/>
              <a:t>-attribuut</a:t>
            </a:r>
          </a:p>
          <a:p>
            <a:pPr lvl="1"/>
            <a:r>
              <a:rPr lang="nl-BE" dirty="0" err="1"/>
              <a:t>document.getElementsByClassName</a:t>
            </a:r>
            <a:r>
              <a:rPr lang="nl-BE" dirty="0"/>
              <a:t>(</a:t>
            </a:r>
            <a:r>
              <a:rPr lang="nl-BE" i="1" dirty="0"/>
              <a:t>name</a:t>
            </a:r>
            <a:r>
              <a:rPr lang="nl-BE" dirty="0"/>
              <a:t>): vind alle elementen die een bepaalde name als deel van hun class-attribuut hebben</a:t>
            </a:r>
          </a:p>
          <a:p>
            <a:pPr lvl="1"/>
            <a:r>
              <a:rPr lang="nl-BE" dirty="0" err="1"/>
              <a:t>document.getElementsByTagName</a:t>
            </a:r>
            <a:r>
              <a:rPr lang="nl-BE" dirty="0"/>
              <a:t>(</a:t>
            </a:r>
            <a:r>
              <a:rPr lang="nl-BE" i="1" dirty="0"/>
              <a:t>name</a:t>
            </a:r>
            <a:r>
              <a:rPr lang="nl-BE" dirty="0"/>
              <a:t>): vind alle elementen van een bepaalde tag (bv. p)</a:t>
            </a:r>
          </a:p>
        </p:txBody>
      </p:sp>
    </p:spTree>
    <p:extLst>
      <p:ext uri="{BB962C8B-B14F-4D97-AF65-F5344CB8AC3E}">
        <p14:creationId xmlns:p14="http://schemas.microsoft.com/office/powerpoint/2010/main" val="342246250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404786-8A1D-0771-9C7B-39778AE56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elementen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0C7DA2F-B487-D715-97AA-0F61AA2BE5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Elementen aanpassen die worden teruggegeven uit de vorige functies:</a:t>
            </a:r>
          </a:p>
          <a:p>
            <a:pPr lvl="1"/>
            <a:r>
              <a:rPr lang="nl-BE" dirty="0" err="1"/>
              <a:t>element.innerHTML</a:t>
            </a:r>
            <a:r>
              <a:rPr lang="nl-BE" dirty="0"/>
              <a:t> = …</a:t>
            </a:r>
          </a:p>
          <a:p>
            <a:pPr lvl="1"/>
            <a:r>
              <a:rPr lang="nl-BE" dirty="0" err="1"/>
              <a:t>element.attribuut</a:t>
            </a:r>
            <a:r>
              <a:rPr lang="nl-BE" dirty="0"/>
              <a:t> = ….</a:t>
            </a:r>
          </a:p>
          <a:p>
            <a:pPr lvl="1"/>
            <a:r>
              <a:rPr lang="nl-BE" dirty="0" err="1"/>
              <a:t>element.style.eigenschap</a:t>
            </a:r>
            <a:r>
              <a:rPr lang="nl-BE" dirty="0"/>
              <a:t> = ….</a:t>
            </a:r>
          </a:p>
          <a:p>
            <a:pPr lvl="1"/>
            <a:r>
              <a:rPr lang="nl-BE" dirty="0" err="1"/>
              <a:t>element.setAttribute</a:t>
            </a:r>
            <a:r>
              <a:rPr lang="nl-BE" dirty="0"/>
              <a:t>(attribuut, waarde) (te gebruiken wanneer je </a:t>
            </a:r>
            <a:r>
              <a:rPr lang="nl-BE" dirty="0" err="1"/>
              <a:t>element.attribuut</a:t>
            </a:r>
            <a:r>
              <a:rPr lang="nl-BE" dirty="0"/>
              <a:t> niet kan gebruiken)</a:t>
            </a: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C331F2A7-BAC4-040C-52A0-3E085F225960}"/>
              </a:ext>
            </a:extLst>
          </p:cNvPr>
          <p:cNvSpPr txBox="1"/>
          <p:nvPr/>
        </p:nvSpPr>
        <p:spPr>
          <a:xfrm>
            <a:off x="5198534" y="1838611"/>
            <a:ext cx="6096000" cy="10045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buNone/>
            </a:pPr>
            <a:r>
              <a:rPr lang="nl-B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test(){</a:t>
            </a:r>
          </a:p>
          <a:p>
            <a:pPr>
              <a:lnSpc>
                <a:spcPts val="1425"/>
              </a:lnSpc>
              <a:buNone/>
            </a:pP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p1 = </a:t>
            </a:r>
            <a:r>
              <a:rPr lang="nl-B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document.getElementById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BE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"p1"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  <a:buNone/>
            </a:pP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p1.innerText = </a:t>
            </a:r>
            <a:r>
              <a:rPr lang="nl-BE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  <a:buNone/>
            </a:pP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p1.setAttribute(</a:t>
            </a:r>
            <a:r>
              <a:rPr lang="nl-BE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"data-waarde"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BE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"1"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  <a:buNone/>
            </a:pP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90E9E908-1F43-6495-9674-0E85B2DC33E2}"/>
              </a:ext>
            </a:extLst>
          </p:cNvPr>
          <p:cNvSpPr txBox="1"/>
          <p:nvPr/>
        </p:nvSpPr>
        <p:spPr>
          <a:xfrm>
            <a:off x="5198534" y="1184077"/>
            <a:ext cx="6096000" cy="2863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&lt;button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"test()"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&lt;/button&gt;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645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B1E6A4-5878-ABC6-CF28-9D4F22D5D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Voorbeeld tags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4E30992-0552-6EE1-285A-D6856DE1FD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BE" dirty="0"/>
              <a:t>&lt;tag&gt;</a:t>
            </a:r>
          </a:p>
          <a:p>
            <a:pPr marL="0" indent="0">
              <a:buNone/>
            </a:pPr>
            <a:r>
              <a:rPr lang="nl-BE" dirty="0"/>
              <a:t>	&lt;</a:t>
            </a:r>
            <a:r>
              <a:rPr lang="nl-BE" dirty="0" err="1"/>
              <a:t>geneste_tag</a:t>
            </a:r>
            <a:r>
              <a:rPr lang="nl-BE" dirty="0"/>
              <a:t>&gt;</a:t>
            </a:r>
          </a:p>
          <a:p>
            <a:pPr marL="0" indent="0">
              <a:buNone/>
            </a:pPr>
            <a:r>
              <a:rPr lang="nl-BE" dirty="0"/>
              <a:t>		&lt;</a:t>
            </a:r>
            <a:r>
              <a:rPr lang="nl-BE" dirty="0" err="1"/>
              <a:t>nog_genest</a:t>
            </a:r>
            <a:r>
              <a:rPr lang="nl-BE" dirty="0"/>
              <a:t>/&gt;</a:t>
            </a:r>
          </a:p>
          <a:p>
            <a:pPr marL="0" indent="0">
              <a:buNone/>
            </a:pPr>
            <a:r>
              <a:rPr lang="nl-BE" dirty="0"/>
              <a:t>		&lt;</a:t>
            </a:r>
            <a:r>
              <a:rPr lang="nl-BE" dirty="0" err="1"/>
              <a:t>nog_</a:t>
            </a:r>
            <a:r>
              <a:rPr lang="nl-BE" err="1"/>
              <a:t>genest</a:t>
            </a:r>
            <a:r>
              <a:rPr lang="nl-BE"/>
              <a:t>&gt; &lt;/</a:t>
            </a:r>
            <a:r>
              <a:rPr lang="nl-BE" dirty="0" err="1"/>
              <a:t>nog_genest</a:t>
            </a:r>
            <a:r>
              <a:rPr lang="nl-BE" dirty="0"/>
              <a:t>&gt;</a:t>
            </a:r>
          </a:p>
          <a:p>
            <a:pPr marL="0" indent="0">
              <a:buNone/>
            </a:pPr>
            <a:r>
              <a:rPr lang="nl-BE" dirty="0"/>
              <a:t>	&lt;/</a:t>
            </a:r>
            <a:r>
              <a:rPr lang="nl-BE" dirty="0" err="1"/>
              <a:t>geneste_tag</a:t>
            </a:r>
            <a:r>
              <a:rPr lang="nl-BE" dirty="0"/>
              <a:t>&gt;</a:t>
            </a:r>
          </a:p>
          <a:p>
            <a:pPr marL="0" indent="0">
              <a:buNone/>
            </a:pPr>
            <a:r>
              <a:rPr lang="nl-BE" dirty="0"/>
              <a:t>	&lt;</a:t>
            </a:r>
            <a:r>
              <a:rPr lang="nl-BE" dirty="0" err="1"/>
              <a:t>geneste_tag</a:t>
            </a:r>
            <a:r>
              <a:rPr lang="nl-BE" dirty="0"/>
              <a:t>&gt;</a:t>
            </a:r>
          </a:p>
          <a:p>
            <a:pPr marL="0" indent="0">
              <a:buNone/>
            </a:pPr>
            <a:r>
              <a:rPr lang="nl-BE" dirty="0"/>
              <a:t>	&lt;/</a:t>
            </a:r>
            <a:r>
              <a:rPr lang="nl-BE" dirty="0" err="1"/>
              <a:t>geneste_tag</a:t>
            </a:r>
            <a:r>
              <a:rPr lang="nl-BE" dirty="0"/>
              <a:t>&gt;</a:t>
            </a:r>
          </a:p>
          <a:p>
            <a:pPr marL="0" indent="0">
              <a:buNone/>
            </a:pPr>
            <a:r>
              <a:rPr lang="nl-BE" dirty="0"/>
              <a:t>&lt;/tag&gt;</a:t>
            </a:r>
          </a:p>
        </p:txBody>
      </p:sp>
    </p:spTree>
    <p:extLst>
      <p:ext uri="{BB962C8B-B14F-4D97-AF65-F5344CB8AC3E}">
        <p14:creationId xmlns:p14="http://schemas.microsoft.com/office/powerpoint/2010/main" val="74237543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AFA998-36CE-8805-ADFD-BDC91B66C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Uitlezen attributen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836F053-5EF6-11BF-9078-583F9ADCB9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i="1" dirty="0" err="1"/>
              <a:t>element.attribuut</a:t>
            </a:r>
            <a:r>
              <a:rPr lang="nl-BE" i="1" dirty="0"/>
              <a:t>								</a:t>
            </a:r>
            <a:r>
              <a:rPr lang="nl-BE" dirty="0"/>
              <a:t>Bv. p1.id</a:t>
            </a:r>
          </a:p>
          <a:p>
            <a:endParaRPr lang="nl-BE" dirty="0"/>
          </a:p>
          <a:p>
            <a:endParaRPr lang="nl-BE" dirty="0"/>
          </a:p>
          <a:p>
            <a:r>
              <a:rPr lang="nl-BE" i="1" dirty="0" err="1"/>
              <a:t>element.getAttribute</a:t>
            </a:r>
            <a:r>
              <a:rPr lang="nl-BE" i="1" dirty="0"/>
              <a:t>("naam attribuut").</a:t>
            </a:r>
            <a:r>
              <a:rPr lang="nl-BE" i="1" dirty="0" err="1"/>
              <a:t>valueOf</a:t>
            </a:r>
            <a:r>
              <a:rPr lang="nl-BE" i="1" dirty="0"/>
              <a:t>()		</a:t>
            </a:r>
            <a:r>
              <a:rPr lang="nl-BE" dirty="0"/>
              <a:t>Bv. p1.getAttribute("data-waarde").</a:t>
            </a:r>
            <a:r>
              <a:rPr lang="nl-BE" dirty="0" err="1"/>
              <a:t>valueOf</a:t>
            </a:r>
            <a:r>
              <a:rPr lang="nl-BE" dirty="0"/>
              <a:t>()</a:t>
            </a:r>
            <a:endParaRPr lang="nl-BE" i="1" dirty="0"/>
          </a:p>
        </p:txBody>
      </p:sp>
    </p:spTree>
    <p:extLst>
      <p:ext uri="{BB962C8B-B14F-4D97-AF65-F5344CB8AC3E}">
        <p14:creationId xmlns:p14="http://schemas.microsoft.com/office/powerpoint/2010/main" val="154716070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18B115-CFB0-DAA2-6213-76EED5245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Eigenschappen van elementen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AA2CD61-9F66-24DD-D34D-6E56967FEE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/>
              <a:t>tagName</a:t>
            </a:r>
            <a:r>
              <a:rPr lang="nl-BE" dirty="0"/>
              <a:t>: naam van de tag (bv. p, div, h1, h2, …)</a:t>
            </a:r>
          </a:p>
          <a:p>
            <a:pPr marL="0" indent="0">
              <a:buNone/>
            </a:pPr>
            <a:endParaRPr lang="nl-BE" dirty="0"/>
          </a:p>
          <a:p>
            <a:r>
              <a:rPr lang="nl-BE" dirty="0" err="1"/>
              <a:t>parent</a:t>
            </a:r>
            <a:r>
              <a:rPr lang="nl-BE" dirty="0"/>
              <a:t>: de bovenliggende tag. (Bv. bij &lt;p&gt;&lt;b&gt;Hallo&lt;/b&gt;&lt;p&gt; is de p-tag de </a:t>
            </a:r>
            <a:r>
              <a:rPr lang="nl-BE" dirty="0" err="1"/>
              <a:t>parent</a:t>
            </a:r>
            <a:r>
              <a:rPr lang="nl-BE" dirty="0"/>
              <a:t> van de b-tag)</a:t>
            </a:r>
          </a:p>
          <a:p>
            <a:pPr marL="0" indent="0">
              <a:buNone/>
            </a:pPr>
            <a:endParaRPr lang="nl-BE" dirty="0"/>
          </a:p>
          <a:p>
            <a:r>
              <a:rPr lang="nl-BE" dirty="0" err="1"/>
              <a:t>Children</a:t>
            </a:r>
            <a:r>
              <a:rPr lang="nl-BE" dirty="0"/>
              <a:t>: de </a:t>
            </a:r>
            <a:r>
              <a:rPr lang="nl-BE" dirty="0" err="1"/>
              <a:t>onderloggende</a:t>
            </a:r>
            <a:r>
              <a:rPr lang="nl-BE" dirty="0"/>
              <a:t> tags.</a:t>
            </a:r>
          </a:p>
        </p:txBody>
      </p:sp>
    </p:spTree>
    <p:extLst>
      <p:ext uri="{BB962C8B-B14F-4D97-AF65-F5344CB8AC3E}">
        <p14:creationId xmlns:p14="http://schemas.microsoft.com/office/powerpoint/2010/main" val="428656652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C867F1-C0E5-3584-41C3-689AD76D0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Elementen overlopen (m.b.v. </a:t>
            </a:r>
            <a:r>
              <a:rPr lang="nl-BE" dirty="0" err="1"/>
              <a:t>for</a:t>
            </a:r>
            <a:r>
              <a:rPr lang="nl-BE" dirty="0"/>
              <a:t>-lus)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B6B14811-0897-2F82-5CFC-B62CA2E6C8C2}"/>
              </a:ext>
            </a:extLst>
          </p:cNvPr>
          <p:cNvSpPr txBox="1"/>
          <p:nvPr/>
        </p:nvSpPr>
        <p:spPr>
          <a:xfrm>
            <a:off x="1811867" y="3429000"/>
            <a:ext cx="8331200" cy="13635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buNone/>
            </a:pP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elementen = </a:t>
            </a:r>
            <a:r>
              <a:rPr lang="nl-B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document.getElementsByClassName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BE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"abc"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  <a:buNone/>
            </a:pP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pPr>
              <a:lnSpc>
                <a:spcPts val="1425"/>
              </a:lnSpc>
              <a:buNone/>
            </a:pPr>
            <a:r>
              <a:rPr lang="nl-B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 = </a:t>
            </a:r>
            <a:r>
              <a:rPr lang="nl-BE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i &lt; </a:t>
            </a:r>
            <a:r>
              <a:rPr lang="nl-B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elementen.length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i++){</a:t>
            </a:r>
          </a:p>
          <a:p>
            <a:pPr>
              <a:lnSpc>
                <a:spcPts val="1425"/>
              </a:lnSpc>
              <a:buNone/>
            </a:pP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</a:p>
          <a:p>
            <a:pPr>
              <a:lnSpc>
                <a:spcPts val="1425"/>
              </a:lnSpc>
              <a:buNone/>
            </a:pP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elementen[i].</a:t>
            </a:r>
            <a:r>
              <a:rPr lang="nl-B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setAttribute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BE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"data-waarde", "1"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  <a:buNone/>
            </a:pP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2184489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52A94B-7D43-C610-5D1F-A82D2EE54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Elementen evalueren (M.b.v. </a:t>
            </a:r>
            <a:r>
              <a:rPr lang="nl-BE" dirty="0" err="1"/>
              <a:t>if-else</a:t>
            </a:r>
            <a:r>
              <a:rPr lang="nl-BE" dirty="0"/>
              <a:t>)</a:t>
            </a: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CC30B339-17E8-3DC1-5998-6C8B1D75AEDF}"/>
              </a:ext>
            </a:extLst>
          </p:cNvPr>
          <p:cNvSpPr txBox="1"/>
          <p:nvPr/>
        </p:nvSpPr>
        <p:spPr>
          <a:xfrm>
            <a:off x="2498652" y="2705865"/>
            <a:ext cx="8601739" cy="22612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buNone/>
            </a:pPr>
            <a:r>
              <a:rPr lang="nl-B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test(e){</a:t>
            </a:r>
          </a:p>
          <a:p>
            <a:pPr>
              <a:lnSpc>
                <a:spcPts val="1425"/>
              </a:lnSpc>
              <a:buNone/>
            </a:pPr>
            <a:endParaRPr lang="nl-BE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	let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p1 = </a:t>
            </a:r>
            <a:r>
              <a:rPr lang="nl-B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document.getElementById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BE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"p1"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  <a:buNone/>
            </a:pP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pPr>
              <a:lnSpc>
                <a:spcPts val="1425"/>
              </a:lnSpc>
              <a:buNone/>
            </a:pP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nl-B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(p1.getAttribute(</a:t>
            </a:r>
            <a:r>
              <a:rPr lang="nl-BE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"data-waarde"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nl-B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valueOf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== </a:t>
            </a:r>
            <a:r>
              <a:rPr lang="nl-BE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"A"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endParaRPr lang="nl-BE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p1.innerText = </a:t>
            </a:r>
            <a:r>
              <a:rPr lang="nl-BE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"A"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  <a:buNone/>
            </a:pP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pPr>
              <a:lnSpc>
                <a:spcPts val="1425"/>
              </a:lnSpc>
              <a:buNone/>
            </a:pP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nl-B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endParaRPr lang="nl-BE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</a:p>
          <a:p>
            <a:pPr>
              <a:lnSpc>
                <a:spcPts val="1425"/>
              </a:lnSpc>
              <a:buNone/>
            </a:pP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p1.innerText = </a:t>
            </a:r>
            <a:r>
              <a:rPr lang="nl-BE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"B"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  <a:buNone/>
            </a:pP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0553593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1E1CD1-4679-4258-9F5A-8A87F23CD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Opdrachten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8043A32-EE52-64EB-FCD5-5DBAEF80E0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/>
              <a:t>Maak een webpagina met een paragraaf en een knop. Zorg ervoor dat als je op de knop klikt, de volgende tekst in de paragraaf komt: "Op de knop geklikt"</a:t>
            </a:r>
          </a:p>
          <a:p>
            <a:r>
              <a:rPr lang="nl-BE" dirty="0"/>
              <a:t>Maak een knop en een paragraaf. Elke keer dat de knop wordt geklikt, verhoog je een teller en toon je het aantal klikken in de paragraaf.</a:t>
            </a:r>
          </a:p>
          <a:p>
            <a:r>
              <a:rPr lang="nl-BE" dirty="0"/>
              <a:t>Maak een webpagina met een paragraaf, met een zelfgekozen zin (minstens 5 woorden). Zorg ervoor dat als je met de muis over de paragraaf beweegt, alle woorden worden getoond. Als je muis de paragraaf verlaat, toon je slechts de eerste 3 woorden.</a:t>
            </a:r>
          </a:p>
          <a:p>
            <a:r>
              <a:rPr lang="nl-BE" dirty="0"/>
              <a:t>Kies een Wikipedia-pagina naar keuze (limiteer de tekst). Neem deze over en plaats de titels in h1, h2, h3, … Vervolgens zorg je ervoor dat als je op een header klikt, deze opent en alle andere headers sluiten (behalve bovenliggende).</a:t>
            </a:r>
          </a:p>
        </p:txBody>
      </p:sp>
    </p:spTree>
    <p:extLst>
      <p:ext uri="{BB962C8B-B14F-4D97-AF65-F5344CB8AC3E}">
        <p14:creationId xmlns:p14="http://schemas.microsoft.com/office/powerpoint/2010/main" val="2505658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391728-44D9-7E04-2E98-F840EAA6F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HTML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C0D5720-7289-3532-3E4D-957E526103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/>
              <a:t>Bovenste tag die alle andere tags (rechtstreeks of onrechtstreeks) bevat</a:t>
            </a:r>
            <a:r>
              <a:rPr lang="nl-BE" dirty="0"/>
              <a:t>.</a:t>
            </a:r>
          </a:p>
          <a:p>
            <a:r>
              <a:rPr lang="nl-BE" dirty="0"/>
              <a:t>&lt;html&gt;&lt;/html&gt;</a:t>
            </a:r>
          </a:p>
        </p:txBody>
      </p:sp>
    </p:spTree>
    <p:extLst>
      <p:ext uri="{BB962C8B-B14F-4D97-AF65-F5344CB8AC3E}">
        <p14:creationId xmlns:p14="http://schemas.microsoft.com/office/powerpoint/2010/main" val="1660195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FDF3F2-6714-5D2E-6162-F5BF0AB96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head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62F19FC-4743-91C2-2FAC-EF169D4704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BE"/>
              <a:t>Bevat tags met metadata over de webpagina, maar niet zichtbaar zijn (</a:t>
            </a:r>
            <a:r>
              <a:rPr lang="nl-BE" dirty="0" err="1"/>
              <a:t>m.u.</a:t>
            </a:r>
            <a:r>
              <a:rPr lang="nl-BE" err="1"/>
              <a:t>v</a:t>
            </a:r>
            <a:r>
              <a:rPr lang="nl-BE"/>
              <a:t>. title). Bijvoorbeeld: scripts, css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267461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29517A-FF61-5846-7877-09ED4A04A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Body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7B92B6B-1398-4761-1242-7AFDE6D920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BE" dirty="0"/>
              <a:t>Bevat alle tags die zichtbaar zijn op de webpagina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2C75195-8A9B-1A5D-9FE0-33019533D3FD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7605951" y="6423914"/>
            <a:ext cx="2844799" cy="365125"/>
          </a:xfrm>
        </p:spPr>
        <p:txBody>
          <a:bodyPr/>
          <a:lstStyle/>
          <a:p>
            <a:pPr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897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66692F-3D95-CA3D-76E0-396A3C823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Voorbeeld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AED8BE2-8A26-A570-0120-0B3DF716CE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BE" dirty="0"/>
              <a:t>&lt;html&gt;</a:t>
            </a:r>
          </a:p>
          <a:p>
            <a:pPr marL="0" indent="0">
              <a:buNone/>
            </a:pPr>
            <a:r>
              <a:rPr lang="nl-BE" dirty="0"/>
              <a:t>	&lt;</a:t>
            </a:r>
            <a:r>
              <a:rPr lang="nl-BE" dirty="0" err="1"/>
              <a:t>head</a:t>
            </a:r>
            <a:r>
              <a:rPr lang="nl-BE" dirty="0"/>
              <a:t>&gt;</a:t>
            </a:r>
          </a:p>
          <a:p>
            <a:pPr marL="0" indent="0">
              <a:buNone/>
            </a:pPr>
            <a:r>
              <a:rPr lang="nl-BE" dirty="0"/>
              <a:t>	&lt;/</a:t>
            </a:r>
            <a:r>
              <a:rPr lang="nl-BE" dirty="0" err="1"/>
              <a:t>head</a:t>
            </a:r>
            <a:r>
              <a:rPr lang="nl-BE" dirty="0"/>
              <a:t>&gt;</a:t>
            </a:r>
          </a:p>
          <a:p>
            <a:pPr marL="0" indent="0">
              <a:buNone/>
            </a:pPr>
            <a:r>
              <a:rPr lang="nl-BE" dirty="0"/>
              <a:t>	&lt;body&gt;</a:t>
            </a:r>
          </a:p>
          <a:p>
            <a:pPr marL="0" indent="0">
              <a:buNone/>
            </a:pPr>
            <a:r>
              <a:rPr lang="nl-BE" dirty="0"/>
              <a:t>	&lt;/body&gt;</a:t>
            </a:r>
          </a:p>
          <a:p>
            <a:pPr marL="0" indent="0">
              <a:buNone/>
            </a:pPr>
            <a:r>
              <a:rPr lang="nl-BE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9312898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AAEF45-940B-EAEA-2C84-8F0C79AA5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paragraaf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F2804D4-458F-A15A-43EB-B38453185C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&lt;p&gt;&lt;/p&gt;</a:t>
            </a:r>
          </a:p>
          <a:p>
            <a:r>
              <a:rPr lang="nl-BE"/>
              <a:t>Stelt een paragraaf tekst voor</a:t>
            </a:r>
            <a:r>
              <a:rPr lang="nl-BE" dirty="0"/>
              <a:t>.</a:t>
            </a:r>
          </a:p>
          <a:p>
            <a:r>
              <a:rPr lang="nl-BE"/>
              <a:t>Let op: nieuwe lijnen worden niet herkend. Gebruik hiervoor &lt;</a:t>
            </a:r>
            <a:r>
              <a:rPr lang="nl-BE" dirty="0" err="1"/>
              <a:t>br</a:t>
            </a:r>
            <a:r>
              <a:rPr lang="nl-BE" dirty="0"/>
              <a:t>/&gt;</a:t>
            </a:r>
          </a:p>
        </p:txBody>
      </p:sp>
    </p:spTree>
    <p:extLst>
      <p:ext uri="{BB962C8B-B14F-4D97-AF65-F5344CB8AC3E}">
        <p14:creationId xmlns:p14="http://schemas.microsoft.com/office/powerpoint/2010/main" val="232171339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728_TF33552983" id="{B307C1E5-D0FD-4DAE-B592-13A4DBB3A647}" vid="{B53C4DDB-7E7C-452A-92B1-12FD818A8AC4}"/>
    </a:ext>
  </a:extLst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{EE73D3C2-750E-49C9-81EF-5ABFE5299998}tf33552983_win32</Template>
  <TotalTime>0</TotalTime>
  <Words>2365</Words>
  <Application>Microsoft Office PowerPoint</Application>
  <PresentationFormat>Breedbeeld</PresentationFormat>
  <Paragraphs>308</Paragraphs>
  <Slides>44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44</vt:i4>
      </vt:variant>
    </vt:vector>
  </HeadingPairs>
  <TitlesOfParts>
    <vt:vector size="50" baseType="lpstr">
      <vt:lpstr>Calibri</vt:lpstr>
      <vt:lpstr>Consolas</vt:lpstr>
      <vt:lpstr>Franklin Gothic Book</vt:lpstr>
      <vt:lpstr>Franklin Gothic Demi</vt:lpstr>
      <vt:lpstr>Wingdings 2</vt:lpstr>
      <vt:lpstr>DividendVTI</vt:lpstr>
      <vt:lpstr>Webdesign</vt:lpstr>
      <vt:lpstr>HTML-structuur</vt:lpstr>
      <vt:lpstr>tags</vt:lpstr>
      <vt:lpstr>Voorbeeld tags</vt:lpstr>
      <vt:lpstr>HTML</vt:lpstr>
      <vt:lpstr>head</vt:lpstr>
      <vt:lpstr>Body</vt:lpstr>
      <vt:lpstr>Voorbeeld</vt:lpstr>
      <vt:lpstr>paragraaf</vt:lpstr>
      <vt:lpstr>Voorbeeld</vt:lpstr>
      <vt:lpstr>Vet (b) / schuin (i) / Onderlijnd (u)</vt:lpstr>
      <vt:lpstr>strong</vt:lpstr>
      <vt:lpstr>Link (a)</vt:lpstr>
      <vt:lpstr>Afbeelding (img)</vt:lpstr>
      <vt:lpstr>(On)geordende lijst (UL/OL)</vt:lpstr>
      <vt:lpstr>tabel</vt:lpstr>
      <vt:lpstr>Container</vt:lpstr>
      <vt:lpstr>opdracht</vt:lpstr>
      <vt:lpstr>attributen</vt:lpstr>
      <vt:lpstr>Attributen</vt:lpstr>
      <vt:lpstr>ID / CLass</vt:lpstr>
      <vt:lpstr>Style</vt:lpstr>
      <vt:lpstr>title</vt:lpstr>
      <vt:lpstr>hidden</vt:lpstr>
      <vt:lpstr>Specifieke attributen</vt:lpstr>
      <vt:lpstr>Rowspan / Colspan</vt:lpstr>
      <vt:lpstr>Opdracht</vt:lpstr>
      <vt:lpstr>Geordende lijst (ol): type</vt:lpstr>
      <vt:lpstr>Ongeordende lijst: style: list-style-type</vt:lpstr>
      <vt:lpstr>CSS</vt:lpstr>
      <vt:lpstr>css</vt:lpstr>
      <vt:lpstr>voorbeeld</vt:lpstr>
      <vt:lpstr>javascript</vt:lpstr>
      <vt:lpstr>javascript</vt:lpstr>
      <vt:lpstr>Variabelen declareren</vt:lpstr>
      <vt:lpstr>events</vt:lpstr>
      <vt:lpstr>this</vt:lpstr>
      <vt:lpstr>document</vt:lpstr>
      <vt:lpstr>elementen</vt:lpstr>
      <vt:lpstr>Uitlezen attributen</vt:lpstr>
      <vt:lpstr>Eigenschappen van elementen</vt:lpstr>
      <vt:lpstr>Elementen overlopen (m.b.v. for-lus)</vt:lpstr>
      <vt:lpstr>Elementen evalueren (M.b.v. if-else)</vt:lpstr>
      <vt:lpstr>Opdrachten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Renaud Leroy</dc:creator>
  <cp:lastModifiedBy>Renaud Leroy</cp:lastModifiedBy>
  <cp:revision>3</cp:revision>
  <dcterms:created xsi:type="dcterms:W3CDTF">2025-09-12T03:16:36Z</dcterms:created>
  <dcterms:modified xsi:type="dcterms:W3CDTF">2025-09-18T07:23:27Z</dcterms:modified>
</cp:coreProperties>
</file>