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4" d="100"/>
          <a:sy n="94" d="100"/>
        </p:scale>
        <p:origin x="6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4769864660772154E-2"/>
          <c:y val="1.9738138078652118E-2"/>
          <c:w val="0.68626831038578273"/>
          <c:h val="0.58201659540985051"/>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060-431C-96DE-358F39932A0E}"/>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0060-431C-96DE-358F39932A0E}"/>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0060-431C-96DE-358F39932A0E}"/>
            </c:ext>
          </c:extLst>
        </c:ser>
        <c:ser>
          <c:idx val="3"/>
          <c:order val="3"/>
          <c:tx>
            <c:strRef>
              <c:f>Sheet1!$E$3:$E$4</c:f>
              <c:strCache>
                <c:ptCount val="1"/>
                <c:pt idx="0">
                  <c:v>VERY HIGH</c:v>
                </c:pt>
              </c:strCache>
            </c:strRef>
          </c:tx>
          <c:spPr>
            <a:solidFill>
              <a:schemeClr val="accent4"/>
            </a:solidFill>
            <a:ln>
              <a:noFill/>
            </a:ln>
            <a:effectLst/>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0060-431C-96DE-358F39932A0E}"/>
            </c:ext>
          </c:extLst>
        </c:ser>
        <c:dLbls>
          <c:showLegendKey val="0"/>
          <c:showVal val="0"/>
          <c:showCatName val="0"/>
          <c:showSerName val="0"/>
          <c:showPercent val="0"/>
          <c:showBubbleSize val="0"/>
        </c:dLbls>
        <c:gapWidth val="219"/>
        <c:overlap val="-27"/>
        <c:axId val="281856864"/>
        <c:axId val="281857824"/>
      </c:barChart>
      <c:catAx>
        <c:axId val="281856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1857824"/>
        <c:crosses val="autoZero"/>
        <c:auto val="1"/>
        <c:lblAlgn val="ctr"/>
        <c:lblOffset val="100"/>
        <c:noMultiLvlLbl val="0"/>
      </c:catAx>
      <c:valAx>
        <c:axId val="281857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18568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22"/>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radarChart>
        <c:radarStyle val="marker"/>
        <c:varyColors val="0"/>
        <c:ser>
          <c:idx val="0"/>
          <c:order val="0"/>
          <c:tx>
            <c:strRef>
              <c:f>Sheet1!$B$3:$B$4</c:f>
              <c:strCache>
                <c:ptCount val="1"/>
                <c:pt idx="0">
                  <c:v>HIGH</c:v>
                </c:pt>
              </c:strCache>
            </c:strRef>
          </c:tx>
          <c:spPr>
            <a:ln w="28575" cap="rnd">
              <a:solidFill>
                <a:schemeClr val="accent1"/>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536-43F9-A890-ABF3CDBEDEE5}"/>
            </c:ext>
          </c:extLst>
        </c:ser>
        <c:ser>
          <c:idx val="1"/>
          <c:order val="1"/>
          <c:tx>
            <c:strRef>
              <c:f>Sheet1!$C$3:$C$4</c:f>
              <c:strCache>
                <c:ptCount val="1"/>
                <c:pt idx="0">
                  <c:v>LOW</c:v>
                </c:pt>
              </c:strCache>
            </c:strRef>
          </c:tx>
          <c:spPr>
            <a:ln w="28575" cap="rnd">
              <a:solidFill>
                <a:schemeClr val="accent2"/>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7536-43F9-A890-ABF3CDBEDEE5}"/>
            </c:ext>
          </c:extLst>
        </c:ser>
        <c:ser>
          <c:idx val="2"/>
          <c:order val="2"/>
          <c:tx>
            <c:strRef>
              <c:f>Sheet1!$D$3:$D$4</c:f>
              <c:strCache>
                <c:ptCount val="1"/>
                <c:pt idx="0">
                  <c:v>MED</c:v>
                </c:pt>
              </c:strCache>
            </c:strRef>
          </c:tx>
          <c:spPr>
            <a:ln w="28575" cap="rnd">
              <a:solidFill>
                <a:schemeClr val="accent3"/>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7536-43F9-A890-ABF3CDBEDEE5}"/>
            </c:ext>
          </c:extLst>
        </c:ser>
        <c:ser>
          <c:idx val="3"/>
          <c:order val="3"/>
          <c:tx>
            <c:strRef>
              <c:f>Sheet1!$E$3:$E$4</c:f>
              <c:strCache>
                <c:ptCount val="1"/>
                <c:pt idx="0">
                  <c:v>VERY HIGH</c:v>
                </c:pt>
              </c:strCache>
            </c:strRef>
          </c:tx>
          <c:spPr>
            <a:ln w="28575" cap="rnd">
              <a:solidFill>
                <a:schemeClr val="accent4"/>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7536-43F9-A890-ABF3CDBEDEE5}"/>
            </c:ext>
          </c:extLst>
        </c:ser>
        <c:dLbls>
          <c:showLegendKey val="0"/>
          <c:showVal val="0"/>
          <c:showCatName val="0"/>
          <c:showSerName val="0"/>
          <c:showPercent val="0"/>
          <c:showBubbleSize val="0"/>
        </c:dLbls>
        <c:axId val="286094864"/>
        <c:axId val="286102544"/>
      </c:radarChart>
      <c:catAx>
        <c:axId val="28609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6102544"/>
        <c:crosses val="autoZero"/>
        <c:auto val="1"/>
        <c:lblAlgn val="ctr"/>
        <c:lblOffset val="100"/>
        <c:noMultiLvlLbl val="0"/>
      </c:catAx>
      <c:valAx>
        <c:axId val="286102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60948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324845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4261438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371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66725" y="1890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60953" y="3230463"/>
            <a:ext cx="8610600" cy="2677656"/>
          </a:xfrm>
          <a:prstGeom prst="rect">
            <a:avLst/>
          </a:prstGeom>
          <a:noFill/>
        </p:spPr>
        <p:txBody>
          <a:bodyPr wrap="square" rtlCol="0">
            <a:spAutoFit/>
          </a:bodyPr>
          <a:lstStyle/>
          <a:p>
            <a:r>
              <a:rPr lang="en-US" sz="2400" b="1" dirty="0"/>
              <a:t>STUDENT NAME </a:t>
            </a:r>
            <a:r>
              <a:rPr lang="en-US" sz="2400" dirty="0"/>
              <a:t>: DHRITHI.G</a:t>
            </a:r>
          </a:p>
          <a:p>
            <a:r>
              <a:rPr lang="en-US" sz="2400" b="1" dirty="0"/>
              <a:t>REGISTER NO </a:t>
            </a:r>
            <a:r>
              <a:rPr lang="en-US" sz="2400" dirty="0"/>
              <a:t>: 312215816</a:t>
            </a:r>
          </a:p>
          <a:p>
            <a:r>
              <a:rPr lang="en-US" sz="2400" dirty="0"/>
              <a:t>		85B3A50CEA48CD2801C4B6E6F543ECEC</a:t>
            </a:r>
          </a:p>
          <a:p>
            <a:r>
              <a:rPr lang="en-US" sz="2400" b="1" dirty="0"/>
              <a:t>DEPARTMENT </a:t>
            </a:r>
            <a:r>
              <a:rPr lang="en-US" sz="2400" dirty="0"/>
              <a:t>: B.COM ACCOUNTING AND FINANCE</a:t>
            </a:r>
          </a:p>
          <a:p>
            <a:r>
              <a:rPr lang="en-US" sz="2400" b="1" dirty="0"/>
              <a:t>COLLEGE </a:t>
            </a:r>
            <a:r>
              <a:rPr lang="en-US" sz="2400" dirty="0"/>
              <a:t>: 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273468" y="330035"/>
            <a:ext cx="3303904" cy="667490"/>
          </a:xfrm>
          <a:prstGeom prst="rect">
            <a:avLst/>
          </a:prstGeom>
        </p:spPr>
        <p:txBody>
          <a:bodyPr vert="horz" wrap="square" lIns="0" tIns="13335" rIns="0" bIns="0" rtlCol="0">
            <a:spAutoFit/>
          </a:bodyPr>
          <a:lstStyle/>
          <a:p>
            <a:pPr marL="12700">
              <a:lnSpc>
                <a:spcPct val="100000"/>
              </a:lnSpc>
              <a:spcBef>
                <a:spcPts val="105"/>
              </a:spcBef>
            </a:pPr>
            <a:r>
              <a:rPr sz="4250" b="1" spc="15" dirty="0">
                <a:latin typeface="Trebuchet MS"/>
                <a:cs typeface="Trebuchet MS"/>
              </a:rPr>
              <a:t>M</a:t>
            </a:r>
            <a:r>
              <a:rPr sz="4250" b="1" dirty="0">
                <a:latin typeface="Trebuchet MS"/>
                <a:cs typeface="Trebuchet MS"/>
              </a:rPr>
              <a:t>O</a:t>
            </a:r>
            <a:r>
              <a:rPr sz="4250" b="1" spc="-15" dirty="0">
                <a:latin typeface="Trebuchet MS"/>
                <a:cs typeface="Trebuchet MS"/>
              </a:rPr>
              <a:t>D</a:t>
            </a:r>
            <a:r>
              <a:rPr sz="4250" b="1" spc="-35" dirty="0">
                <a:latin typeface="Trebuchet MS"/>
                <a:cs typeface="Trebuchet MS"/>
              </a:rPr>
              <a:t>E</a:t>
            </a:r>
            <a:r>
              <a:rPr sz="4250" b="1" spc="-30" dirty="0">
                <a:latin typeface="Trebuchet MS"/>
                <a:cs typeface="Trebuchet MS"/>
              </a:rPr>
              <a:t>LL</a:t>
            </a:r>
            <a:r>
              <a:rPr sz="4250" b="1" spc="-5" dirty="0">
                <a:latin typeface="Trebuchet MS"/>
                <a:cs typeface="Trebuchet MS"/>
              </a:rPr>
              <a:t>I</a:t>
            </a:r>
            <a:r>
              <a:rPr sz="4250" b="1" spc="30" dirty="0">
                <a:latin typeface="Trebuchet MS"/>
                <a:cs typeface="Trebuchet MS"/>
              </a:rPr>
              <a:t>N</a:t>
            </a:r>
            <a:r>
              <a:rPr sz="4250" b="1" spc="5" dirty="0">
                <a:latin typeface="Trebuchet MS"/>
                <a:cs typeface="Trebuchet MS"/>
              </a:rPr>
              <a:t>G</a:t>
            </a:r>
            <a:endParaRPr sz="4250" dirty="0">
              <a:latin typeface="Trebuchet MS"/>
              <a:cs typeface="Trebuchet MS"/>
            </a:endParaRPr>
          </a:p>
        </p:txBody>
      </p:sp>
      <p:sp>
        <p:nvSpPr>
          <p:cNvPr id="3" name="Text Placeholder 2"/>
          <p:cNvSpPr>
            <a:spLocks noGrp="1"/>
          </p:cNvSpPr>
          <p:nvPr>
            <p:ph type="body" idx="1"/>
          </p:nvPr>
        </p:nvSpPr>
        <p:spPr>
          <a:xfrm>
            <a:off x="381000" y="1447800"/>
            <a:ext cx="9677400" cy="4431983"/>
          </a:xfrm>
        </p:spPr>
        <p:txBody>
          <a:bodyPr/>
          <a:lstStyle/>
          <a:p>
            <a:pPr marL="285750" indent="-285750">
              <a:buFont typeface="Wingdings" pitchFamily="2" charset="2"/>
              <a:buChar char="v"/>
            </a:pPr>
            <a:r>
              <a:rPr lang="en-US" sz="2400" b="1" i="1" u="sng" dirty="0"/>
              <a:t>DATA COLLECTION :</a:t>
            </a:r>
            <a:r>
              <a:rPr lang="en-US" sz="2400" dirty="0"/>
              <a:t>The data has been collected through </a:t>
            </a:r>
            <a:r>
              <a:rPr lang="en-US" sz="2400" dirty="0" err="1"/>
              <a:t>Edunet</a:t>
            </a:r>
            <a:r>
              <a:rPr lang="en-US" sz="2400" dirty="0"/>
              <a:t> dash board.</a:t>
            </a:r>
          </a:p>
          <a:p>
            <a:pPr marL="285750" indent="-285750">
              <a:buFont typeface="Wingdings" pitchFamily="2" charset="2"/>
              <a:buChar char="v"/>
            </a:pPr>
            <a:r>
              <a:rPr lang="en-US" sz="2400" dirty="0"/>
              <a:t> </a:t>
            </a:r>
            <a:r>
              <a:rPr lang="en-US" sz="2400" b="1" i="1" u="sng" dirty="0"/>
              <a:t>FEATURE COLLECTION :</a:t>
            </a:r>
            <a:r>
              <a:rPr lang="en-US" sz="2400" dirty="0"/>
              <a:t>The listed 10 features were taken for the analyses of data.</a:t>
            </a:r>
          </a:p>
          <a:p>
            <a:pPr marL="285750" indent="-285750">
              <a:buFont typeface="Wingdings" pitchFamily="2" charset="2"/>
              <a:buChar char="v"/>
            </a:pPr>
            <a:r>
              <a:rPr lang="en-US" sz="2400" b="1" i="1" u="sng" dirty="0"/>
              <a:t>DATA CLEANING : </a:t>
            </a:r>
            <a:r>
              <a:rPr lang="en-US" sz="2400" dirty="0"/>
              <a:t>Identifying the missing values . Filtering of those missing values.</a:t>
            </a:r>
          </a:p>
          <a:p>
            <a:pPr marL="285750" indent="-285750">
              <a:buFont typeface="Wingdings" pitchFamily="2" charset="2"/>
              <a:buChar char="v"/>
            </a:pPr>
            <a:r>
              <a:rPr lang="en-US" sz="2400" b="1" i="1" u="sng" dirty="0"/>
              <a:t>CALCULATION OF PERFORMANCE : </a:t>
            </a:r>
            <a:r>
              <a:rPr lang="en-US" sz="2400" dirty="0"/>
              <a:t>considering the current employee rating, I found the performance level using the formula.</a:t>
            </a:r>
          </a:p>
          <a:p>
            <a:pPr marL="285750" indent="-285750">
              <a:buFont typeface="Wingdings" pitchFamily="2" charset="2"/>
              <a:buChar char="v"/>
            </a:pPr>
            <a:r>
              <a:rPr lang="en-US" sz="2400" b="1" i="1" u="sng" dirty="0"/>
              <a:t>SUMMARY OF PIVOT LEVEL </a:t>
            </a:r>
            <a:r>
              <a:rPr lang="en-US" sz="2400" dirty="0"/>
              <a:t>:Segregating od certain features to rows, columns, heading and so on.</a:t>
            </a:r>
          </a:p>
          <a:p>
            <a:pPr marL="285750" indent="-285750">
              <a:buFont typeface="Wingdings" pitchFamily="2" charset="2"/>
              <a:buChar char="v"/>
            </a:pPr>
            <a:r>
              <a:rPr lang="en-US" sz="2400" dirty="0"/>
              <a:t> </a:t>
            </a:r>
            <a:r>
              <a:rPr lang="en-US" sz="2400" b="1" i="1" u="sng" dirty="0"/>
              <a:t>VISUALIZATION </a:t>
            </a:r>
            <a:r>
              <a:rPr lang="en-US" sz="2400" dirty="0"/>
              <a:t>: Once completed with pivot table, created the graph for precise 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581400" y="304800"/>
            <a:ext cx="2437130" cy="667490"/>
          </a:xfrm>
          <a:prstGeom prst="rect">
            <a:avLst/>
          </a:prstGeom>
        </p:spPr>
        <p:txBody>
          <a:bodyPr vert="horz" wrap="square" lIns="0" tIns="13335" rIns="0" bIns="0" rtlCol="0">
            <a:spAutoFit/>
          </a:bodyPr>
          <a:lstStyle/>
          <a:p>
            <a:pPr marL="12700">
              <a:lnSpc>
                <a:spcPct val="100000"/>
              </a:lnSpc>
              <a:spcBef>
                <a:spcPts val="105"/>
              </a:spcBef>
            </a:pPr>
            <a:r>
              <a:rPr lang="en-US" sz="4250" dirty="0"/>
              <a:t>RESULTS</a:t>
            </a:r>
            <a:endParaRPr sz="425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p:cNvSpPr txBox="1"/>
          <p:nvPr/>
        </p:nvSpPr>
        <p:spPr>
          <a:xfrm>
            <a:off x="363254" y="1414399"/>
            <a:ext cx="5648325" cy="400110"/>
          </a:xfrm>
          <a:prstGeom prst="rect">
            <a:avLst/>
          </a:prstGeom>
          <a:noFill/>
        </p:spPr>
        <p:txBody>
          <a:bodyPr wrap="square" rtlCol="0">
            <a:spAutoFit/>
          </a:bodyPr>
          <a:lstStyle/>
          <a:p>
            <a:r>
              <a:rPr lang="en-US" sz="2000" b="1" i="1" u="sng" dirty="0"/>
              <a:t>EMPLOYEE PERFORMANCE ANALYSIS :</a:t>
            </a:r>
          </a:p>
        </p:txBody>
      </p:sp>
      <p:graphicFrame>
        <p:nvGraphicFramePr>
          <p:cNvPr id="4" name="Chart 3">
            <a:extLst>
              <a:ext uri="{FF2B5EF4-FFF2-40B4-BE49-F238E27FC236}">
                <a16:creationId xmlns:a16="http://schemas.microsoft.com/office/drawing/2014/main" id="{1A752D0F-1445-0888-A82E-5D19D154E2F7}"/>
              </a:ext>
            </a:extLst>
          </p:cNvPr>
          <p:cNvGraphicFramePr>
            <a:graphicFrameLocks/>
          </p:cNvGraphicFramePr>
          <p:nvPr>
            <p:extLst>
              <p:ext uri="{D42A27DB-BD31-4B8C-83A1-F6EECF244321}">
                <p14:modId xmlns:p14="http://schemas.microsoft.com/office/powerpoint/2010/main" val="616732070"/>
              </p:ext>
            </p:extLst>
          </p:nvPr>
        </p:nvGraphicFramePr>
        <p:xfrm>
          <a:off x="228600" y="2356752"/>
          <a:ext cx="5455920" cy="36347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3F297196-FD9B-6ECE-FDA1-B67C43E9408A}"/>
              </a:ext>
            </a:extLst>
          </p:cNvPr>
          <p:cNvGraphicFramePr>
            <a:graphicFrameLocks/>
          </p:cNvGraphicFramePr>
          <p:nvPr>
            <p:extLst>
              <p:ext uri="{D42A27DB-BD31-4B8C-83A1-F6EECF244321}">
                <p14:modId xmlns:p14="http://schemas.microsoft.com/office/powerpoint/2010/main" val="2937380819"/>
              </p:ext>
            </p:extLst>
          </p:nvPr>
        </p:nvGraphicFramePr>
        <p:xfrm>
          <a:off x="5486400" y="2356752"/>
          <a:ext cx="5196840" cy="292608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505200" y="228600"/>
            <a:ext cx="10681335" cy="654025"/>
          </a:xfrm>
        </p:spPr>
        <p:txBody>
          <a:bodyPr/>
          <a:lstStyle/>
          <a:p>
            <a:r>
              <a:rPr lang="en-US" sz="4250" dirty="0">
                <a:latin typeface="Times New Roman" panose="02020603050405020304" pitchFamily="18" charset="0"/>
                <a:cs typeface="Times New Roman" panose="02020603050405020304" pitchFamily="18" charset="0"/>
              </a:rPr>
              <a:t>conclusion</a:t>
            </a:r>
            <a:endParaRPr lang="en-IN" sz="425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04800" y="1219201"/>
            <a:ext cx="10972800" cy="3124199"/>
          </a:xfrm>
        </p:spPr>
        <p:txBody>
          <a:bodyPr/>
          <a:lstStyle/>
          <a:p>
            <a:r>
              <a:rPr lang="en-US" sz="2400" dirty="0"/>
              <a:t>Employee performance analysis benefits a wide range of stakeholders within an</a:t>
            </a:r>
          </a:p>
          <a:p>
            <a:r>
              <a:rPr lang="en-US" sz="2400" dirty="0"/>
              <a:t>organization, from HR professionals to executives and employees themselves. By using</a:t>
            </a:r>
          </a:p>
          <a:p>
            <a:r>
              <a:rPr lang="en-US" sz="2400" dirty="0"/>
              <a:t>data-driven insights, organizations can improve employee performance, enhance talent</a:t>
            </a:r>
          </a:p>
          <a:p>
            <a:r>
              <a:rPr lang="en-US" sz="2400" dirty="0"/>
              <a:t>management practices, and achieve their strategic objectives.</a:t>
            </a:r>
            <a:r>
              <a:rPr lang="en-US" sz="2400" dirty="0">
                <a:latin typeface="Calisto MT" pitchFamily="18" charset="0"/>
              </a:rPr>
              <a:t> </a:t>
            </a:r>
          </a:p>
          <a:p>
            <a:endParaRPr lang="en-US" sz="2400" dirty="0">
              <a:latin typeface="Calisto MT" pitchFamily="18" charset="0"/>
            </a:endParaRPr>
          </a:p>
          <a:p>
            <a:r>
              <a:rPr lang="en-US" sz="2400" dirty="0">
                <a:latin typeface="Calisto MT" pitchFamily="18" charset="0"/>
              </a:rPr>
              <a:t>We can see that the steadiness of the medium level employees prevails in each and every department. Through the analysis, I conclude that the medium level employees are high in each department </a:t>
            </a:r>
            <a:endParaRPr lang="en-US" sz="2400" dirty="0"/>
          </a:p>
          <a:p>
            <a:endParaRPr lang="en-US" sz="2400" dirty="0"/>
          </a:p>
          <a:p>
            <a:endParaRPr lang="en-US" sz="2400" dirty="0"/>
          </a:p>
        </p:txBody>
      </p:sp>
      <p:sp>
        <p:nvSpPr>
          <p:cNvPr id="4" name="TextBox 3"/>
          <p:cNvSpPr txBox="1"/>
          <p:nvPr/>
        </p:nvSpPr>
        <p:spPr>
          <a:xfrm>
            <a:off x="533400" y="4724400"/>
            <a:ext cx="10744200" cy="769441"/>
          </a:xfrm>
          <a:prstGeom prst="rect">
            <a:avLst/>
          </a:prstGeom>
          <a:noFill/>
        </p:spPr>
        <p:txBody>
          <a:bodyPr wrap="square" rtlCol="0">
            <a:spAutoFit/>
          </a:bodyPr>
          <a:lstStyle/>
          <a:p>
            <a:r>
              <a:rPr lang="en-US" sz="2400" b="1" i="1" dirty="0"/>
              <a:t>FORMULA : </a:t>
            </a:r>
          </a:p>
          <a:p>
            <a:r>
              <a:rPr lang="en-US" sz="2000"/>
              <a:t>                 </a:t>
            </a:r>
            <a:r>
              <a:rPr lang="en-US" sz="2000" b="1" i="1"/>
              <a:t>Performance </a:t>
            </a:r>
            <a:r>
              <a:rPr lang="en-US" sz="2000" b="1" i="1" dirty="0"/>
              <a:t>level = IFS(Z8&gt;=5,’’VERY HIGH’’,Z8&gt;=4,’’HIGH’’,Z8&gt;=3,’’MID’’,TRUE,’’LOW’’)</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810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3276600" y="685800"/>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32614" y="2248346"/>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876684" y="825283"/>
            <a:ext cx="2357120" cy="667490"/>
          </a:xfrm>
          <a:prstGeom prst="rect">
            <a:avLst/>
          </a:prstGeom>
        </p:spPr>
        <p:txBody>
          <a:bodyPr vert="horz" wrap="square" lIns="0" tIns="13335" rIns="0" bIns="0" rtlCol="0">
            <a:spAutoFit/>
          </a:bodyPr>
          <a:lstStyle/>
          <a:p>
            <a:pPr marL="12700">
              <a:lnSpc>
                <a:spcPct val="100000"/>
              </a:lnSpc>
              <a:spcBef>
                <a:spcPts val="105"/>
              </a:spcBef>
            </a:pPr>
            <a:r>
              <a:rPr sz="4250" spc="25" dirty="0"/>
              <a:t>A</a:t>
            </a:r>
            <a:r>
              <a:rPr sz="4250" spc="-5" dirty="0"/>
              <a:t>G</a:t>
            </a:r>
            <a:r>
              <a:rPr sz="4250" spc="-35" dirty="0"/>
              <a:t>E</a:t>
            </a:r>
            <a:r>
              <a:rPr sz="4250" spc="15" dirty="0"/>
              <a:t>N</a:t>
            </a:r>
            <a:r>
              <a:rPr sz="425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40644" y="1618920"/>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2057400" y="6096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i="1" spc="-20" dirty="0"/>
              <a:t>P</a:t>
            </a:r>
            <a:r>
              <a:rPr sz="4250" i="1" spc="15" dirty="0"/>
              <a:t>ROB</a:t>
            </a:r>
            <a:r>
              <a:rPr sz="4250" i="1" spc="55" dirty="0"/>
              <a:t>L</a:t>
            </a:r>
            <a:r>
              <a:rPr sz="4250" i="1" spc="-20" dirty="0"/>
              <a:t>E</a:t>
            </a:r>
            <a:r>
              <a:rPr sz="4250" i="1" spc="20" dirty="0"/>
              <a:t>M</a:t>
            </a:r>
            <a:r>
              <a:rPr sz="4250" i="1" dirty="0"/>
              <a:t>	</a:t>
            </a:r>
            <a:r>
              <a:rPr sz="4250" i="1" spc="10" dirty="0"/>
              <a:t>S</a:t>
            </a:r>
            <a:r>
              <a:rPr sz="4250" i="1" spc="-370" dirty="0"/>
              <a:t>T</a:t>
            </a:r>
            <a:r>
              <a:rPr sz="4250" i="1" spc="-375" dirty="0"/>
              <a:t>A</a:t>
            </a:r>
            <a:r>
              <a:rPr sz="4250" i="1" spc="15" dirty="0"/>
              <a:t>T</a:t>
            </a:r>
            <a:r>
              <a:rPr sz="4250" i="1" spc="-10" dirty="0"/>
              <a:t>E</a:t>
            </a:r>
            <a:r>
              <a:rPr sz="4250" i="1" spc="-20" dirty="0"/>
              <a:t>ME</a:t>
            </a:r>
            <a:r>
              <a:rPr sz="4250" i="1" spc="10" dirty="0"/>
              <a:t>NT</a:t>
            </a:r>
            <a:endParaRPr sz="4250" i="1" dirty="0"/>
          </a:p>
        </p:txBody>
      </p:sp>
      <p:sp>
        <p:nvSpPr>
          <p:cNvPr id="9" name="Text Placeholder 8"/>
          <p:cNvSpPr>
            <a:spLocks noGrp="1"/>
          </p:cNvSpPr>
          <p:nvPr>
            <p:ph type="body" idx="1"/>
          </p:nvPr>
        </p:nvSpPr>
        <p:spPr>
          <a:xfrm>
            <a:off x="676145" y="1710689"/>
            <a:ext cx="7610475" cy="4093428"/>
          </a:xfrm>
        </p:spPr>
        <p:txBody>
          <a:bodyPr/>
          <a:lstStyle/>
          <a:p>
            <a:r>
              <a:rPr lang="en-US" sz="2400" b="1" i="1" u="sng" dirty="0"/>
              <a:t>A problem statement </a:t>
            </a:r>
            <a:r>
              <a:rPr lang="en-US" sz="2000" dirty="0"/>
              <a:t>in employee performance analysis outlines </a:t>
            </a:r>
          </a:p>
          <a:p>
            <a:r>
              <a:rPr lang="en-US" sz="2000" dirty="0"/>
              <a:t>the specific issue or challenge that needs to be addressed. It serves as </a:t>
            </a:r>
          </a:p>
          <a:p>
            <a:r>
              <a:rPr lang="en-US" sz="2000" dirty="0"/>
              <a:t>a foundation for further investigation, analysis, and potential </a:t>
            </a:r>
          </a:p>
          <a:p>
            <a:r>
              <a:rPr lang="en-US" sz="2000" dirty="0"/>
              <a:t>solutions.</a:t>
            </a:r>
          </a:p>
          <a:p>
            <a:endParaRPr lang="en-US" dirty="0"/>
          </a:p>
          <a:p>
            <a:r>
              <a:rPr lang="en-US" sz="2400" b="1" i="1" u="sng" dirty="0"/>
              <a:t>Example Problem Statement</a:t>
            </a:r>
            <a:r>
              <a:rPr lang="en-US" sz="2400" u="sng" dirty="0"/>
              <a:t>:</a:t>
            </a:r>
          </a:p>
          <a:p>
            <a:pPr algn="l"/>
            <a:r>
              <a:rPr lang="en-US" sz="2000" dirty="0"/>
              <a:t>Our company is struggling to retain top talent due to a lack of clear </a:t>
            </a:r>
          </a:p>
          <a:p>
            <a:pPr algn="l"/>
            <a:r>
              <a:rPr lang="en-US" sz="2000" dirty="0"/>
              <a:t>performance expectations and limited opportunities for professional </a:t>
            </a:r>
          </a:p>
          <a:p>
            <a:pPr algn="l"/>
            <a:r>
              <a:rPr lang="en-US" sz="2000" dirty="0"/>
              <a:t>development. This has resulted in decreased employee morale and a </a:t>
            </a:r>
          </a:p>
          <a:p>
            <a:pPr algn="l"/>
            <a:r>
              <a:rPr lang="en-US" sz="2000" dirty="0"/>
              <a:t>decline in overall productivity.</a:t>
            </a:r>
          </a:p>
          <a:p>
            <a:pPr algn="l"/>
            <a:r>
              <a:rPr lang="en-US" sz="2000" dirty="0"/>
              <a:t>By identifying the specific problems related to employee performance, </a:t>
            </a:r>
          </a:p>
          <a:p>
            <a:pPr algn="l"/>
            <a:r>
              <a:rPr lang="en-US" sz="2000" dirty="0"/>
              <a:t>organizations can develop targeted solutions to improve their </a:t>
            </a:r>
          </a:p>
          <a:p>
            <a:pPr algn="l"/>
            <a:r>
              <a:rPr lang="en-US" sz="2000" dirty="0"/>
              <a:t>performance management practices and achieve their goals</a:t>
            </a:r>
            <a:r>
              <a:rPr lang="en-US" dirty="0"/>
              <a: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667000" y="17817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75365" y="1219200"/>
            <a:ext cx="10437312" cy="464742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Excel is a versatile tool that can be used to effectively analyze employee performance data. By leveraging its functions and capabilities, organizations can gain valuable insights into their workforce, identify areas for improvement, and make data-driven decisions</a:t>
            </a:r>
          </a:p>
          <a:p>
            <a:endParaRPr lang="en-US" sz="2400" b="1" i="1" u="sng" dirty="0">
              <a:latin typeface="Times New Roman" panose="02020603050405020304" pitchFamily="18" charset="0"/>
              <a:cs typeface="Times New Roman" panose="02020603050405020304" pitchFamily="18" charset="0"/>
            </a:endParaRPr>
          </a:p>
          <a:p>
            <a:r>
              <a:rPr lang="en-US" sz="2400" b="1" i="1" u="sng" dirty="0">
                <a:latin typeface="Times New Roman" panose="02020603050405020304" pitchFamily="18" charset="0"/>
                <a:cs typeface="Times New Roman" panose="02020603050405020304" pitchFamily="18" charset="0"/>
              </a:rPr>
              <a:t>Common Excel Functions Used in Employee Performance Analysis </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AVERAGE</a:t>
            </a:r>
            <a:r>
              <a:rPr lang="en-US" sz="2000" dirty="0">
                <a:latin typeface="Times New Roman" panose="02020603050405020304" pitchFamily="18" charset="0"/>
                <a:cs typeface="Times New Roman" panose="02020603050405020304" pitchFamily="18" charset="0"/>
              </a:rPr>
              <a:t>: Calculates the average value of a range of cells.</a:t>
            </a:r>
          </a:p>
          <a:p>
            <a:r>
              <a:rPr lang="en-US" sz="2000" dirty="0">
                <a:latin typeface="Times New Roman" panose="02020603050405020304" pitchFamily="18" charset="0"/>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COUNTIF</a:t>
            </a:r>
            <a:r>
              <a:rPr lang="en-US" sz="2000" dirty="0">
                <a:latin typeface="Times New Roman" panose="02020603050405020304" pitchFamily="18" charset="0"/>
                <a:cs typeface="Times New Roman" panose="02020603050405020304" pitchFamily="18" charset="0"/>
              </a:rPr>
              <a:t>: Counts the number of cells within a range that meet a specified criterion.</a:t>
            </a:r>
          </a:p>
          <a:p>
            <a:r>
              <a:rPr lang="en-US" sz="2000" dirty="0">
                <a:latin typeface="Times New Roman" panose="02020603050405020304" pitchFamily="18" charset="0"/>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SUMIF</a:t>
            </a:r>
            <a:r>
              <a:rPr lang="en-US" sz="2000" dirty="0">
                <a:latin typeface="Times New Roman" panose="02020603050405020304" pitchFamily="18" charset="0"/>
                <a:cs typeface="Times New Roman" panose="02020603050405020304" pitchFamily="18" charset="0"/>
              </a:rPr>
              <a:t>: Adds up the values in a range that meet a specified criterion.</a:t>
            </a:r>
          </a:p>
          <a:p>
            <a:r>
              <a:rPr lang="en-US" sz="2000" dirty="0">
                <a:latin typeface="Times New Roman" panose="02020603050405020304" pitchFamily="18" charset="0"/>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VLOOKUP</a:t>
            </a:r>
            <a:r>
              <a:rPr lang="en-US" sz="2000" dirty="0">
                <a:latin typeface="Times New Roman" panose="02020603050405020304" pitchFamily="18" charset="0"/>
                <a:cs typeface="Times New Roman" panose="02020603050405020304" pitchFamily="18" charset="0"/>
              </a:rPr>
              <a:t>: Looks up a value in the first column of a table and returns the corresponding value from a specified column.</a:t>
            </a:r>
          </a:p>
          <a:p>
            <a:r>
              <a:rPr lang="en-US" sz="2000" b="1" i="1" dirty="0">
                <a:latin typeface="Times New Roman" panose="02020603050405020304" pitchFamily="18" charset="0"/>
                <a:cs typeface="Times New Roman" panose="02020603050405020304" pitchFamily="18" charset="0"/>
              </a:rPr>
              <a:t>•IF</a:t>
            </a:r>
            <a:r>
              <a:rPr lang="en-US" sz="2000" dirty="0">
                <a:latin typeface="Times New Roman" panose="02020603050405020304" pitchFamily="18" charset="0"/>
                <a:cs typeface="Times New Roman" panose="02020603050405020304" pitchFamily="18" charset="0"/>
              </a:rPr>
              <a:t>: Performs a logical test and returns one value if the test is true and another value if the test is false.</a:t>
            </a:r>
          </a:p>
          <a:p>
            <a:r>
              <a:rPr lang="en-US" sz="2000" dirty="0">
                <a:latin typeface="Times New Roman" panose="02020603050405020304" pitchFamily="18" charset="0"/>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RANK</a:t>
            </a:r>
            <a:r>
              <a:rPr lang="en-US" sz="2000" dirty="0">
                <a:latin typeface="Times New Roman" panose="02020603050405020304" pitchFamily="18" charset="0"/>
                <a:cs typeface="Times New Roman" panose="02020603050405020304" pitchFamily="18" charset="0"/>
              </a:rPr>
              <a:t>: Returns the rank of a number within a list of numbers.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904081" y="228600"/>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p:cNvSpPr>
            <a:spLocks noGrp="1"/>
          </p:cNvSpPr>
          <p:nvPr>
            <p:ph type="body" idx="1"/>
          </p:nvPr>
        </p:nvSpPr>
        <p:spPr>
          <a:xfrm>
            <a:off x="381000" y="1186220"/>
            <a:ext cx="10972800" cy="4985980"/>
          </a:xfrm>
        </p:spPr>
        <p:txBody>
          <a:bodyPr/>
          <a:lstStyle/>
          <a:p>
            <a:r>
              <a:rPr lang="en-US" sz="2400" b="1" i="1" u="sng" dirty="0"/>
              <a:t>Human Resources (HR)</a:t>
            </a:r>
            <a:r>
              <a:rPr lang="en-US" sz="2400" b="1" i="1" dirty="0"/>
              <a:t> </a:t>
            </a:r>
            <a:r>
              <a:rPr lang="en-US" sz="2400" b="1" i="1" u="sng" dirty="0"/>
              <a:t>Department</a:t>
            </a:r>
            <a:r>
              <a:rPr lang="en-US" b="1" i="1" dirty="0"/>
              <a:t>:</a:t>
            </a:r>
          </a:p>
          <a:p>
            <a:r>
              <a:rPr lang="en-US" dirty="0"/>
              <a:t>Talent Management: HR professionals use performance data to identify high-potential employees, plan succession, </a:t>
            </a:r>
          </a:p>
          <a:p>
            <a:r>
              <a:rPr lang="en-US" dirty="0"/>
              <a:t>and develop targeted training and development programs.</a:t>
            </a:r>
          </a:p>
          <a:p>
            <a:r>
              <a:rPr lang="en-US" dirty="0"/>
              <a:t>Compensation and Benefits: Performance data is used to determine salary increases, bonuses, and other forms of </a:t>
            </a:r>
          </a:p>
          <a:p>
            <a:r>
              <a:rPr lang="en-US" dirty="0"/>
              <a:t>compensation.</a:t>
            </a:r>
          </a:p>
          <a:p>
            <a:r>
              <a:rPr lang="en-US" sz="2400" b="1" i="1" u="sng" dirty="0"/>
              <a:t>Line Managers and Supervisors</a:t>
            </a:r>
            <a:r>
              <a:rPr lang="en-US" u="sng" dirty="0"/>
              <a:t>:</a:t>
            </a:r>
          </a:p>
          <a:p>
            <a:r>
              <a:rPr lang="en-US" dirty="0"/>
              <a:t>Performance Feedback: Managers use performance data to provide constructive feedback to their employees, set </a:t>
            </a:r>
          </a:p>
          <a:p>
            <a:r>
              <a:rPr lang="en-US" dirty="0"/>
              <a:t>goals, and monitor progress.</a:t>
            </a:r>
          </a:p>
          <a:p>
            <a:r>
              <a:rPr lang="en-US" dirty="0"/>
              <a:t>Coaching and Development: Managers can use performance data to identify areas where employees need additional </a:t>
            </a:r>
          </a:p>
          <a:p>
            <a:r>
              <a:rPr lang="en-US" dirty="0"/>
              <a:t>support and coaching.</a:t>
            </a:r>
          </a:p>
          <a:p>
            <a:r>
              <a:rPr lang="en-US" dirty="0"/>
              <a:t>Team Performance: Managers can analyze team performance data to identify strengths, weaknesses, and </a:t>
            </a:r>
          </a:p>
          <a:p>
            <a:r>
              <a:rPr lang="en-US" dirty="0"/>
              <a:t>opportunities for improvement.</a:t>
            </a:r>
          </a:p>
          <a:p>
            <a:r>
              <a:rPr lang="en-US" sz="2400" b="1" u="sng" dirty="0"/>
              <a:t>Executives and Senior Leadership</a:t>
            </a:r>
            <a:r>
              <a:rPr lang="en-US" u="sng" dirty="0"/>
              <a:t>:</a:t>
            </a:r>
          </a:p>
          <a:p>
            <a:r>
              <a:rPr lang="en-US" dirty="0"/>
              <a:t>Organizational Effectiveness: Executives use performance data to assess the overall effectiveness of the </a:t>
            </a:r>
          </a:p>
          <a:p>
            <a:r>
              <a:rPr lang="en-US" dirty="0"/>
              <a:t>organization's talent management practices and make strategic decisions.</a:t>
            </a:r>
          </a:p>
          <a:p>
            <a:r>
              <a:rPr lang="en-US" dirty="0"/>
              <a:t>Succession Planning: Senior leaders can use performance data to identify potential successors and develop their </a:t>
            </a:r>
          </a:p>
          <a:p>
            <a:r>
              <a:rPr lang="en-US" dirty="0"/>
              <a:t>leadership skill</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066800" y="381000"/>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521918" y="1537570"/>
            <a:ext cx="9003082" cy="4585871"/>
          </a:xfrm>
          <a:solidFill>
            <a:schemeClr val="bg1"/>
          </a:solidFill>
        </p:spPr>
        <p:txBody>
          <a:bodyPr/>
          <a:lstStyle/>
          <a:p>
            <a:r>
              <a:rPr lang="en-US" sz="2000" b="1" i="1" u="sng" dirty="0">
                <a:solidFill>
                  <a:schemeClr val="tx1"/>
                </a:solidFill>
                <a:latin typeface="Arial" pitchFamily="34" charset="0"/>
                <a:cs typeface="Arial" pitchFamily="34" charset="0"/>
              </a:rPr>
              <a:t>Filters:</a:t>
            </a:r>
            <a:r>
              <a:rPr lang="en-US" sz="2000" dirty="0">
                <a:solidFill>
                  <a:schemeClr val="tx1"/>
                </a:solidFill>
              </a:rPr>
              <a:t> </a:t>
            </a:r>
            <a:r>
              <a:rPr lang="en-US" sz="2000" dirty="0"/>
              <a:t>Manages large datasets, enabling you to focus on specific segments of data and make informed decisions based on the filtered results.</a:t>
            </a:r>
          </a:p>
          <a:p>
            <a:endParaRPr lang="en-US" sz="2000" dirty="0"/>
          </a:p>
          <a:p>
            <a:r>
              <a:rPr lang="en-US" sz="2000" b="1" i="1" u="sng" dirty="0">
                <a:solidFill>
                  <a:schemeClr val="tx1"/>
                </a:solidFill>
                <a:latin typeface="Arial" pitchFamily="34" charset="0"/>
                <a:cs typeface="Arial" pitchFamily="34" charset="0"/>
              </a:rPr>
              <a:t>Formulas:</a:t>
            </a:r>
            <a:r>
              <a:rPr lang="en-US" sz="2000" dirty="0">
                <a:solidFill>
                  <a:schemeClr val="tx1"/>
                </a:solidFill>
              </a:rPr>
              <a:t> </a:t>
            </a:r>
            <a:r>
              <a:rPr lang="en-US" sz="2000" dirty="0"/>
              <a:t>Performs a wide range of tasks from basic arithmetic to complex data analysis to analyze data, automate tasks, and make informed decisions</a:t>
            </a:r>
          </a:p>
          <a:p>
            <a:r>
              <a:rPr lang="en-US" sz="2000" dirty="0"/>
              <a:t>.</a:t>
            </a:r>
          </a:p>
          <a:p>
            <a:r>
              <a:rPr lang="en-US" sz="2000" b="1" i="1" u="sng" dirty="0">
                <a:solidFill>
                  <a:schemeClr val="tx1"/>
                </a:solidFill>
                <a:latin typeface="Arial" pitchFamily="34" charset="0"/>
                <a:cs typeface="Arial" pitchFamily="34" charset="0"/>
              </a:rPr>
              <a:t>PivotTables: </a:t>
            </a:r>
            <a:r>
              <a:rPr lang="en-US" sz="2000" dirty="0"/>
              <a:t>Powerful tools for data analysis that allow you to summarize, analyze, explore, and present data in various ways. It allows you to easily reorganize and summarize selected columns and rows of data to obtain the desired report without altering the original data.</a:t>
            </a:r>
          </a:p>
          <a:p>
            <a:endParaRPr lang="en-US" sz="2000" dirty="0"/>
          </a:p>
          <a:p>
            <a:r>
              <a:rPr lang="en-US" sz="2000" b="1" i="1" u="sng" dirty="0">
                <a:solidFill>
                  <a:schemeClr val="tx1"/>
                </a:solidFill>
                <a:latin typeface="Arial" pitchFamily="34" charset="0"/>
                <a:cs typeface="Arial" pitchFamily="34" charset="0"/>
              </a:rPr>
              <a:t>Graphs</a:t>
            </a:r>
            <a:r>
              <a:rPr lang="en-US" sz="2000" b="1" i="1" u="sng" dirty="0">
                <a:solidFill>
                  <a:srgbClr val="00B0F0"/>
                </a:solidFill>
                <a:latin typeface="Arial" pitchFamily="34" charset="0"/>
                <a:cs typeface="Arial" pitchFamily="34" charset="0"/>
              </a:rPr>
              <a:t>:</a:t>
            </a:r>
            <a:r>
              <a:rPr lang="en-US" sz="2000" b="1" u="sng" dirty="0"/>
              <a:t> </a:t>
            </a:r>
            <a:r>
              <a:rPr lang="en-US" sz="2000" dirty="0"/>
              <a:t>Represent data in a graphical format, making it easier to understand patterns, trends, and relationships in your data. Depending on the nature of your data and the kind of analysis you can choose the graph.</a:t>
            </a:r>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286000" y="384810"/>
            <a:ext cx="10681335" cy="758190"/>
          </a:xfrm>
        </p:spPr>
        <p:txBody>
          <a:bodyPr/>
          <a:lstStyle/>
          <a:p>
            <a:r>
              <a:rPr lang="en-IN" sz="4250" dirty="0"/>
              <a:t>Dataset</a:t>
            </a:r>
            <a:r>
              <a:rPr lang="en-IN" dirty="0"/>
              <a:t> Description</a:t>
            </a:r>
          </a:p>
        </p:txBody>
      </p:sp>
      <p:sp>
        <p:nvSpPr>
          <p:cNvPr id="3" name="Text Placeholder 2"/>
          <p:cNvSpPr>
            <a:spLocks noGrp="1"/>
          </p:cNvSpPr>
          <p:nvPr>
            <p:ph type="body" idx="1"/>
          </p:nvPr>
        </p:nvSpPr>
        <p:spPr>
          <a:xfrm>
            <a:off x="304800" y="1524000"/>
            <a:ext cx="8686800" cy="4462760"/>
          </a:xfrm>
        </p:spPr>
        <p:txBody>
          <a:bodyPr/>
          <a:lstStyle/>
          <a:p>
            <a:r>
              <a:rPr lang="en-US" sz="2400" dirty="0"/>
              <a:t>*</a:t>
            </a:r>
            <a:r>
              <a:rPr lang="en-US" dirty="0"/>
              <a:t> </a:t>
            </a:r>
            <a:r>
              <a:rPr lang="en-US" sz="2400" dirty="0"/>
              <a:t>Employee data set taken from the KAGGLE.</a:t>
            </a:r>
          </a:p>
          <a:p>
            <a:r>
              <a:rPr lang="en-US" sz="2400" dirty="0"/>
              <a:t>* In dataset , out of 26 data I took only 9 features out of it.</a:t>
            </a:r>
          </a:p>
          <a:p>
            <a:r>
              <a:rPr lang="en-US" sz="2400" dirty="0"/>
              <a:t>*The selected 10 features are listed below :</a:t>
            </a:r>
          </a:p>
          <a:p>
            <a:pPr marL="285750" indent="-285750">
              <a:buFont typeface="Arial" charset="0"/>
              <a:buChar char="•"/>
            </a:pPr>
            <a:endParaRPr lang="en-US" dirty="0"/>
          </a:p>
          <a:p>
            <a:r>
              <a:rPr lang="en-US" sz="2000" dirty="0"/>
              <a:t>1.Employee ID </a:t>
            </a:r>
          </a:p>
          <a:p>
            <a:r>
              <a:rPr lang="en-US" sz="2000" dirty="0"/>
              <a:t>2. First name</a:t>
            </a:r>
          </a:p>
          <a:p>
            <a:r>
              <a:rPr lang="en-US" sz="2000" dirty="0"/>
              <a:t>3. Last name</a:t>
            </a:r>
          </a:p>
          <a:p>
            <a:r>
              <a:rPr lang="en-US" sz="2000" dirty="0"/>
              <a:t>4. Business unit</a:t>
            </a:r>
          </a:p>
          <a:p>
            <a:r>
              <a:rPr lang="en-US" sz="2000" dirty="0"/>
              <a:t>5.Employee type</a:t>
            </a:r>
          </a:p>
          <a:p>
            <a:r>
              <a:rPr lang="en-US" sz="2000" dirty="0"/>
              <a:t>6.Employee status</a:t>
            </a:r>
          </a:p>
          <a:p>
            <a:r>
              <a:rPr lang="en-US" sz="2000" dirty="0"/>
              <a:t>7. Employee classification type</a:t>
            </a:r>
          </a:p>
          <a:p>
            <a:r>
              <a:rPr lang="en-US" sz="2000" dirty="0"/>
              <a:t>8. Gender Code</a:t>
            </a:r>
          </a:p>
          <a:p>
            <a:r>
              <a:rPr lang="en-US" sz="2000" dirty="0"/>
              <a:t>9. Performance score</a:t>
            </a:r>
          </a:p>
          <a:p>
            <a:r>
              <a:rPr lang="en-US" sz="2000" dirty="0"/>
              <a:t>10. Current employee rating</a:t>
            </a:r>
          </a:p>
        </p:txBody>
      </p:sp>
      <p:pic>
        <p:nvPicPr>
          <p:cNvPr id="4" name="object 6"/>
          <p:cNvPicPr/>
          <p:nvPr/>
        </p:nvPicPr>
        <p:blipFill>
          <a:blip r:embed="rId2" cstate="print"/>
          <a:stretch>
            <a:fillRect/>
          </a:stretch>
        </p:blipFill>
        <p:spPr>
          <a:xfrm>
            <a:off x="8312063" y="2590800"/>
            <a:ext cx="2466975" cy="3419475"/>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1654175" y="5334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3" name="object 5"/>
          <p:cNvPicPr/>
          <p:nvPr/>
        </p:nvPicPr>
        <p:blipFill>
          <a:blip r:embed="rId3" cstate="print"/>
          <a:stretch>
            <a:fillRect/>
          </a:stretch>
        </p:blipFill>
        <p:spPr>
          <a:xfrm>
            <a:off x="8153400" y="2327563"/>
            <a:ext cx="2762250" cy="3257550"/>
          </a:xfrm>
          <a:prstGeom prst="rect">
            <a:avLst/>
          </a:prstGeom>
        </p:spPr>
      </p:pic>
      <p:sp>
        <p:nvSpPr>
          <p:cNvPr id="14" name="TextBox 13"/>
          <p:cNvSpPr txBox="1"/>
          <p:nvPr/>
        </p:nvSpPr>
        <p:spPr>
          <a:xfrm>
            <a:off x="349685" y="1981200"/>
            <a:ext cx="9184840" cy="1384995"/>
          </a:xfrm>
          <a:prstGeom prst="rect">
            <a:avLst/>
          </a:prstGeom>
          <a:noFill/>
        </p:spPr>
        <p:txBody>
          <a:bodyPr wrap="square" rtlCol="0">
            <a:spAutoFit/>
          </a:bodyPr>
          <a:lstStyle/>
          <a:p>
            <a:r>
              <a:rPr lang="en-US" sz="2400" i="1" dirty="0">
                <a:latin typeface="Calisto MT" pitchFamily="18" charset="0"/>
              </a:rPr>
              <a:t>This are the strategies that can be used to enhance their performance and which is  crucial for the success of the organization</a:t>
            </a:r>
            <a:br>
              <a:rPr lang="en-US" dirty="0">
                <a:latin typeface="Calisto MT" pitchFamily="18" charset="0"/>
              </a:rPr>
            </a:br>
            <a:br>
              <a:rPr lang="en-US" dirty="0">
                <a:latin typeface="Calisto MT" pitchFamily="18" charset="0"/>
              </a:rPr>
            </a:br>
            <a:endParaRPr lang="en-US" dirty="0"/>
          </a:p>
        </p:txBody>
      </p:sp>
      <p:sp>
        <p:nvSpPr>
          <p:cNvPr id="17" name="TextBox 16"/>
          <p:cNvSpPr txBox="1"/>
          <p:nvPr/>
        </p:nvSpPr>
        <p:spPr>
          <a:xfrm>
            <a:off x="2351304" y="3505200"/>
            <a:ext cx="5344895" cy="1200329"/>
          </a:xfrm>
          <a:prstGeom prst="rect">
            <a:avLst/>
          </a:prstGeom>
          <a:noFill/>
        </p:spPr>
        <p:txBody>
          <a:bodyPr wrap="square" rtlCol="0">
            <a:spAutoFit/>
          </a:bodyPr>
          <a:lstStyle/>
          <a:p>
            <a:pPr marL="342900" indent="-342900">
              <a:buFont typeface="+mj-lt"/>
              <a:buAutoNum type="arabicPeriod"/>
            </a:pPr>
            <a:r>
              <a:rPr lang="en-US" dirty="0">
                <a:latin typeface="+mj-lt"/>
              </a:rPr>
              <a:t>Provide Clear Goals and Expectations</a:t>
            </a:r>
          </a:p>
          <a:p>
            <a:pPr marL="342900" indent="-342900">
              <a:buFont typeface="+mj-lt"/>
              <a:buAutoNum type="arabicPeriod"/>
            </a:pPr>
            <a:r>
              <a:rPr lang="en-US" dirty="0">
                <a:latin typeface="+mj-lt"/>
              </a:rPr>
              <a:t>Foster a Positive Work Environment </a:t>
            </a:r>
          </a:p>
          <a:p>
            <a:pPr marL="342900" indent="-342900">
              <a:buFont typeface="+mj-lt"/>
              <a:buAutoNum type="arabicPeriod"/>
            </a:pPr>
            <a:r>
              <a:rPr lang="en-US" dirty="0">
                <a:latin typeface="+mj-lt"/>
              </a:rPr>
              <a:t>Use Data-Driven Performance Management</a:t>
            </a:r>
          </a:p>
          <a:p>
            <a:pPr marL="342900" indent="-342900">
              <a:buFont typeface="+mj-lt"/>
              <a:buAutoNum type="arabicPeriod"/>
            </a:pPr>
            <a:r>
              <a:rPr lang="en-US" dirty="0">
                <a:latin typeface="+mj-lt"/>
              </a:rPr>
              <a:t>Encourage Innovation and Creative Thinking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TotalTime>
  <Words>1015</Words>
  <Application>Microsoft Office PowerPoint</Application>
  <PresentationFormat>Widescreen</PresentationFormat>
  <Paragraphs>125</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Calisto MT</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daksh choudhary</cp:lastModifiedBy>
  <cp:revision>29</cp:revision>
  <dcterms:created xsi:type="dcterms:W3CDTF">2024-03-29T15:07:22Z</dcterms:created>
  <dcterms:modified xsi:type="dcterms:W3CDTF">2024-08-31T14:34:40Z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