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32"/>
  </p:notesMasterIdLst>
  <p:sldIdLst>
    <p:sldId id="264" r:id="rId2"/>
    <p:sldId id="257" r:id="rId3"/>
    <p:sldId id="258" r:id="rId4"/>
    <p:sldId id="278" r:id="rId5"/>
    <p:sldId id="279" r:id="rId6"/>
    <p:sldId id="280" r:id="rId7"/>
    <p:sldId id="260" r:id="rId8"/>
    <p:sldId id="261" r:id="rId9"/>
    <p:sldId id="272" r:id="rId10"/>
    <p:sldId id="271" r:id="rId11"/>
    <p:sldId id="281" r:id="rId12"/>
    <p:sldId id="273" r:id="rId13"/>
    <p:sldId id="268" r:id="rId14"/>
    <p:sldId id="270" r:id="rId15"/>
    <p:sldId id="265" r:id="rId16"/>
    <p:sldId id="266" r:id="rId17"/>
    <p:sldId id="282" r:id="rId18"/>
    <p:sldId id="276" r:id="rId19"/>
    <p:sldId id="283" r:id="rId20"/>
    <p:sldId id="284" r:id="rId21"/>
    <p:sldId id="275" r:id="rId22"/>
    <p:sldId id="285" r:id="rId23"/>
    <p:sldId id="287" r:id="rId24"/>
    <p:sldId id="286" r:id="rId25"/>
    <p:sldId id="290" r:id="rId26"/>
    <p:sldId id="291" r:id="rId27"/>
    <p:sldId id="288" r:id="rId28"/>
    <p:sldId id="289" r:id="rId29"/>
    <p:sldId id="292" r:id="rId30"/>
    <p:sldId id="274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00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17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0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9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96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52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74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61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49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81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272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2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8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7" descr="Shape 57">
            <a:extLst>
              <a:ext uri="{FF2B5EF4-FFF2-40B4-BE49-F238E27FC236}">
                <a16:creationId xmlns:a16="http://schemas.microsoft.com/office/drawing/2014/main" id="{D19F204B-7013-4AE8-894B-AEF3AA7E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0" y="1216795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5">
            <a:extLst>
              <a:ext uri="{FF2B5EF4-FFF2-40B4-BE49-F238E27FC236}">
                <a16:creationId xmlns:a16="http://schemas.microsoft.com/office/drawing/2014/main" id="{8FE08B43-EE01-4880-8AD6-6166FA8D3518}"/>
              </a:ext>
            </a:extLst>
          </p:cNvPr>
          <p:cNvSpPr/>
          <p:nvPr/>
        </p:nvSpPr>
        <p:spPr>
          <a:xfrm>
            <a:off x="522659" y="1705792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6" name="Shape 56">
            <a:extLst>
              <a:ext uri="{FF2B5EF4-FFF2-40B4-BE49-F238E27FC236}">
                <a16:creationId xmlns:a16="http://schemas.microsoft.com/office/drawing/2014/main" id="{0E03EBA4-81DF-4833-B08D-4B5D9446BB07}"/>
              </a:ext>
            </a:extLst>
          </p:cNvPr>
          <p:cNvSpPr/>
          <p:nvPr/>
        </p:nvSpPr>
        <p:spPr>
          <a:xfrm>
            <a:off x="522659" y="2944716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7" name="Shape 58">
            <a:extLst>
              <a:ext uri="{FF2B5EF4-FFF2-40B4-BE49-F238E27FC236}">
                <a16:creationId xmlns:a16="http://schemas.microsoft.com/office/drawing/2014/main" id="{F8494952-0765-426B-9097-38B800FECB74}"/>
              </a:ext>
            </a:extLst>
          </p:cNvPr>
          <p:cNvSpPr/>
          <p:nvPr/>
        </p:nvSpPr>
        <p:spPr>
          <a:xfrm>
            <a:off x="522659" y="333273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By Dhriti Vohra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81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00"/>
          <p:cNvSpPr/>
          <p:nvPr/>
        </p:nvSpPr>
        <p:spPr>
          <a:xfrm>
            <a:off x="205025" y="1200620"/>
            <a:ext cx="4134600" cy="3351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Maximum car owners belong to the state of New South Wales but it doesn’t affect their bike purchases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New South Wales dominates the car 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population of New South Wales is high as compared to other states which leads to large height of bar of New South Wales.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27C72-F4EE-4FE5-9A12-3991A2A1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200620"/>
            <a:ext cx="4804375" cy="3328158"/>
          </a:xfrm>
          <a:prstGeom prst="rect">
            <a:avLst/>
          </a:prstGeom>
        </p:spPr>
      </p:pic>
      <p:sp>
        <p:nvSpPr>
          <p:cNvPr id="4" name="Shape 81">
            <a:extLst>
              <a:ext uri="{FF2B5EF4-FFF2-40B4-BE49-F238E27FC236}">
                <a16:creationId xmlns:a16="http://schemas.microsoft.com/office/drawing/2014/main" id="{3D19C6EF-8E93-48B3-A033-C3A76728F3CD}"/>
              </a:ext>
            </a:extLst>
          </p:cNvPr>
          <p:cNvSpPr/>
          <p:nvPr/>
        </p:nvSpPr>
        <p:spPr>
          <a:xfrm>
            <a:off x="205025" y="104669"/>
            <a:ext cx="5327870" cy="4814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State wise distribution of Car Owners</a:t>
            </a: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809140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FBDA60B-21A8-49AF-A3E4-990BC6EA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757" y="666571"/>
            <a:ext cx="4266795" cy="43965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7D984-107F-4D10-B324-38D6DB6BAC8A}"/>
              </a:ext>
            </a:extLst>
          </p:cNvPr>
          <p:cNvSpPr txBox="1"/>
          <p:nvPr/>
        </p:nvSpPr>
        <p:spPr>
          <a:xfrm>
            <a:off x="604433" y="945395"/>
            <a:ext cx="3076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remoteness area names are given according to the remoteness of various postcodes of cities of Australia.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Maximum bike purchases are from Remote Australia.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Car owners are also highest in this region.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B0755765-8028-409A-B45A-591A71B20F0C}"/>
              </a:ext>
            </a:extLst>
          </p:cNvPr>
          <p:cNvSpPr/>
          <p:nvPr/>
        </p:nvSpPr>
        <p:spPr>
          <a:xfrm>
            <a:off x="186155" y="80416"/>
            <a:ext cx="6152651" cy="4814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Remoteness are distribution of Car Owners</a:t>
            </a: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40610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00"/>
          <p:cNvSpPr/>
          <p:nvPr/>
        </p:nvSpPr>
        <p:spPr>
          <a:xfrm>
            <a:off x="517165" y="1528980"/>
            <a:ext cx="4134600" cy="240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Highest Sales are for brand, Solex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followed by Giant Bicycles and WeareA2B having almost same number of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ore work should be done to increase the sales of the brand like Norco Bicycles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make profit from this brand.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ED632-F962-488C-A843-B54CCFCCF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0" t="50000"/>
          <a:stretch/>
        </p:blipFill>
        <p:spPr>
          <a:xfrm>
            <a:off x="4911126" y="636105"/>
            <a:ext cx="3890968" cy="4507396"/>
          </a:xfrm>
          <a:prstGeom prst="rect">
            <a:avLst/>
          </a:prstGeom>
          <a:effectLst>
            <a:glow rad="101600">
              <a:schemeClr val="accent3">
                <a:lumMod val="20000"/>
                <a:lumOff val="80000"/>
                <a:alpha val="6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8E03C-C659-43A5-B363-463DCE67E289}"/>
              </a:ext>
            </a:extLst>
          </p:cNvPr>
          <p:cNvSpPr txBox="1"/>
          <p:nvPr/>
        </p:nvSpPr>
        <p:spPr>
          <a:xfrm>
            <a:off x="331166" y="171041"/>
            <a:ext cx="5286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How Brand Influences the bike purchases?:</a:t>
            </a:r>
          </a:p>
        </p:txBody>
      </p:sp>
    </p:spTree>
    <p:extLst>
      <p:ext uri="{BB962C8B-B14F-4D97-AF65-F5344CB8AC3E}">
        <p14:creationId xmlns:p14="http://schemas.microsoft.com/office/powerpoint/2010/main" val="9521658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DF2639C9-F45B-4B91-9BCD-47F24B67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1" y="303055"/>
            <a:ext cx="3864582" cy="32952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130DC-BB84-4CC5-93AC-5CCC4E5BE3EF}"/>
              </a:ext>
            </a:extLst>
          </p:cNvPr>
          <p:cNvSpPr txBox="1"/>
          <p:nvPr/>
        </p:nvSpPr>
        <p:spPr>
          <a:xfrm>
            <a:off x="430048" y="3701969"/>
            <a:ext cx="82839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Although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brand has high sales but WeareA2B mostly contributes to the Profit of the company followed by Trek Bicycles.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Least profitable brand is Norco Bicycles also because it sales are lowest among all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Maximum brand sales has been done for products transported via the standard line compared to the products being transported through road, mountain or touring lines.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3083" name="Picture 11">
            <a:extLst>
              <a:ext uri="{FF2B5EF4-FFF2-40B4-BE49-F238E27FC236}">
                <a16:creationId xmlns:a16="http://schemas.microsoft.com/office/drawing/2014/main" id="{BFCA9ECA-D8E5-4798-853D-E283D2206D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3"/>
          <a:stretch/>
        </p:blipFill>
        <p:spPr bwMode="auto">
          <a:xfrm>
            <a:off x="4776016" y="502698"/>
            <a:ext cx="4029833" cy="30956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5065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99"/>
          <p:cNvSpPr/>
          <p:nvPr/>
        </p:nvSpPr>
        <p:spPr>
          <a:xfrm>
            <a:off x="143230" y="0"/>
            <a:ext cx="6590784" cy="44848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Customers’ wealth segment and Job Industry distribution:</a:t>
            </a:r>
            <a:endParaRPr sz="1400" u="sng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143230" y="3331448"/>
            <a:ext cx="6048343" cy="175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customers belong to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Manufacturing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Job Industry followed by Financial Services and Health respectively.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Mass customers are the largest contributors for increasing sales of the bikes.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9BF1931C-6C93-4D88-8EF6-BB76A79F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7" y="581994"/>
            <a:ext cx="38481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CD4592DF-B5AF-452A-A1D6-F42F92FD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20" y="296346"/>
            <a:ext cx="3790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043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00"/>
          <p:cNvSpPr/>
          <p:nvPr/>
        </p:nvSpPr>
        <p:spPr>
          <a:xfrm>
            <a:off x="137160" y="1757582"/>
            <a:ext cx="4632960" cy="17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Each state’s public is mostly employed in Manufacturing Industry followed by Financial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Telecommunications is the industry which is least preferable.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25E50E09-5D20-4048-8C8C-758F07EF8317}"/>
              </a:ext>
            </a:extLst>
          </p:cNvPr>
          <p:cNvSpPr/>
          <p:nvPr/>
        </p:nvSpPr>
        <p:spPr>
          <a:xfrm>
            <a:off x="205740" y="0"/>
            <a:ext cx="4495800" cy="4814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Customers’ Job Industry distribution:</a:t>
            </a:r>
            <a:endParaRPr sz="1600" u="sng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AB9EED-68AF-48CE-AE3B-6F1D6BEA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04144" y="763772"/>
            <a:ext cx="4928052" cy="3562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4441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>
            <a:extLst>
              <a:ext uri="{FF2B5EF4-FFF2-40B4-BE49-F238E27FC236}">
                <a16:creationId xmlns:a16="http://schemas.microsoft.com/office/drawing/2014/main" id="{744DAA57-03B4-4D2D-886A-5E6FEB60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037" y="654223"/>
            <a:ext cx="347472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07E9D0E-23A0-4D12-8080-8C6DB383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898" y="685600"/>
            <a:ext cx="3009058" cy="26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Shape 99"/>
          <p:cNvSpPr/>
          <p:nvPr/>
        </p:nvSpPr>
        <p:spPr>
          <a:xfrm>
            <a:off x="-1" y="54774"/>
            <a:ext cx="9391973" cy="4814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Distribution of the products according to their line of transport, class &amp; size</a:t>
            </a: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:</a:t>
            </a:r>
            <a:endParaRPr sz="1800" dirty="0">
              <a:solidFill>
                <a:schemeClr val="tx2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-16758" y="3381175"/>
            <a:ext cx="9177515" cy="170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Maximum brand sales has been done for products transported via the standard line compared to the products being transported through road, mountain or touring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prefer to buy medium size product the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of medium class product is high, followed by large and then, small product respectively.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3561929-3CB6-46CC-AB8B-9D3F64BB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349"/>
            <a:ext cx="3070059" cy="257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638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8C548438-C046-44DD-B2C8-478976A2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01" y="774411"/>
            <a:ext cx="4830251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99">
            <a:extLst>
              <a:ext uri="{FF2B5EF4-FFF2-40B4-BE49-F238E27FC236}">
                <a16:creationId xmlns:a16="http://schemas.microsoft.com/office/drawing/2014/main" id="{A6F848F5-1F23-4945-9232-017CD915D905}"/>
              </a:ext>
            </a:extLst>
          </p:cNvPr>
          <p:cNvSpPr/>
          <p:nvPr/>
        </p:nvSpPr>
        <p:spPr>
          <a:xfrm>
            <a:off x="111318" y="150190"/>
            <a:ext cx="9144000" cy="48445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Monthly Profit Distribution of the Bike purchases</a:t>
            </a: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:</a:t>
            </a:r>
            <a:endParaRPr sz="1800" dirty="0">
              <a:solidFill>
                <a:schemeClr val="tx2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7E604-611A-4E9D-BCDC-6EBA53C031F0}"/>
              </a:ext>
            </a:extLst>
          </p:cNvPr>
          <p:cNvSpPr txBox="1"/>
          <p:nvPr/>
        </p:nvSpPr>
        <p:spPr>
          <a:xfrm>
            <a:off x="736169" y="3959750"/>
            <a:ext cx="768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Maximum Profit by the company is earned in the month of August followed by January.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Least profitable month is March. 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009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00"/>
          <p:cNvSpPr/>
          <p:nvPr/>
        </p:nvSpPr>
        <p:spPr>
          <a:xfrm>
            <a:off x="1" y="3471659"/>
            <a:ext cx="9143999" cy="204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Old customers mainly constitute people of age group 40-49 with almost no buyer belonging from age group 70+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New customers mostly belong to the age-group of 40-49 year age group followed by 50-59, 18-29 and 60-69 age-groups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an increase in the customers of age group 70+ years in New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2E1D1A4D-8650-474D-8C18-180A6D762303}"/>
              </a:ext>
            </a:extLst>
          </p:cNvPr>
          <p:cNvSpPr/>
          <p:nvPr/>
        </p:nvSpPr>
        <p:spPr>
          <a:xfrm>
            <a:off x="0" y="0"/>
            <a:ext cx="3236814" cy="4814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Old VS New Customers</a:t>
            </a: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CA135BD5-910A-4067-B925-185D82180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36" y="434026"/>
            <a:ext cx="3325970" cy="30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20D5CA18-B37D-48A9-9A7A-84AA599A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142" y="384293"/>
            <a:ext cx="3751151" cy="319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9821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BF3473A6-8734-406A-9B0E-7DA793EF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44" y="527405"/>
            <a:ext cx="3302858" cy="3543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>
            <a:extLst>
              <a:ext uri="{FF2B5EF4-FFF2-40B4-BE49-F238E27FC236}">
                <a16:creationId xmlns:a16="http://schemas.microsoft.com/office/drawing/2014/main" id="{665F916E-99E1-45A5-966B-D04DD0A4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14" y="527405"/>
            <a:ext cx="2923768" cy="2647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7FCC6-0B83-40AA-8C5C-1D6E113B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3" y="-2818"/>
            <a:ext cx="6571060" cy="530223"/>
          </a:xfrm>
        </p:spPr>
        <p:txBody>
          <a:bodyPr/>
          <a:lstStyle/>
          <a:p>
            <a:r>
              <a:rPr lang="en-US" sz="1800" b="1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Some plots for New Customers data:</a:t>
            </a:r>
            <a:endParaRPr lang="en-IN" sz="1800" b="1" u="sng" dirty="0">
              <a:solidFill>
                <a:schemeClr val="tx2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C5A1-AEC6-4885-B360-830BB5D8F1FF}"/>
              </a:ext>
            </a:extLst>
          </p:cNvPr>
          <p:cNvSpPr txBox="1"/>
          <p:nvPr/>
        </p:nvSpPr>
        <p:spPr>
          <a:xfrm>
            <a:off x="230588" y="3327618"/>
            <a:ext cx="5804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purchases are from the Mass customer segment of both New and Old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of the customers belong to New South Wales just like the old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customers are mainly employed in Financial Services unlike old ones which were mainly employed in Manufacturing Industry.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9F446-C98A-4E95-83D2-B955F1C8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" y="567936"/>
            <a:ext cx="3257463" cy="26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48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Comic Sans MS" panose="030F0702030302020204" pitchFamily="66" charset="0"/>
              </a:rPr>
              <a:t>  </a:t>
            </a:r>
            <a:r>
              <a:rPr lang="en-IN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Agenda</a:t>
            </a: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:</a:t>
            </a:r>
            <a:endParaRPr dirty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8" name="Shape 65"/>
          <p:cNvSpPr/>
          <p:nvPr/>
        </p:nvSpPr>
        <p:spPr>
          <a:xfrm>
            <a:off x="205025" y="1584580"/>
            <a:ext cx="5459402" cy="198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423C-C3A6-4037-98DD-3348A617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9" y="63611"/>
            <a:ext cx="8333444" cy="847006"/>
          </a:xfrm>
        </p:spPr>
        <p:txBody>
          <a:bodyPr/>
          <a:lstStyle/>
          <a:p>
            <a:r>
              <a:rPr lang="en-US" sz="2000" b="1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Some points to remember after considering both Old and New Customers data</a:t>
            </a:r>
            <a:r>
              <a:rPr lang="en-US" sz="2000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: </a:t>
            </a:r>
            <a:endParaRPr lang="en-IN" sz="2000" dirty="0">
              <a:solidFill>
                <a:schemeClr val="tx2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4EC1A-5269-4AF2-AED0-931D0BB5B63E}"/>
              </a:ext>
            </a:extLst>
          </p:cNvPr>
          <p:cNvSpPr txBox="1"/>
          <p:nvPr/>
        </p:nvSpPr>
        <p:spPr>
          <a:xfrm>
            <a:off x="238539" y="1208598"/>
            <a:ext cx="8587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customers mainly belong to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age-group 40-49 years from New South Wales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Old customers mostly work in Manufacturing Industries while New ones in Financial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customers belonging to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Mass Customers wealth segment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the most valuable customers for the company which contributes to the maximum profit of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group of customers mostly constitutes of Car  owners from New South Wales and they bring most of the profit to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old customers, Maximum bike purchases are done by people residing in Remote Australia which clearly shows that the address of people is also a factor in bike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otype Corsiva" panose="03010101010201010101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572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tch-all guide on your customer base RFM analysis - RFMcube">
            <a:extLst>
              <a:ext uri="{FF2B5EF4-FFF2-40B4-BE49-F238E27FC236}">
                <a16:creationId xmlns:a16="http://schemas.microsoft.com/office/drawing/2014/main" id="{12517674-4552-4ADB-B5C3-27689C45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36" y="3388905"/>
            <a:ext cx="3409627" cy="16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Shape 100"/>
          <p:cNvSpPr/>
          <p:nvPr/>
        </p:nvSpPr>
        <p:spPr>
          <a:xfrm>
            <a:off x="169960" y="690621"/>
            <a:ext cx="8687003" cy="3032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problem here is of customer segmentation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According to past data, we can develop a RFM Model (Recency-Frequency-Monetary Model).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 this model, the three terms have following meaning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Recency : Number of days since the last purchase was made by the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Frequency : The frequency of product purchases or no. of times a customer has made any transaction with the firm.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Monetary Value : Purchasing or the spending power of a particular customer. (i.e., Transaction value) </a:t>
            </a:r>
          </a:p>
        </p:txBody>
      </p:sp>
      <p:sp>
        <p:nvSpPr>
          <p:cNvPr id="10" name="Shape 89">
            <a:extLst>
              <a:ext uri="{FF2B5EF4-FFF2-40B4-BE49-F238E27FC236}">
                <a16:creationId xmlns:a16="http://schemas.microsoft.com/office/drawing/2014/main" id="{1C4EBB25-F18A-4DFD-9B60-1461C3FEDE40}"/>
              </a:ext>
            </a:extLst>
          </p:cNvPr>
          <p:cNvSpPr/>
          <p:nvPr/>
        </p:nvSpPr>
        <p:spPr>
          <a:xfrm>
            <a:off x="287037" y="166741"/>
            <a:ext cx="2762613" cy="46163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1800" u="sng" dirty="0">
                <a:solidFill>
                  <a:schemeClr val="tx2"/>
                </a:solidFill>
                <a:latin typeface="Comic Sans MS" panose="030F0702030302020204" pitchFamily="66" charset="0"/>
              </a:rPr>
              <a:t>Model Development</a:t>
            </a: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 :</a:t>
            </a:r>
            <a:endParaRPr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221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6D2966-90EC-4E9B-B93D-FA5E610506BF}"/>
              </a:ext>
            </a:extLst>
          </p:cNvPr>
          <p:cNvSpPr txBox="1"/>
          <p:nvPr/>
        </p:nvSpPr>
        <p:spPr>
          <a:xfrm>
            <a:off x="395206" y="214211"/>
            <a:ext cx="8082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sng" dirty="0">
                <a:solidFill>
                  <a:schemeClr val="tx2"/>
                </a:solidFill>
                <a:effectLst/>
                <a:latin typeface="Comic Sans MS" panose="030F0702030302020204" pitchFamily="66" charset="0"/>
                <a:cs typeface="Calibri" panose="020F0502020204030204" pitchFamily="34" charset="0"/>
              </a:rPr>
              <a:t>Classification of OLD Customers:</a:t>
            </a:r>
          </a:p>
          <a:p>
            <a:pPr algn="l"/>
            <a:endParaRPr lang="en-US" sz="16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Platinum 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Loyal Customers, they are the ones with highest score of RFM 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111) and very important for increasing the future sales. They have most recent purchases with high frequency and monetary value.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Gold 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 having the potential to become Platinum customers. They recently shopped and their purchase frequency is quite good.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Silver 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Customers who didn't purchased recently.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Lost 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Customers who haven't contributed to the sales of the company for a long time.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7BAEFB-7BF6-4FE2-963A-EC9E0A986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14128"/>
              </p:ext>
            </p:extLst>
          </p:nvPr>
        </p:nvGraphicFramePr>
        <p:xfrm>
          <a:off x="1759058" y="2695736"/>
          <a:ext cx="5145437" cy="225385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59370">
                  <a:extLst>
                    <a:ext uri="{9D8B030D-6E8A-4147-A177-3AD203B41FA5}">
                      <a16:colId xmlns:a16="http://schemas.microsoft.com/office/drawing/2014/main" val="1361437583"/>
                    </a:ext>
                  </a:extLst>
                </a:gridCol>
                <a:gridCol w="750884">
                  <a:extLst>
                    <a:ext uri="{9D8B030D-6E8A-4147-A177-3AD203B41FA5}">
                      <a16:colId xmlns:a16="http://schemas.microsoft.com/office/drawing/2014/main" val="427094351"/>
                    </a:ext>
                  </a:extLst>
                </a:gridCol>
                <a:gridCol w="917447">
                  <a:extLst>
                    <a:ext uri="{9D8B030D-6E8A-4147-A177-3AD203B41FA5}">
                      <a16:colId xmlns:a16="http://schemas.microsoft.com/office/drawing/2014/main" val="118013329"/>
                    </a:ext>
                  </a:extLst>
                </a:gridCol>
                <a:gridCol w="875655">
                  <a:extLst>
                    <a:ext uri="{9D8B030D-6E8A-4147-A177-3AD203B41FA5}">
                      <a16:colId xmlns:a16="http://schemas.microsoft.com/office/drawing/2014/main" val="1155734690"/>
                    </a:ext>
                  </a:extLst>
                </a:gridCol>
                <a:gridCol w="805911">
                  <a:extLst>
                    <a:ext uri="{9D8B030D-6E8A-4147-A177-3AD203B41FA5}">
                      <a16:colId xmlns:a16="http://schemas.microsoft.com/office/drawing/2014/main" val="3213855934"/>
                    </a:ext>
                  </a:extLst>
                </a:gridCol>
                <a:gridCol w="736170">
                  <a:extLst>
                    <a:ext uri="{9D8B030D-6E8A-4147-A177-3AD203B41FA5}">
                      <a16:colId xmlns:a16="http://schemas.microsoft.com/office/drawing/2014/main" val="2845787222"/>
                    </a:ext>
                  </a:extLst>
                </a:gridCol>
              </a:tblGrid>
              <a:tr h="566237"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Customer-Id</a:t>
                      </a:r>
                    </a:p>
                    <a:p>
                      <a:pPr algn="l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Recency</a:t>
                      </a:r>
                    </a:p>
                    <a:p>
                      <a:pPr algn="l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</a:p>
                    <a:p>
                      <a:pPr algn="l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Monetary-value</a:t>
                      </a:r>
                    </a:p>
                    <a:p>
                      <a:pPr algn="l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Loyalty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</a:t>
                      </a:r>
                    </a:p>
                  </a:txBody>
                  <a:tcPr marL="56624" marR="56624" marT="28312" marB="28312"/>
                </a:tc>
                <a:extLst>
                  <a:ext uri="{0D108BD9-81ED-4DB2-BD59-A6C34878D82A}">
                    <a16:rowId xmlns:a16="http://schemas.microsoft.com/office/drawing/2014/main" val="2496220408"/>
                  </a:ext>
                </a:extLst>
              </a:tr>
              <a:tr h="31143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Gold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6624" marR="56624" marT="28312" marB="28312" anchor="ctr"/>
                </a:tc>
                <a:extLst>
                  <a:ext uri="{0D108BD9-81ED-4DB2-BD59-A6C34878D82A}">
                    <a16:rowId xmlns:a16="http://schemas.microsoft.com/office/drawing/2014/main" val="1775286238"/>
                  </a:ext>
                </a:extLst>
              </a:tr>
              <a:tr h="31143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Gold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6624" marR="56624" marT="28312" marB="28312" anchor="ctr"/>
                </a:tc>
                <a:extLst>
                  <a:ext uri="{0D108BD9-81ED-4DB2-BD59-A6C34878D82A}">
                    <a16:rowId xmlns:a16="http://schemas.microsoft.com/office/drawing/2014/main" val="117836100"/>
                  </a:ext>
                </a:extLst>
              </a:tr>
              <a:tr h="31143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195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Platinum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6624" marR="56624" marT="28312" marB="28312" anchor="ctr"/>
                </a:tc>
                <a:extLst>
                  <a:ext uri="{0D108BD9-81ED-4DB2-BD59-A6C34878D82A}">
                    <a16:rowId xmlns:a16="http://schemas.microsoft.com/office/drawing/2014/main" val="3460526715"/>
                  </a:ext>
                </a:extLst>
              </a:tr>
              <a:tr h="31143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Platinum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6624" marR="56624" marT="28312" marB="28312" anchor="ctr"/>
                </a:tc>
                <a:extLst>
                  <a:ext uri="{0D108BD9-81ED-4DB2-BD59-A6C34878D82A}">
                    <a16:rowId xmlns:a16="http://schemas.microsoft.com/office/drawing/2014/main" val="4069989605"/>
                  </a:ext>
                </a:extLst>
              </a:tr>
              <a:tr h="31143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Bronze</a:t>
                      </a:r>
                    </a:p>
                  </a:txBody>
                  <a:tcPr marL="56624" marR="56624" marT="28312" marB="2831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6624" marR="56624" marT="28312" marB="28312" anchor="ctr"/>
                </a:tc>
                <a:extLst>
                  <a:ext uri="{0D108BD9-81ED-4DB2-BD59-A6C34878D82A}">
                    <a16:rowId xmlns:a16="http://schemas.microsoft.com/office/drawing/2014/main" val="340134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0526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D4977-3110-48F5-992B-4002F76FD97D}"/>
              </a:ext>
            </a:extLst>
          </p:cNvPr>
          <p:cNvSpPr txBox="1"/>
          <p:nvPr/>
        </p:nvSpPr>
        <p:spPr>
          <a:xfrm>
            <a:off x="511444" y="364210"/>
            <a:ext cx="7524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Recency, Frequency and Monetary values can be visualized based on each cluster by using a Snake plot and a Heatmap of Relative Importance of Attributes: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2DB5ECD-20D4-49CD-86A5-C349E8E7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4" y="1604301"/>
            <a:ext cx="3518115" cy="259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2B09F1B-AFAC-461B-B14C-D57F6AB9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40" y="1544987"/>
            <a:ext cx="4895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5F45E1-1452-46AC-B023-A8E2871C0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806719"/>
              </p:ext>
            </p:extLst>
          </p:nvPr>
        </p:nvGraphicFramePr>
        <p:xfrm>
          <a:off x="4123840" y="1780287"/>
          <a:ext cx="4012770" cy="2053524"/>
        </p:xfrm>
        <a:graphic>
          <a:graphicData uri="http://schemas.openxmlformats.org/drawingml/2006/table">
            <a:tbl>
              <a:tblPr/>
              <a:tblGrid>
                <a:gridCol w="1337590">
                  <a:extLst>
                    <a:ext uri="{9D8B030D-6E8A-4147-A177-3AD203B41FA5}">
                      <a16:colId xmlns:a16="http://schemas.microsoft.com/office/drawing/2014/main" val="3014339908"/>
                    </a:ext>
                  </a:extLst>
                </a:gridCol>
                <a:gridCol w="1329178">
                  <a:extLst>
                    <a:ext uri="{9D8B030D-6E8A-4147-A177-3AD203B41FA5}">
                      <a16:colId xmlns:a16="http://schemas.microsoft.com/office/drawing/2014/main" val="3948612838"/>
                    </a:ext>
                  </a:extLst>
                </a:gridCol>
                <a:gridCol w="1346002">
                  <a:extLst>
                    <a:ext uri="{9D8B030D-6E8A-4147-A177-3AD203B41FA5}">
                      <a16:colId xmlns:a16="http://schemas.microsoft.com/office/drawing/2014/main" val="400669568"/>
                    </a:ext>
                  </a:extLst>
                </a:gridCol>
              </a:tblGrid>
              <a:tr h="38097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247548"/>
                  </a:ext>
                </a:extLst>
              </a:tr>
              <a:tr h="55751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-0.21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923221"/>
                  </a:ext>
                </a:extLst>
              </a:tr>
              <a:tr h="55751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-0.22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-0.24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647881"/>
                  </a:ext>
                </a:extLst>
              </a:tr>
              <a:tr h="55751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-0.61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300" b="1" dirty="0">
                          <a:solidFill>
                            <a:schemeClr val="accent3"/>
                          </a:solidFill>
                          <a:effectLst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-0.76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06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143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3BC1DF-9FFD-40C2-AE48-6D0FA946E0FC}"/>
              </a:ext>
            </a:extLst>
          </p:cNvPr>
          <p:cNvSpPr txBox="1"/>
          <p:nvPr/>
        </p:nvSpPr>
        <p:spPr>
          <a:xfrm>
            <a:off x="393268" y="1158128"/>
            <a:ext cx="83574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observe that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frequent, spend more, and they buy the product recently. Therefore, it could be the cluster of a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Platinum Customer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Tx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more frequent than Cluster 1, its Monetary Value is also very high but the purchases made here are not that much recent. They can be classified as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Gold Customers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has the customers which are less frequent in purchases than both the Cluster 0 and Cluster 1, their transaction values are also low from those clusters. Also, they have not done any purchases recently. They are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Silver Customers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Cluster 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has the customers whose purchases are very less frequent, they also spend very less. Moreover, they have made purchase long time ago. Therefore, it could be the cluster of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Lost Customers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DC8A3-A1B5-409B-90A9-A8A310284231}"/>
              </a:ext>
            </a:extLst>
          </p:cNvPr>
          <p:cNvSpPr txBox="1"/>
          <p:nvPr/>
        </p:nvSpPr>
        <p:spPr>
          <a:xfrm>
            <a:off x="767166" y="292053"/>
            <a:ext cx="665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Observations that can be made from plot:</a:t>
            </a:r>
            <a:endParaRPr lang="en-IN" sz="2000" b="1" u="sng" dirty="0">
              <a:solidFill>
                <a:schemeClr val="tx2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68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773F-85AC-46FD-94CE-C7ED54082AC2}"/>
                  </a:ext>
                </a:extLst>
              </p:cNvPr>
              <p:cNvSpPr txBox="1"/>
              <p:nvPr/>
            </p:nvSpPr>
            <p:spPr>
              <a:xfrm>
                <a:off x="185980" y="182535"/>
                <a:ext cx="8958020" cy="211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solidFill>
                      <a:schemeClr val="tx2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Profit Prediction Model for NEW Customers</a:t>
                </a:r>
                <a:r>
                  <a:rPr lang="en-US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Develop an OLS model which can be given as –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35.419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+ 1.085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+17.46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+25.51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+41.04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+3.62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49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+111.21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IN" sz="1600" dirty="0"/>
                  <a:t> (</a:t>
                </a: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Without Intercept</a:t>
                </a:r>
                <a:r>
                  <a:rPr lang="en-IN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Here, R</a:t>
                </a:r>
                <a:r>
                  <a:rPr lang="en-IN" sz="16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0.542 i.e., 54.2% of the variation is explained by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AIC = BIC = 368700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model can be used to predict the Profit of NEW Customers to much an extent.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773F-85AC-46FD-94CE-C7ED5408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0" y="182535"/>
                <a:ext cx="8958020" cy="2118016"/>
              </a:xfrm>
              <a:prstGeom prst="rect">
                <a:avLst/>
              </a:prstGeom>
              <a:blipFill>
                <a:blip r:embed="rId2"/>
                <a:stretch>
                  <a:fillRect l="-613" t="-1441" b="-2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D45393-A026-4320-8097-BD518827F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229736"/>
              </p:ext>
            </p:extLst>
          </p:nvPr>
        </p:nvGraphicFramePr>
        <p:xfrm>
          <a:off x="410702" y="2681685"/>
          <a:ext cx="8462077" cy="227928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650929">
                  <a:extLst>
                    <a:ext uri="{9D8B030D-6E8A-4147-A177-3AD203B41FA5}">
                      <a16:colId xmlns:a16="http://schemas.microsoft.com/office/drawing/2014/main" val="2307757138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1650517391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139393709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4090552406"/>
                    </a:ext>
                  </a:extLst>
                </a:gridCol>
                <a:gridCol w="712924">
                  <a:extLst>
                    <a:ext uri="{9D8B030D-6E8A-4147-A177-3AD203B41FA5}">
                      <a16:colId xmlns:a16="http://schemas.microsoft.com/office/drawing/2014/main" val="2735991662"/>
                    </a:ext>
                  </a:extLst>
                </a:gridCol>
                <a:gridCol w="658678">
                  <a:extLst>
                    <a:ext uri="{9D8B030D-6E8A-4147-A177-3AD203B41FA5}">
                      <a16:colId xmlns:a16="http://schemas.microsoft.com/office/drawing/2014/main" val="1689809853"/>
                    </a:ext>
                  </a:extLst>
                </a:gridCol>
                <a:gridCol w="666427">
                  <a:extLst>
                    <a:ext uri="{9D8B030D-6E8A-4147-A177-3AD203B41FA5}">
                      <a16:colId xmlns:a16="http://schemas.microsoft.com/office/drawing/2014/main" val="3703848057"/>
                    </a:ext>
                  </a:extLst>
                </a:gridCol>
                <a:gridCol w="588936">
                  <a:extLst>
                    <a:ext uri="{9D8B030D-6E8A-4147-A177-3AD203B41FA5}">
                      <a16:colId xmlns:a16="http://schemas.microsoft.com/office/drawing/2014/main" val="256165888"/>
                    </a:ext>
                  </a:extLst>
                </a:gridCol>
                <a:gridCol w="627680">
                  <a:extLst>
                    <a:ext uri="{9D8B030D-6E8A-4147-A177-3AD203B41FA5}">
                      <a16:colId xmlns:a16="http://schemas.microsoft.com/office/drawing/2014/main" val="2093738692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1920853238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2261790991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3306031391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val="1121318802"/>
                    </a:ext>
                  </a:extLst>
                </a:gridCol>
              </a:tblGrid>
              <a:tr h="580995">
                <a:tc>
                  <a:txBody>
                    <a:bodyPr/>
                    <a:lstStyle/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name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Past 3 years bike related purchases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 industry category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Wealth segment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Owns car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 CODE 2016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 NAME 2016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788008265"/>
                  </a:ext>
                </a:extLst>
              </a:tr>
              <a:tr h="302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1225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Datha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Fishburn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547.2666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449107772"/>
                  </a:ext>
                </a:extLst>
              </a:tr>
              <a:tr h="302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1226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Melloney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Temby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0.724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558.0027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580854075"/>
                  </a:ext>
                </a:extLst>
              </a:tr>
              <a:tr h="302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1227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Melloney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Temby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0.174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500.3080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1781018865"/>
                  </a:ext>
                </a:extLst>
              </a:tr>
              <a:tr h="302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1228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Melloney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Temby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495.7952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1617434594"/>
                  </a:ext>
                </a:extLst>
              </a:tr>
              <a:tr h="3029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1229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Dickie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Cubbini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1.000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692.9839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44220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184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773F-85AC-46FD-94CE-C7ED54082AC2}"/>
                  </a:ext>
                </a:extLst>
              </p:cNvPr>
              <p:cNvSpPr txBox="1"/>
              <p:nvPr/>
            </p:nvSpPr>
            <p:spPr>
              <a:xfrm>
                <a:off x="185980" y="182535"/>
                <a:ext cx="8958020" cy="1871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>
                    <a:solidFill>
                      <a:schemeClr val="tx2"/>
                    </a:solidFill>
                    <a:latin typeface="Comic Sans MS" panose="030F0702030302020204" pitchFamily="66" charset="0"/>
                    <a:cs typeface="Calibri" panose="020F0502020204030204" pitchFamily="34" charset="0"/>
                  </a:rPr>
                  <a:t>Profit Prediction Model for NEW Customers using Linear Regression</a:t>
                </a:r>
                <a:r>
                  <a:rPr lang="en-US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=509.40+4.269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0.277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.352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0.001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11.465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−0.19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0.447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6.462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9.168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IN" sz="1600" dirty="0"/>
                  <a:t> (</a:t>
                </a: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Intercept</a:t>
                </a:r>
                <a:r>
                  <a:rPr lang="en-IN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Here, Mean Squared Error = 247674.3950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 Absolute Error = 418.20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Root Mean Squared Error  =  497.669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6773F-85AC-46FD-94CE-C7ED54082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0" y="182535"/>
                <a:ext cx="8958020" cy="1871794"/>
              </a:xfrm>
              <a:prstGeom prst="rect">
                <a:avLst/>
              </a:prstGeom>
              <a:blipFill>
                <a:blip r:embed="rId2"/>
                <a:stretch>
                  <a:fillRect l="-613" t="-1629" b="-32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D45393-A026-4320-8097-BD518827F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31640"/>
              </p:ext>
            </p:extLst>
          </p:nvPr>
        </p:nvGraphicFramePr>
        <p:xfrm>
          <a:off x="131735" y="2217765"/>
          <a:ext cx="8880529" cy="27432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457202">
                  <a:extLst>
                    <a:ext uri="{9D8B030D-6E8A-4147-A177-3AD203B41FA5}">
                      <a16:colId xmlns:a16="http://schemas.microsoft.com/office/drawing/2014/main" val="2307757138"/>
                    </a:ext>
                  </a:extLst>
                </a:gridCol>
                <a:gridCol w="774915">
                  <a:extLst>
                    <a:ext uri="{9D8B030D-6E8A-4147-A177-3AD203B41FA5}">
                      <a16:colId xmlns:a16="http://schemas.microsoft.com/office/drawing/2014/main" val="1650517391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139393709"/>
                    </a:ext>
                  </a:extLst>
                </a:gridCol>
                <a:gridCol w="782664">
                  <a:extLst>
                    <a:ext uri="{9D8B030D-6E8A-4147-A177-3AD203B41FA5}">
                      <a16:colId xmlns:a16="http://schemas.microsoft.com/office/drawing/2014/main" val="4090552406"/>
                    </a:ext>
                  </a:extLst>
                </a:gridCol>
                <a:gridCol w="883405">
                  <a:extLst>
                    <a:ext uri="{9D8B030D-6E8A-4147-A177-3AD203B41FA5}">
                      <a16:colId xmlns:a16="http://schemas.microsoft.com/office/drawing/2014/main" val="2735991662"/>
                    </a:ext>
                  </a:extLst>
                </a:gridCol>
                <a:gridCol w="751666">
                  <a:extLst>
                    <a:ext uri="{9D8B030D-6E8A-4147-A177-3AD203B41FA5}">
                      <a16:colId xmlns:a16="http://schemas.microsoft.com/office/drawing/2014/main" val="1689809853"/>
                    </a:ext>
                  </a:extLst>
                </a:gridCol>
                <a:gridCol w="760365">
                  <a:extLst>
                    <a:ext uri="{9D8B030D-6E8A-4147-A177-3AD203B41FA5}">
                      <a16:colId xmlns:a16="http://schemas.microsoft.com/office/drawing/2014/main" val="3703848057"/>
                    </a:ext>
                  </a:extLst>
                </a:gridCol>
                <a:gridCol w="572490">
                  <a:extLst>
                    <a:ext uri="{9D8B030D-6E8A-4147-A177-3AD203B41FA5}">
                      <a16:colId xmlns:a16="http://schemas.microsoft.com/office/drawing/2014/main" val="256165888"/>
                    </a:ext>
                  </a:extLst>
                </a:gridCol>
                <a:gridCol w="613130">
                  <a:extLst>
                    <a:ext uri="{9D8B030D-6E8A-4147-A177-3AD203B41FA5}">
                      <a16:colId xmlns:a16="http://schemas.microsoft.com/office/drawing/2014/main" val="2093738692"/>
                    </a:ext>
                  </a:extLst>
                </a:gridCol>
                <a:gridCol w="618983">
                  <a:extLst>
                    <a:ext uri="{9D8B030D-6E8A-4147-A177-3AD203B41FA5}">
                      <a16:colId xmlns:a16="http://schemas.microsoft.com/office/drawing/2014/main" val="1920853238"/>
                    </a:ext>
                  </a:extLst>
                </a:gridCol>
                <a:gridCol w="604434">
                  <a:extLst>
                    <a:ext uri="{9D8B030D-6E8A-4147-A177-3AD203B41FA5}">
                      <a16:colId xmlns:a16="http://schemas.microsoft.com/office/drawing/2014/main" val="2261790991"/>
                    </a:ext>
                  </a:extLst>
                </a:gridCol>
                <a:gridCol w="588936">
                  <a:extLst>
                    <a:ext uri="{9D8B030D-6E8A-4147-A177-3AD203B41FA5}">
                      <a16:colId xmlns:a16="http://schemas.microsoft.com/office/drawing/2014/main" val="3306031391"/>
                    </a:ext>
                  </a:extLst>
                </a:gridCol>
                <a:gridCol w="767166">
                  <a:extLst>
                    <a:ext uri="{9D8B030D-6E8A-4147-A177-3AD203B41FA5}">
                      <a16:colId xmlns:a16="http://schemas.microsoft.com/office/drawing/2014/main" val="1121318802"/>
                    </a:ext>
                  </a:extLst>
                </a:gridCol>
              </a:tblGrid>
              <a:tr h="1041508">
                <a:tc>
                  <a:txBody>
                    <a:bodyPr/>
                    <a:lstStyle/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name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  <a:p>
                      <a:pPr algn="ctr" fontAlgn="ctr"/>
                      <a:endParaRPr lang="en-US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Past 3 years bike related purchases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 industry category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Wealth segment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Owns car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 CODE 2016</a:t>
                      </a:r>
                    </a:p>
                    <a:p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 NAME 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RATIO</a:t>
                      </a:r>
                    </a:p>
                    <a:p>
                      <a:pPr algn="ctr" fontAlgn="ctr"/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</a:t>
                      </a:r>
                    </a:p>
                    <a:p>
                      <a:pPr algn="ctr"/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08265"/>
                  </a:ext>
                </a:extLst>
              </a:tr>
              <a:tr h="2083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Chickie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572.519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107772"/>
                  </a:ext>
                </a:extLst>
              </a:tr>
              <a:tr h="2083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Rantoull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533.244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854075"/>
                  </a:ext>
                </a:extLst>
              </a:tr>
              <a:tr h="2083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539.339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018865"/>
                  </a:ext>
                </a:extLst>
              </a:tr>
              <a:tr h="2083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560.516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434594"/>
                  </a:ext>
                </a:extLst>
              </a:tr>
              <a:tr h="2083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Philbert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567.456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205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29365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0F5BC-6B13-4E9A-A184-6660F6262CD5}"/>
              </a:ext>
            </a:extLst>
          </p:cNvPr>
          <p:cNvSpPr txBox="1"/>
          <p:nvPr/>
        </p:nvSpPr>
        <p:spPr>
          <a:xfrm>
            <a:off x="371959" y="302218"/>
            <a:ext cx="79273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 of NEW Customers:</a:t>
            </a:r>
          </a:p>
          <a:p>
            <a:endParaRPr lang="en-IN" dirty="0"/>
          </a:p>
          <a:p>
            <a:pPr marL="342900" indent="-342900">
              <a:buAutoNum type="arabicParenBoth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Using KNN Algorithm –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93A732-585D-4EE3-8E39-2A9B4AC68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2480"/>
              </p:ext>
            </p:extLst>
          </p:nvPr>
        </p:nvGraphicFramePr>
        <p:xfrm>
          <a:off x="371959" y="1357025"/>
          <a:ext cx="7691035" cy="248981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42719">
                  <a:extLst>
                    <a:ext uri="{9D8B030D-6E8A-4147-A177-3AD203B41FA5}">
                      <a16:colId xmlns:a16="http://schemas.microsoft.com/office/drawing/2014/main" val="2490855789"/>
                    </a:ext>
                  </a:extLst>
                </a:gridCol>
                <a:gridCol w="748149">
                  <a:extLst>
                    <a:ext uri="{9D8B030D-6E8A-4147-A177-3AD203B41FA5}">
                      <a16:colId xmlns:a16="http://schemas.microsoft.com/office/drawing/2014/main" val="2708361897"/>
                    </a:ext>
                  </a:extLst>
                </a:gridCol>
                <a:gridCol w="722434">
                  <a:extLst>
                    <a:ext uri="{9D8B030D-6E8A-4147-A177-3AD203B41FA5}">
                      <a16:colId xmlns:a16="http://schemas.microsoft.com/office/drawing/2014/main" val="1296365013"/>
                    </a:ext>
                  </a:extLst>
                </a:gridCol>
                <a:gridCol w="737488">
                  <a:extLst>
                    <a:ext uri="{9D8B030D-6E8A-4147-A177-3AD203B41FA5}">
                      <a16:colId xmlns:a16="http://schemas.microsoft.com/office/drawing/2014/main" val="290179414"/>
                    </a:ext>
                  </a:extLst>
                </a:gridCol>
                <a:gridCol w="933220">
                  <a:extLst>
                    <a:ext uri="{9D8B030D-6E8A-4147-A177-3AD203B41FA5}">
                      <a16:colId xmlns:a16="http://schemas.microsoft.com/office/drawing/2014/main" val="2468709633"/>
                    </a:ext>
                  </a:extLst>
                </a:gridCol>
                <a:gridCol w="761070">
                  <a:extLst>
                    <a:ext uri="{9D8B030D-6E8A-4147-A177-3AD203B41FA5}">
                      <a16:colId xmlns:a16="http://schemas.microsoft.com/office/drawing/2014/main" val="787536873"/>
                    </a:ext>
                  </a:extLst>
                </a:gridCol>
                <a:gridCol w="786439">
                  <a:extLst>
                    <a:ext uri="{9D8B030D-6E8A-4147-A177-3AD203B41FA5}">
                      <a16:colId xmlns:a16="http://schemas.microsoft.com/office/drawing/2014/main" val="1298808856"/>
                    </a:ext>
                  </a:extLst>
                </a:gridCol>
                <a:gridCol w="532748">
                  <a:extLst>
                    <a:ext uri="{9D8B030D-6E8A-4147-A177-3AD203B41FA5}">
                      <a16:colId xmlns:a16="http://schemas.microsoft.com/office/drawing/2014/main" val="286994584"/>
                    </a:ext>
                  </a:extLst>
                </a:gridCol>
                <a:gridCol w="647677">
                  <a:extLst>
                    <a:ext uri="{9D8B030D-6E8A-4147-A177-3AD203B41FA5}">
                      <a16:colId xmlns:a16="http://schemas.microsoft.com/office/drawing/2014/main" val="1943211950"/>
                    </a:ext>
                  </a:extLst>
                </a:gridCol>
                <a:gridCol w="815269">
                  <a:extLst>
                    <a:ext uri="{9D8B030D-6E8A-4147-A177-3AD203B41FA5}">
                      <a16:colId xmlns:a16="http://schemas.microsoft.com/office/drawing/2014/main" val="444815398"/>
                    </a:ext>
                  </a:extLst>
                </a:gridCol>
                <a:gridCol w="663822">
                  <a:extLst>
                    <a:ext uri="{9D8B030D-6E8A-4147-A177-3AD203B41FA5}">
                      <a16:colId xmlns:a16="http://schemas.microsoft.com/office/drawing/2014/main" val="889163656"/>
                    </a:ext>
                  </a:extLst>
                </a:gridCol>
              </a:tblGrid>
              <a:tr h="1058990">
                <a:tc>
                  <a:txBody>
                    <a:bodyPr/>
                    <a:lstStyle/>
                    <a:p>
                      <a:pPr algn="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Name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  <a:p>
                      <a:pPr algn="ctr" fontAlgn="ctr"/>
                      <a:endParaRPr lang="en-US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Past 3 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bike related purchases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 </a:t>
                      </a:r>
                      <a:r>
                        <a:rPr lang="en-IN" sz="1400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IndustryCategory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font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Wealth-Segment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Owns- car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 CODE 2016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Loyalty</a:t>
                      </a:r>
                    </a:p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/>
                </a:tc>
                <a:extLst>
                  <a:ext uri="{0D108BD9-81ED-4DB2-BD59-A6C34878D82A}">
                    <a16:rowId xmlns:a16="http://schemas.microsoft.com/office/drawing/2014/main" val="3053163592"/>
                  </a:ext>
                </a:extLst>
              </a:tr>
              <a:tr h="27409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Chickie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Brister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3572792849"/>
                  </a:ext>
                </a:extLst>
              </a:tr>
              <a:tr h="27409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Rantoull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253832507"/>
                  </a:ext>
                </a:extLst>
              </a:tr>
              <a:tr h="27409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Madison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Lars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555984980"/>
                  </a:ext>
                </a:extLst>
              </a:tr>
              <a:tr h="27409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Andrea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Pendle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1682627879"/>
                  </a:ext>
                </a:extLst>
              </a:tr>
              <a:tr h="27409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Philbert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Bangs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41942843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050CFF-5968-4E9E-B3D5-8C9B7540C286}"/>
              </a:ext>
            </a:extLst>
          </p:cNvPr>
          <p:cNvSpPr txBox="1"/>
          <p:nvPr/>
        </p:nvSpPr>
        <p:spPr>
          <a:xfrm>
            <a:off x="534691" y="4285281"/>
            <a:ext cx="832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But this only has the accuracy of 0.437724. So, we will look at one more classification algorithm…..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3300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770730-D34C-46D7-B4C3-F8C1CF345B4B}"/>
              </a:ext>
            </a:extLst>
          </p:cNvPr>
          <p:cNvSpPr txBox="1"/>
          <p:nvPr/>
        </p:nvSpPr>
        <p:spPr>
          <a:xfrm>
            <a:off x="619932" y="612183"/>
            <a:ext cx="609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(2) Decision Tree Algorithm –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E68ACA-77BA-4D3D-9027-DF89F03E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30038"/>
              </p:ext>
            </p:extLst>
          </p:nvPr>
        </p:nvGraphicFramePr>
        <p:xfrm>
          <a:off x="787034" y="1062064"/>
          <a:ext cx="7569931" cy="256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25953">
                  <a:extLst>
                    <a:ext uri="{9D8B030D-6E8A-4147-A177-3AD203B41FA5}">
                      <a16:colId xmlns:a16="http://schemas.microsoft.com/office/drawing/2014/main" val="2978092919"/>
                    </a:ext>
                  </a:extLst>
                </a:gridCol>
                <a:gridCol w="798163">
                  <a:extLst>
                    <a:ext uri="{9D8B030D-6E8A-4147-A177-3AD203B41FA5}">
                      <a16:colId xmlns:a16="http://schemas.microsoft.com/office/drawing/2014/main" val="3995302115"/>
                    </a:ext>
                  </a:extLst>
                </a:gridCol>
                <a:gridCol w="782664">
                  <a:extLst>
                    <a:ext uri="{9D8B030D-6E8A-4147-A177-3AD203B41FA5}">
                      <a16:colId xmlns:a16="http://schemas.microsoft.com/office/drawing/2014/main" val="1715641617"/>
                    </a:ext>
                  </a:extLst>
                </a:gridCol>
                <a:gridCol w="697424">
                  <a:extLst>
                    <a:ext uri="{9D8B030D-6E8A-4147-A177-3AD203B41FA5}">
                      <a16:colId xmlns:a16="http://schemas.microsoft.com/office/drawing/2014/main" val="1244339429"/>
                    </a:ext>
                  </a:extLst>
                </a:gridCol>
                <a:gridCol w="929898">
                  <a:extLst>
                    <a:ext uri="{9D8B030D-6E8A-4147-A177-3AD203B41FA5}">
                      <a16:colId xmlns:a16="http://schemas.microsoft.com/office/drawing/2014/main" val="3044602466"/>
                    </a:ext>
                  </a:extLst>
                </a:gridCol>
                <a:gridCol w="782664">
                  <a:extLst>
                    <a:ext uri="{9D8B030D-6E8A-4147-A177-3AD203B41FA5}">
                      <a16:colId xmlns:a16="http://schemas.microsoft.com/office/drawing/2014/main" val="3563538479"/>
                    </a:ext>
                  </a:extLst>
                </a:gridCol>
                <a:gridCol w="782665">
                  <a:extLst>
                    <a:ext uri="{9D8B030D-6E8A-4147-A177-3AD203B41FA5}">
                      <a16:colId xmlns:a16="http://schemas.microsoft.com/office/drawing/2014/main" val="2985610640"/>
                    </a:ext>
                  </a:extLst>
                </a:gridCol>
                <a:gridCol w="534691">
                  <a:extLst>
                    <a:ext uri="{9D8B030D-6E8A-4147-A177-3AD203B41FA5}">
                      <a16:colId xmlns:a16="http://schemas.microsoft.com/office/drawing/2014/main" val="1676992875"/>
                    </a:ext>
                  </a:extLst>
                </a:gridCol>
                <a:gridCol w="430573">
                  <a:extLst>
                    <a:ext uri="{9D8B030D-6E8A-4147-A177-3AD203B41FA5}">
                      <a16:colId xmlns:a16="http://schemas.microsoft.com/office/drawing/2014/main" val="2605621950"/>
                    </a:ext>
                  </a:extLst>
                </a:gridCol>
                <a:gridCol w="627681">
                  <a:extLst>
                    <a:ext uri="{9D8B030D-6E8A-4147-A177-3AD203B41FA5}">
                      <a16:colId xmlns:a16="http://schemas.microsoft.com/office/drawing/2014/main" val="1264614730"/>
                    </a:ext>
                  </a:extLst>
                </a:gridCol>
                <a:gridCol w="677555">
                  <a:extLst>
                    <a:ext uri="{9D8B030D-6E8A-4147-A177-3AD203B41FA5}">
                      <a16:colId xmlns:a16="http://schemas.microsoft.com/office/drawing/2014/main" val="2199747694"/>
                    </a:ext>
                  </a:extLst>
                </a:gridCol>
              </a:tblGrid>
              <a:tr h="1116867">
                <a:tc>
                  <a:txBody>
                    <a:bodyPr/>
                    <a:lstStyle/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name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name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Gender</a:t>
                      </a:r>
                    </a:p>
                    <a:p>
                      <a:pPr algn="ctr" fontAlgn="ctr"/>
                      <a:endParaRPr lang="en-US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Past 3 years bike related purchases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 industry category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Wealth segment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Owns car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  <a:p>
                      <a:pPr algn="ctr" font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 CODE 2016</a:t>
                      </a:r>
                    </a:p>
                    <a:p>
                      <a:pPr algn="ctr" fontAlgn="ctr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Loyalty</a:t>
                      </a:r>
                    </a:p>
                  </a:txBody>
                  <a:tcPr marL="52558" marR="52558" marT="26279" marB="26279"/>
                </a:tc>
                <a:extLst>
                  <a:ext uri="{0D108BD9-81ED-4DB2-BD59-A6C34878D82A}">
                    <a16:rowId xmlns:a16="http://schemas.microsoft.com/office/drawing/2014/main" val="656927111"/>
                  </a:ext>
                </a:extLst>
              </a:tr>
              <a:tr h="2890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Chickie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Brister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12294965"/>
                  </a:ext>
                </a:extLst>
              </a:tr>
              <a:tr h="2890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Peria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Rantoull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1815758336"/>
                  </a:ext>
                </a:extLst>
              </a:tr>
              <a:tr h="2890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Madison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Lars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1565675169"/>
                  </a:ext>
                </a:extLst>
              </a:tr>
              <a:tr h="2890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Andrea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Pendle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4256444439"/>
                  </a:ext>
                </a:extLst>
              </a:tr>
              <a:tr h="28907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Philbert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Bangs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67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30.0</a:t>
                      </a:r>
                    </a:p>
                  </a:txBody>
                  <a:tcPr marL="52558" marR="52558" marT="26279" marB="2627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52558" marR="52558" marT="26279" marB="26279" anchor="ctr"/>
                </a:tc>
                <a:extLst>
                  <a:ext uri="{0D108BD9-81ED-4DB2-BD59-A6C34878D82A}">
                    <a16:rowId xmlns:a16="http://schemas.microsoft.com/office/drawing/2014/main" val="2572470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B0C6CD-9780-4F83-8130-79D6B7C443CC}"/>
              </a:ext>
            </a:extLst>
          </p:cNvPr>
          <p:cNvSpPr txBox="1"/>
          <p:nvPr/>
        </p:nvSpPr>
        <p:spPr>
          <a:xfrm>
            <a:off x="787033" y="3921071"/>
            <a:ext cx="75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actually classifies with accuracy 0.98867 which is pretty good.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570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FDAE9-F19F-41E7-B080-344AB2876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" y="1374331"/>
            <a:ext cx="8922617" cy="3127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3F48F0-004E-4DDC-B17F-87E722222D9E}"/>
              </a:ext>
            </a:extLst>
          </p:cNvPr>
          <p:cNvSpPr txBox="1"/>
          <p:nvPr/>
        </p:nvSpPr>
        <p:spPr>
          <a:xfrm>
            <a:off x="562346" y="402956"/>
            <a:ext cx="571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Portion of Decision Tree diagram:</a:t>
            </a:r>
            <a:endParaRPr lang="en-IN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113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186814" y="6843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u="sng" dirty="0">
                <a:solidFill>
                  <a:schemeClr val="tx2"/>
                </a:solidFill>
                <a:latin typeface="Comic Sans MS" panose="030F0702030302020204" pitchFamily="66" charset="0"/>
              </a:rPr>
              <a:t>Introduction</a:t>
            </a:r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  <a:endParaRPr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01E5-4218-4993-8998-F55C8B11EC6C}"/>
              </a:ext>
            </a:extLst>
          </p:cNvPr>
          <p:cNvSpPr txBox="1"/>
          <p:nvPr/>
        </p:nvSpPr>
        <p:spPr>
          <a:xfrm>
            <a:off x="365045" y="79318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Objective: Find Most Loyal and valuable customers for the company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9A27C-2538-4D3E-BD48-AC0F55CDE717}"/>
              </a:ext>
            </a:extLst>
          </p:cNvPr>
          <p:cNvSpPr txBox="1"/>
          <p:nvPr/>
        </p:nvSpPr>
        <p:spPr>
          <a:xfrm>
            <a:off x="365045" y="1325106"/>
            <a:ext cx="777931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Outline of Problem –</a:t>
            </a:r>
          </a:p>
          <a:p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Sprocket Central Pty Ltd. specializes in high-quality bikes and accessible cycling accessories to riders.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marketing team wants some useful customer insights which could help optimize resource allocation for targeted marketing.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to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 high-value adding customers from 1000 new customers 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sets available to us are: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–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Transactions data in the past 3 months</a:t>
            </a:r>
          </a:p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– Customer Demographics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 Customer Addresses</a:t>
            </a:r>
          </a:p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–  New Customer List</a:t>
            </a:r>
          </a:p>
          <a:p>
            <a:pPr algn="l">
              <a:lnSpc>
                <a:spcPct val="150000"/>
              </a:lnSpc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–  Correspondence, 2017 Postcode to 2016 Remoteness Area (Downloaded from ABS 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98"/>
          <p:cNvSpPr/>
          <p:nvPr/>
        </p:nvSpPr>
        <p:spPr>
          <a:xfrm>
            <a:off x="205025" y="263974"/>
            <a:ext cx="8565600" cy="4847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Loyal customers from the list of NEW Customers for the company are–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with age below 50 years or 40-49 years.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Female customers.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with median past bike purchases as 60.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 employed in Financial Services.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 Customers.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Non-Car Owners.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Remoteness Area Cide as 10.</a:t>
            </a: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260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71"/>
          <p:cNvSpPr/>
          <p:nvPr/>
        </p:nvSpPr>
        <p:spPr>
          <a:xfrm>
            <a:off x="186814" y="68438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u="sng" dirty="0">
                <a:solidFill>
                  <a:schemeClr val="tx2"/>
                </a:solidFill>
                <a:latin typeface="Comic Sans MS" panose="030F0702030302020204" pitchFamily="66" charset="0"/>
              </a:rPr>
              <a:t>Introduction</a:t>
            </a:r>
            <a:r>
              <a:rPr lang="en-US" u="sng" dirty="0">
                <a:solidFill>
                  <a:schemeClr val="tx2"/>
                </a:solidFill>
                <a:latin typeface="Comic Sans MS" panose="030F0702030302020204" pitchFamily="66" charset="0"/>
              </a:rPr>
              <a:t> (1)</a:t>
            </a:r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:</a:t>
            </a:r>
            <a:endParaRPr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9A27C-2538-4D3E-BD48-AC0F55CDE717}"/>
              </a:ext>
            </a:extLst>
          </p:cNvPr>
          <p:cNvSpPr txBox="1"/>
          <p:nvPr/>
        </p:nvSpPr>
        <p:spPr>
          <a:xfrm>
            <a:off x="357296" y="790414"/>
            <a:ext cx="77793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 Analysis will be done by considering following features –</a:t>
            </a:r>
          </a:p>
          <a:p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Distribution of the customers.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Geographic distribution of the customers.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 Owners in each state.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Distribution according to their wealth segment, job industry category and  their tenure.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Brand preference of the customers.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and New Customers comparison to find out the valuable customers.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7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F58592-2C26-4075-96E9-4A245460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96" y="653834"/>
            <a:ext cx="3790950" cy="27241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BD0F5E-5E13-4712-BEEC-60D17FB90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2"/>
          <a:stretch/>
        </p:blipFill>
        <p:spPr bwMode="auto">
          <a:xfrm>
            <a:off x="506238" y="730034"/>
            <a:ext cx="3497531" cy="26479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A97D3-BBFC-424B-94F1-658586271FE6}"/>
              </a:ext>
            </a:extLst>
          </p:cNvPr>
          <p:cNvSpPr txBox="1"/>
          <p:nvPr/>
        </p:nvSpPr>
        <p:spPr>
          <a:xfrm>
            <a:off x="506238" y="3408980"/>
            <a:ext cx="813152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customers belong to the age group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40-49 years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Profit comes from the age group of 30-39 years. Age-group of 70+ years is visible with maximum profit but this anomaly is only due to presence of some outliers.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A65D4060-EB67-425C-A4C9-9491B2B4D5D3}"/>
              </a:ext>
            </a:extLst>
          </p:cNvPr>
          <p:cNvSpPr/>
          <p:nvPr/>
        </p:nvSpPr>
        <p:spPr>
          <a:xfrm>
            <a:off x="403115" y="0"/>
            <a:ext cx="6501380" cy="4814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Age Distribution of the Old Customers:</a:t>
            </a:r>
            <a:endParaRPr sz="1800" u="sng" dirty="0">
              <a:solidFill>
                <a:schemeClr val="tx2"/>
              </a:solidFill>
              <a:latin typeface="Comic Sans MS" panose="030F0702030302020204" pitchFamily="66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655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5B0302BD-7EA0-4B90-8D6E-28EBA03EF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83" y="174561"/>
            <a:ext cx="3957960" cy="28243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FD8EEC6-4BD8-498D-AD88-1032DC4F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2" y="116398"/>
            <a:ext cx="3957960" cy="28825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8E0C8-E92F-43A0-A50C-630BC980F38D}"/>
              </a:ext>
            </a:extLst>
          </p:cNvPr>
          <p:cNvSpPr txBox="1"/>
          <p:nvPr/>
        </p:nvSpPr>
        <p:spPr>
          <a:xfrm>
            <a:off x="371958" y="3250725"/>
            <a:ext cx="844657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Maximum customers are from the state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New South Wales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(NSW), Australia.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mostly belong to 40-49 age group.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Maximum Bike purchases are done by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Mass Customers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hence they are highly valuable for the company.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8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90"/>
          <p:cNvSpPr/>
          <p:nvPr/>
        </p:nvSpPr>
        <p:spPr>
          <a:xfrm>
            <a:off x="205025" y="6284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…contd.</a:t>
            </a:r>
            <a:endParaRPr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0" y="3745021"/>
            <a:ext cx="9169400" cy="130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Above plot clearly show that the independent variables,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Age and Tenure are correlated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i.e., people of the older brackets will have a longer tenure.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Bike purchases are from the category 18-29 followed by 30-39 , 40-49 age brackets and so on. Moreover, Males dominate the bike purchases.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E26BC03-4FAF-4596-9F8A-DDF894E9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99" y="730681"/>
            <a:ext cx="3800475" cy="2647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6D9EFED-EACC-45AA-918E-349F3FB0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65" y="433953"/>
            <a:ext cx="4881810" cy="32391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99"/>
          <p:cNvSpPr/>
          <p:nvPr/>
        </p:nvSpPr>
        <p:spPr>
          <a:xfrm>
            <a:off x="704525" y="779321"/>
            <a:ext cx="586391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735330" y="2312133"/>
            <a:ext cx="5408670" cy="74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South Wales is the leading state in terms of bike or bike components related purchases from the company.</a:t>
            </a:r>
            <a:endParaRPr sz="1800" dirty="0">
              <a:latin typeface="Monotype Corsiva" panose="03010101010201010101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EB7AF-9D49-4B0E-B704-B46A7ECA8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8575" r="66053" b="50000"/>
          <a:stretch/>
        </p:blipFill>
        <p:spPr>
          <a:xfrm>
            <a:off x="90687" y="1037484"/>
            <a:ext cx="3416043" cy="356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Shape 81">
            <a:extLst>
              <a:ext uri="{FF2B5EF4-FFF2-40B4-BE49-F238E27FC236}">
                <a16:creationId xmlns:a16="http://schemas.microsoft.com/office/drawing/2014/main" id="{24FA258E-2CFD-404B-AED4-2B38A8E34DB2}"/>
              </a:ext>
            </a:extLst>
          </p:cNvPr>
          <p:cNvSpPr/>
          <p:nvPr/>
        </p:nvSpPr>
        <p:spPr>
          <a:xfrm>
            <a:off x="208304" y="131700"/>
            <a:ext cx="6360136" cy="4814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Geographical Distribution of Bike purchases</a:t>
            </a:r>
            <a:r>
              <a:rPr lang="en-US" sz="1800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: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00"/>
          <p:cNvSpPr/>
          <p:nvPr/>
        </p:nvSpPr>
        <p:spPr>
          <a:xfrm>
            <a:off x="262839" y="3952067"/>
            <a:ext cx="8618320" cy="1017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Above plot indicates that maximum bike related purchases are from the state of Queensland.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Maximum Profit contribution is by the state of Victoria.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 owners contribute more to the profit of company as compared to those of non-car owners.</a:t>
            </a:r>
          </a:p>
        </p:txBody>
      </p:sp>
      <p:sp>
        <p:nvSpPr>
          <p:cNvPr id="4" name="Shape 81">
            <a:extLst>
              <a:ext uri="{FF2B5EF4-FFF2-40B4-BE49-F238E27FC236}">
                <a16:creationId xmlns:a16="http://schemas.microsoft.com/office/drawing/2014/main" id="{CDDE08EE-89E6-4F6C-924A-9C6E2C5FD378}"/>
              </a:ext>
            </a:extLst>
          </p:cNvPr>
          <p:cNvSpPr/>
          <p:nvPr/>
        </p:nvSpPr>
        <p:spPr>
          <a:xfrm>
            <a:off x="181708" y="78725"/>
            <a:ext cx="7342719" cy="48381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State-wise Bike Purchases and Profit distribution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73091F0-7F5B-47F5-A4B9-AA55F644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96674"/>
            <a:ext cx="6765010" cy="31398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8803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2295</TotalTime>
  <Words>2078</Words>
  <Application>Microsoft Office PowerPoint</Application>
  <PresentationFormat>On-screen Show (16:9)</PresentationFormat>
  <Paragraphs>485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Century Gothic</vt:lpstr>
      <vt:lpstr>Comic Sans MS</vt:lpstr>
      <vt:lpstr>Monotype Corsiva</vt:lpstr>
      <vt:lpstr>Open Sans</vt:lpstr>
      <vt:lpstr>Open Sans Extrabold</vt:lpstr>
      <vt:lpstr>Open Sans Light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plots for New Customers data:</vt:lpstr>
      <vt:lpstr>Some points to remember after considering both Old and New Customers data: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Dhriti Vohra</cp:lastModifiedBy>
  <cp:revision>25</cp:revision>
  <dcterms:modified xsi:type="dcterms:W3CDTF">2022-03-06T17:05:22Z</dcterms:modified>
</cp:coreProperties>
</file>