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62" r:id="rId4"/>
    <p:sldId id="267" r:id="rId5"/>
    <p:sldId id="258" r:id="rId6"/>
    <p:sldId id="259" r:id="rId7"/>
    <p:sldId id="268" r:id="rId8"/>
    <p:sldId id="275" r:id="rId9"/>
    <p:sldId id="276" r:id="rId10"/>
    <p:sldId id="277" r:id="rId11"/>
    <p:sldId id="278" r:id="rId12"/>
    <p:sldId id="279" r:id="rId13"/>
    <p:sldId id="280" r:id="rId14"/>
    <p:sldId id="260" r:id="rId15"/>
    <p:sldId id="261" r:id="rId16"/>
    <p:sldId id="266" r:id="rId17"/>
    <p:sldId id="257" r:id="rId18"/>
    <p:sldId id="281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K Grotesk Bold" panose="020B0604020202020204" charset="0"/>
      <p:regular r:id="rId24"/>
    </p:embeddedFont>
    <p:embeddedFont>
      <p:font typeface="HK Grotesk Light" panose="020B0604020202020204" charset="0"/>
      <p:regular r:id="rId25"/>
    </p:embeddedFont>
    <p:embeddedFont>
      <p:font typeface="HK Grotesk Medium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29F"/>
    <a:srgbClr val="45AD7E"/>
    <a:srgbClr val="F0F0EE"/>
    <a:srgbClr val="17242D"/>
    <a:srgbClr val="B5E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22" autoAdjust="0"/>
  </p:normalViewPr>
  <p:slideViewPr>
    <p:cSldViewPr>
      <p:cViewPr varScale="1">
        <p:scale>
          <a:sx n="45" d="100"/>
          <a:sy n="45" d="100"/>
        </p:scale>
        <p:origin x="63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0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2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3999"/>
          </a:blip>
          <a:srcRect t="39118" b="25208"/>
          <a:stretch>
            <a:fillRect/>
          </a:stretch>
        </p:blipFill>
        <p:spPr>
          <a:xfrm>
            <a:off x="0" y="1028700"/>
            <a:ext cx="17259300" cy="92583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7581900"/>
            <a:ext cx="9296400" cy="2705100"/>
          </a:xfrm>
          <a:prstGeom prst="rect">
            <a:avLst/>
          </a:prstGeom>
          <a:solidFill>
            <a:srgbClr val="45AD7E"/>
          </a:solidFill>
        </p:spPr>
        <p:txBody>
          <a:bodyPr/>
          <a:lstStyle/>
          <a:p>
            <a:pPr marL="0" indent="0" algn="l">
              <a:buNone/>
            </a:pPr>
            <a:r>
              <a:rPr lang="en" sz="2400" b="1" dirty="0">
                <a:latin typeface="HK Grotesk Medium" panose="020B0604020202020204" charset="0"/>
              </a:rPr>
              <a:t>GROUP 8:</a:t>
            </a:r>
          </a:p>
          <a:p>
            <a:pPr marL="0" indent="0" algn="l"/>
            <a:r>
              <a:rPr lang="en" sz="2400" dirty="0">
                <a:latin typeface="HK Grotesk Medium" panose="020B0604020202020204" charset="0"/>
              </a:rPr>
              <a:t>Aakash Jeswani A01</a:t>
            </a:r>
          </a:p>
          <a:p>
            <a:pPr marL="0" indent="0" algn="l"/>
            <a:r>
              <a:rPr lang="en" sz="2400" dirty="0">
                <a:latin typeface="HK Grotesk Medium" panose="020B0604020202020204" charset="0"/>
              </a:rPr>
              <a:t>Aayush Kamat A04</a:t>
            </a:r>
          </a:p>
          <a:p>
            <a:pPr marL="0" indent="0" algn="l"/>
            <a:r>
              <a:rPr lang="en" sz="2400" dirty="0">
                <a:latin typeface="HK Grotesk Medium" panose="020B0604020202020204" charset="0"/>
              </a:rPr>
              <a:t>Arshiyan Sheikh A10</a:t>
            </a:r>
          </a:p>
          <a:p>
            <a:pPr marL="0" indent="0" algn="l"/>
            <a:r>
              <a:rPr lang="en" sz="2400" dirty="0">
                <a:latin typeface="HK Grotesk Medium" panose="020B0604020202020204" charset="0"/>
              </a:rPr>
              <a:t>Dhriti Malik A18</a:t>
            </a:r>
          </a:p>
          <a:p>
            <a:pPr marL="0" indent="0" algn="l"/>
            <a:r>
              <a:rPr lang="en" sz="2400" dirty="0">
                <a:latin typeface="HK Grotesk Medium" panose="020B0604020202020204" charset="0"/>
              </a:rPr>
              <a:t>Drishty Jain A21</a:t>
            </a:r>
          </a:p>
          <a:p>
            <a:pPr marL="0" indent="0" algn="l"/>
            <a:r>
              <a:rPr lang="en" sz="2400" dirty="0">
                <a:latin typeface="HK Grotesk Medium" panose="020B0604020202020204" charset="0"/>
              </a:rPr>
              <a:t>Priyanka Birla A41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82388"/>
            <a:ext cx="12724699" cy="306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9"/>
              </a:lnSpc>
            </a:pPr>
            <a:r>
              <a:rPr lang="en-US" sz="11799" spc="-235">
                <a:solidFill>
                  <a:srgbClr val="F0F0EE"/>
                </a:solidFill>
                <a:latin typeface="HK Grotesk Bold"/>
              </a:rPr>
              <a:t>Parking Spaces as a Security  (PBS)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3" name="Group 3"/>
          <p:cNvGrpSpPr/>
          <p:nvPr/>
        </p:nvGrpSpPr>
        <p:grpSpPr>
          <a:xfrm>
            <a:off x="3029971" y="1328549"/>
            <a:ext cx="13295954" cy="1868011"/>
            <a:chOff x="-1857617" y="161925"/>
            <a:chExt cx="11842263" cy="2490681"/>
          </a:xfrm>
        </p:grpSpPr>
        <p:sp>
          <p:nvSpPr>
            <p:cNvPr id="4" name="TextBox 4"/>
            <p:cNvSpPr txBox="1"/>
            <p:nvPr/>
          </p:nvSpPr>
          <p:spPr>
            <a:xfrm>
              <a:off x="-1857617" y="161925"/>
              <a:ext cx="11842263" cy="16205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8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-175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ADVANTAGES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4"/>
              <a:ext cx="7563257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41976" y="3336775"/>
            <a:ext cx="7174143" cy="10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Securities can be layered into different tranches with different risks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0F0EE"/>
              </a:solidFill>
              <a:effectLst/>
              <a:uLnTx/>
              <a:uFillTx/>
              <a:latin typeface="HK Grotesk Light"/>
              <a:ea typeface="+mn-ea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29970" y="5458586"/>
            <a:ext cx="7174143" cy="527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Lesser lock-in period relieves restrictions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27688" y="7342606"/>
            <a:ext cx="717414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Higher interest than fixed deposits makes it an attractive investment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68465" y="3249781"/>
            <a:ext cx="1221581" cy="1221581"/>
            <a:chOff x="0" y="0"/>
            <a:chExt cx="1628775" cy="162877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8464" y="5252695"/>
            <a:ext cx="1221581" cy="1221581"/>
            <a:chOff x="0" y="0"/>
            <a:chExt cx="1628775" cy="1628775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68464" y="7255610"/>
            <a:ext cx="1221581" cy="1221581"/>
            <a:chOff x="0" y="0"/>
            <a:chExt cx="1628775" cy="1628775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CB2B0F-8321-493C-8EF9-0D6073CEAAFB}"/>
              </a:ext>
            </a:extLst>
          </p:cNvPr>
          <p:cNvGrpSpPr/>
          <p:nvPr/>
        </p:nvGrpSpPr>
        <p:grpSpPr>
          <a:xfrm>
            <a:off x="12815746" y="3678283"/>
            <a:ext cx="2544566" cy="4087609"/>
            <a:chOff x="7185244" y="414682"/>
            <a:chExt cx="2544566" cy="408760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66E03-8736-4675-AAA2-7941D2E39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511" y="1910739"/>
              <a:ext cx="235200" cy="1087981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24ECC2-C5C0-454B-8621-11B688F3C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80" y="1910735"/>
              <a:ext cx="186689" cy="1076234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E64DC9-9793-4F28-9D6B-20C6622E0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160" y="1806426"/>
              <a:ext cx="0" cy="1180545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034C85-7FCA-49A6-8E60-6561635E6FF9}"/>
                </a:ext>
              </a:extLst>
            </p:cNvPr>
            <p:cNvGrpSpPr/>
            <p:nvPr/>
          </p:nvGrpSpPr>
          <p:grpSpPr>
            <a:xfrm rot="20249457">
              <a:off x="7185244" y="414682"/>
              <a:ext cx="1735282" cy="1729673"/>
              <a:chOff x="8012538" y="961336"/>
              <a:chExt cx="1184376" cy="1180547"/>
            </a:xfrm>
            <a:effectLst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4B83E62-E010-446D-B200-65EF004BCE56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7F13DD7-CB83-4F70-B3FB-3697704B6614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1A53B78-36C1-44C3-9268-B8F595B51A34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DECF29A-65FD-4B41-9371-87B8F3F64140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668E2A-CD18-413B-8455-89182D1DD351}"/>
                </a:ext>
              </a:extLst>
            </p:cNvPr>
            <p:cNvGrpSpPr/>
            <p:nvPr/>
          </p:nvGrpSpPr>
          <p:grpSpPr>
            <a:xfrm rot="1067215">
              <a:off x="8259248" y="603902"/>
              <a:ext cx="1470562" cy="1465808"/>
              <a:chOff x="8012538" y="961336"/>
              <a:chExt cx="1184376" cy="1180547"/>
            </a:xfrm>
            <a:effectLst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CFC7014-973C-482C-980E-B12BCED09872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82546EE-2CF0-4F87-80C5-AE690A2653D5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FB0919D-E611-4933-B147-AA2B4F588442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C9923-C98A-4CEA-AEF7-9AAFBE7E8D72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5E04106-421F-4236-B981-E1C6EDB58328}"/>
                </a:ext>
              </a:extLst>
            </p:cNvPr>
            <p:cNvGrpSpPr/>
            <p:nvPr/>
          </p:nvGrpSpPr>
          <p:grpSpPr>
            <a:xfrm>
              <a:off x="8012538" y="961336"/>
              <a:ext cx="1184376" cy="1180547"/>
              <a:chOff x="8012538" y="961336"/>
              <a:chExt cx="1184376" cy="1180547"/>
            </a:xfrm>
            <a:effectLst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1854FC8-287A-4796-B318-A541AD83EF32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C7590CD-B5E7-4DEA-B237-76A983B85E48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53F5EC3-CEEA-4326-BAFA-8E2F884C3DBA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27900F6-7ADF-4C4F-AED0-CEE096051E67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33A34-9D09-49BF-8FE8-62F5E2DD5B75}"/>
                </a:ext>
              </a:extLst>
            </p:cNvPr>
            <p:cNvGrpSpPr/>
            <p:nvPr/>
          </p:nvGrpSpPr>
          <p:grpSpPr>
            <a:xfrm>
              <a:off x="8166042" y="2950922"/>
              <a:ext cx="840348" cy="1551369"/>
              <a:chOff x="1975571" y="1772713"/>
              <a:chExt cx="1972530" cy="364149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CA2982D-801D-4DDF-A106-3184BAA5E3E2}"/>
                  </a:ext>
                </a:extLst>
              </p:cNvPr>
              <p:cNvGrpSpPr/>
              <p:nvPr/>
            </p:nvGrpSpPr>
            <p:grpSpPr>
              <a:xfrm>
                <a:off x="2541356" y="1772713"/>
                <a:ext cx="1106207" cy="3638635"/>
                <a:chOff x="2541356" y="1772713"/>
                <a:chExt cx="1106207" cy="3638635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B0EC437-6FD6-4B4A-8E8C-B8C2F082BF4A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24DD4A2-2839-4EFB-98C5-61FD02B55B8E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4FB436D-5120-4D7D-81A4-CB1F1AEFC791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5EC208D-CCAB-4D79-90D2-7A32C9CB5744}"/>
                    </a:ext>
                  </a:extLst>
                </p:cNvPr>
                <p:cNvSpPr/>
                <p:nvPr/>
              </p:nvSpPr>
              <p:spPr>
                <a:xfrm>
                  <a:off x="2986527" y="3640650"/>
                  <a:ext cx="661036" cy="1099185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099185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60985" y="1099185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9D7FE44-A142-4788-BA18-196567692316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114497E-7C33-47DD-94EB-C7732EDAC6B7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5B3C1D0-A602-4877-92AB-4E34AC2F5A9E}"/>
                    </a:ext>
                  </a:extLst>
                </p:cNvPr>
                <p:cNvSpPr/>
                <p:nvPr/>
              </p:nvSpPr>
              <p:spPr>
                <a:xfrm>
                  <a:off x="3102280" y="2270955"/>
                  <a:ext cx="457200" cy="495300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B7C5BC3E-23B6-46B8-8FBC-BE0145EFCF9D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1F81907-3B62-49CB-A5A6-A41F3CBBC1A5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D9999C5E-F756-41B4-8175-0C665B85E021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2B389A2-0006-49F6-9E94-33BFEF6952C7}"/>
                    </a:ext>
                  </a:extLst>
                </p:cNvPr>
                <p:cNvSpPr/>
                <p:nvPr/>
              </p:nvSpPr>
              <p:spPr>
                <a:xfrm>
                  <a:off x="2708898" y="1772713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09A345-E724-4DF3-9141-C8212960741A}"/>
                  </a:ext>
                </a:extLst>
              </p:cNvPr>
              <p:cNvSpPr/>
              <p:nvPr/>
            </p:nvSpPr>
            <p:spPr>
              <a:xfrm>
                <a:off x="2233601" y="1909005"/>
                <a:ext cx="1714500" cy="3505200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3860992-3E71-402E-86DA-9120397A0966}"/>
                  </a:ext>
                </a:extLst>
              </p:cNvPr>
              <p:cNvGrpSpPr/>
              <p:nvPr/>
            </p:nvGrpSpPr>
            <p:grpSpPr>
              <a:xfrm>
                <a:off x="1975571" y="1809862"/>
                <a:ext cx="997268" cy="3175718"/>
                <a:chOff x="1975571" y="1809862"/>
                <a:chExt cx="997268" cy="3175718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19A817C-80C8-498F-BFF8-BF01877F091F}"/>
                    </a:ext>
                  </a:extLst>
                </p:cNvPr>
                <p:cNvSpPr/>
                <p:nvPr/>
              </p:nvSpPr>
              <p:spPr>
                <a:xfrm>
                  <a:off x="1982155" y="4195005"/>
                  <a:ext cx="600074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7003447-8F12-4790-9C87-41756FD960CA}"/>
                    </a:ext>
                  </a:extLst>
                </p:cNvPr>
                <p:cNvSpPr/>
                <p:nvPr/>
              </p:nvSpPr>
              <p:spPr>
                <a:xfrm>
                  <a:off x="1975571" y="4089376"/>
                  <a:ext cx="581025" cy="247650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0694B91-789D-4D97-8CBF-43F6CC6D057D}"/>
                    </a:ext>
                  </a:extLst>
                </p:cNvPr>
                <p:cNvSpPr/>
                <p:nvPr/>
              </p:nvSpPr>
              <p:spPr>
                <a:xfrm>
                  <a:off x="2032721" y="1973775"/>
                  <a:ext cx="940118" cy="1580197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F812DB00-0B3D-46F0-A34C-4B6E667D39C4}"/>
                    </a:ext>
                  </a:extLst>
                </p:cNvPr>
                <p:cNvSpPr/>
                <p:nvPr/>
              </p:nvSpPr>
              <p:spPr>
                <a:xfrm>
                  <a:off x="2707947" y="1809862"/>
                  <a:ext cx="257175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69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3" name="Group 3"/>
          <p:cNvGrpSpPr/>
          <p:nvPr/>
        </p:nvGrpSpPr>
        <p:grpSpPr>
          <a:xfrm>
            <a:off x="3029971" y="1328549"/>
            <a:ext cx="13295954" cy="1868011"/>
            <a:chOff x="-1857617" y="161925"/>
            <a:chExt cx="11842263" cy="2490681"/>
          </a:xfrm>
        </p:grpSpPr>
        <p:sp>
          <p:nvSpPr>
            <p:cNvPr id="4" name="TextBox 4"/>
            <p:cNvSpPr txBox="1"/>
            <p:nvPr/>
          </p:nvSpPr>
          <p:spPr>
            <a:xfrm>
              <a:off x="-1857617" y="161925"/>
              <a:ext cx="11842263" cy="16205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8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-175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ADVANTAGES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4"/>
              <a:ext cx="7563257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41976" y="3336775"/>
            <a:ext cx="7174143" cy="527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Ideal choice for risk free investments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0F0EE"/>
              </a:solidFill>
              <a:effectLst/>
              <a:uLnTx/>
              <a:uFillTx/>
              <a:latin typeface="HK Grotesk Light"/>
              <a:ea typeface="+mn-ea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29970" y="5458586"/>
            <a:ext cx="717414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Conversion of empty spaces will have environmental benefits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27688" y="7342606"/>
            <a:ext cx="717414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No / very minimal maintenance cost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68465" y="3249781"/>
            <a:ext cx="1221581" cy="1221581"/>
            <a:chOff x="0" y="0"/>
            <a:chExt cx="1628775" cy="162877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8464" y="5252695"/>
            <a:ext cx="1221581" cy="1221581"/>
            <a:chOff x="0" y="0"/>
            <a:chExt cx="1628775" cy="1628775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68464" y="7255610"/>
            <a:ext cx="1221581" cy="1221581"/>
            <a:chOff x="0" y="0"/>
            <a:chExt cx="1628775" cy="1628775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A97DE7-EB08-4256-AFA3-30C7186B6427}"/>
              </a:ext>
            </a:extLst>
          </p:cNvPr>
          <p:cNvGrpSpPr/>
          <p:nvPr/>
        </p:nvGrpSpPr>
        <p:grpSpPr>
          <a:xfrm>
            <a:off x="14249400" y="589827"/>
            <a:ext cx="1220206" cy="2079729"/>
            <a:chOff x="11521621" y="1903133"/>
            <a:chExt cx="2494544" cy="425172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A96936-B481-46FD-B61F-1ED8049B5C45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F3938D3-78EE-457E-904D-E00C0D94C4BC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26FB5E6-3CC5-4D04-A775-135BF2B771A4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80BBEF1-F696-44EC-8569-4A1E5FCDE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4D77D42-690A-4D5C-AAFE-C379F97E1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4578906-00D1-4E14-9F40-DF26B4273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36109C3-EBD0-4A91-B011-3E0E8006DB71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B6113189-DC44-431D-935B-D8D205F10074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6BB8F0C-240E-428F-AD09-E0090ECB05E7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729C71E-ED65-4A5B-BED5-EE677455BDFD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9C1F604-5502-41CC-9F90-9C73C4DD3500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6D18B185-DE0E-4477-9CC6-469AB3ACDC0F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427A173D-8172-40EE-A477-86037A1CD59C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7CB31724-B383-443D-9A03-72CAE5736391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CEE7C474-E55E-4E5B-914F-4A708DFDB6D0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3918C675-65DA-47E9-A6D7-3BA71CF99ED1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2923D94C-33BB-4230-803B-CC21818B16E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A0404A7-D5E9-471E-9728-8BC408D778D9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ED0D616-26E0-436E-B95E-0A026D6A5B2A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6A3C4ACC-E254-448D-95D4-19473FBCDA88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16C53402-82EC-43A9-85AC-0E9B85398961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BBAC0153-E33F-4E40-AE0E-3A52FE9ABE0C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0A4B6093-02BE-43E0-A00B-5162765FD89F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DD7A0833-ABF9-44A0-80B4-C0920702C7FF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E145DFF-EA6F-4CB9-9AED-5C9FD6F32F00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E4FD5E21-35EB-4F20-BFF7-5742EBE14F99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285CB124-88A6-41CF-A82C-094AAA5027CE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9CEE0B72-4F57-4710-BC80-6595397E109B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F0B4B6FD-E3CB-4840-9F24-A887088E5BC1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B7512FDF-5FA1-451D-B808-A6969D42AA17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F69FE1E-CE13-4290-8A58-AD70118F44A4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E144CFD-0339-4E02-BDE0-7A3630A19D2A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16CCFCE4-F30C-428E-9854-88BDE1425C05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A3B635C9-7F07-4215-B411-831879BF953D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F8C4288-69EB-4AD4-A6A8-BAA11730BFC3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5568A313-49DE-4781-9245-8263D1CBDAD6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632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3" name="Group 3"/>
          <p:cNvGrpSpPr/>
          <p:nvPr/>
        </p:nvGrpSpPr>
        <p:grpSpPr>
          <a:xfrm>
            <a:off x="3029971" y="1328549"/>
            <a:ext cx="13295954" cy="1868011"/>
            <a:chOff x="-1857617" y="161925"/>
            <a:chExt cx="11842263" cy="2490681"/>
          </a:xfrm>
        </p:grpSpPr>
        <p:sp>
          <p:nvSpPr>
            <p:cNvPr id="4" name="TextBox 4"/>
            <p:cNvSpPr txBox="1"/>
            <p:nvPr/>
          </p:nvSpPr>
          <p:spPr>
            <a:xfrm>
              <a:off x="-1857617" y="161925"/>
              <a:ext cx="11842263" cy="16205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8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-175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ADVANTAGES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4"/>
              <a:ext cx="7563257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41976" y="3336775"/>
            <a:ext cx="717414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Reduced regulations can help generate efficiency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29970" y="5458586"/>
            <a:ext cx="7174143" cy="10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Better alternative for government compared to taking up debt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27688" y="7342606"/>
            <a:ext cx="717414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F0EE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No demolition cost in case land needs to be used for another purpose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68465" y="3249781"/>
            <a:ext cx="1221581" cy="1221581"/>
            <a:chOff x="0" y="0"/>
            <a:chExt cx="1628775" cy="162877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8464" y="5252695"/>
            <a:ext cx="1221581" cy="1221581"/>
            <a:chOff x="0" y="0"/>
            <a:chExt cx="1628775" cy="1628775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68464" y="7255610"/>
            <a:ext cx="1221581" cy="1221581"/>
            <a:chOff x="0" y="0"/>
            <a:chExt cx="1628775" cy="1628775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950" b="0" i="0" u="none" strike="noStrike" kern="1200" cap="none" spc="-99" normalizeH="0" baseline="0" noProof="0" dirty="0">
                  <a:ln>
                    <a:noFill/>
                  </a:ln>
                  <a:solidFill>
                    <a:srgbClr val="31C29F"/>
                  </a:solidFill>
                  <a:effectLst/>
                  <a:uLnTx/>
                  <a:uFillTx/>
                  <a:latin typeface="HK Grotesk Medium"/>
                  <a:ea typeface="+mn-ea"/>
                  <a:cs typeface="+mn-cs"/>
                </a:rPr>
                <a:t>9</a:t>
              </a:r>
            </a:p>
          </p:txBody>
        </p:sp>
      </p:grpSp>
      <p:pic>
        <p:nvPicPr>
          <p:cNvPr id="56" name="Picture 10">
            <a:extLst>
              <a:ext uri="{FF2B5EF4-FFF2-40B4-BE49-F238E27FC236}">
                <a16:creationId xmlns:a16="http://schemas.microsoft.com/office/drawing/2014/main" id="{6C7B870C-2E57-4F9E-8E3A-429E6B787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11448" y="3695371"/>
            <a:ext cx="3234576" cy="33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29600" y="1150144"/>
            <a:ext cx="9029700" cy="1868011"/>
            <a:chOff x="0" y="161925"/>
            <a:chExt cx="9315997" cy="2490682"/>
          </a:xfrm>
        </p:grpSpPr>
        <p:sp>
          <p:nvSpPr>
            <p:cNvPr id="3" name="TextBox 3"/>
            <p:cNvSpPr txBox="1"/>
            <p:nvPr/>
          </p:nvSpPr>
          <p:spPr>
            <a:xfrm>
              <a:off x="0" y="161925"/>
              <a:ext cx="9315997" cy="1579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800"/>
                </a:lnSpc>
              </a:pPr>
              <a:r>
                <a:rPr lang="en-US" sz="8800" spc="-175" dirty="0">
                  <a:solidFill>
                    <a:srgbClr val="31C29F"/>
                  </a:solidFill>
                  <a:latin typeface="HK Grotesk Bold"/>
                </a:rPr>
                <a:t>DISADVANTAGES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49935"/>
              <a:ext cx="9315997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dirty="0">
                  <a:solidFill>
                    <a:srgbClr val="17242D"/>
                  </a:solidFill>
                  <a:latin typeface="HK Grotesk Light"/>
                </a:rPr>
                <a:t>FOR THE GOVERNMENT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6" name="Group 6"/>
          <p:cNvGrpSpPr/>
          <p:nvPr/>
        </p:nvGrpSpPr>
        <p:grpSpPr>
          <a:xfrm>
            <a:off x="1550704" y="3546715"/>
            <a:ext cx="1221581" cy="1221581"/>
            <a:chOff x="0" y="0"/>
            <a:chExt cx="1628775" cy="162877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50704" y="5607638"/>
            <a:ext cx="1221581" cy="1221581"/>
            <a:chOff x="0" y="0"/>
            <a:chExt cx="1628775" cy="162877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0704" y="7668560"/>
            <a:ext cx="1221581" cy="1221581"/>
            <a:chOff x="0" y="0"/>
            <a:chExt cx="1628775" cy="1628775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766162" y="7758414"/>
            <a:ext cx="7174143" cy="1047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7242D"/>
                </a:solidFill>
                <a:latin typeface="HK Grotesk Light"/>
              </a:rPr>
              <a:t>Existence of free parking spaces pose a threat to this model.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85212" y="5848367"/>
            <a:ext cx="10191663" cy="1115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17242D"/>
                </a:solidFill>
                <a:latin typeface="HK Grotesk Light"/>
              </a:rPr>
              <a:t>It is not completely risk free as pandemics can reduce the need for parking.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766162" y="3463341"/>
            <a:ext cx="8412480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200" spc="60" dirty="0">
                <a:solidFill>
                  <a:srgbClr val="000000"/>
                </a:solidFill>
                <a:latin typeface="HK Grotesk Light"/>
              </a:rPr>
              <a:t>The charges or expenses to tow the vehicle and other unforeseen expenses can lead to the government making an overall loss.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466B0424-B9A2-4DC2-88C9-F2F90456F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42249" y="1138351"/>
            <a:ext cx="1130153" cy="1168391"/>
          </a:xfrm>
          <a:prstGeom prst="rect">
            <a:avLst/>
          </a:prstGeom>
        </p:spPr>
      </p:pic>
      <p:pic>
        <p:nvPicPr>
          <p:cNvPr id="3074" name="Picture 2" descr="8 Disadvantages of Democracy with Negative Effects on People">
            <a:extLst>
              <a:ext uri="{FF2B5EF4-FFF2-40B4-BE49-F238E27FC236}">
                <a16:creationId xmlns:a16="http://schemas.microsoft.com/office/drawing/2014/main" id="{4ADA4F16-7D4A-4952-83E8-A000D952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351" y="4221582"/>
            <a:ext cx="3574455" cy="3574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3" name="Group 3"/>
          <p:cNvGrpSpPr/>
          <p:nvPr/>
        </p:nvGrpSpPr>
        <p:grpSpPr>
          <a:xfrm>
            <a:off x="8534401" y="7651181"/>
            <a:ext cx="8999220" cy="2313197"/>
            <a:chOff x="0" y="161925"/>
            <a:chExt cx="9425965" cy="3084263"/>
          </a:xfrm>
        </p:grpSpPr>
        <p:sp>
          <p:nvSpPr>
            <p:cNvPr id="4" name="TextBox 4"/>
            <p:cNvSpPr txBox="1"/>
            <p:nvPr/>
          </p:nvSpPr>
          <p:spPr>
            <a:xfrm>
              <a:off x="0" y="161925"/>
              <a:ext cx="9425965" cy="3084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800"/>
                </a:lnSpc>
              </a:pPr>
              <a:r>
                <a:rPr lang="en-US" sz="8800" spc="-176" dirty="0">
                  <a:solidFill>
                    <a:srgbClr val="31C29F"/>
                  </a:solidFill>
                  <a:latin typeface="HK Grotesk Bold"/>
                </a:rPr>
                <a:t>DISADVANTAGES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5"/>
              <a:ext cx="9425965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dirty="0">
                  <a:solidFill>
                    <a:srgbClr val="F0F0EE"/>
                  </a:solidFill>
                  <a:latin typeface="HK Grotesk Light"/>
                </a:rPr>
                <a:t>FOR THE INVESTORS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15683" y="5884186"/>
            <a:ext cx="7174143" cy="54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F0F0EE"/>
                </a:solidFill>
                <a:latin typeface="HK Grotesk Light"/>
              </a:rPr>
              <a:t>Lock-in period.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50704" y="1431863"/>
            <a:ext cx="1221581" cy="1221581"/>
            <a:chOff x="0" y="0"/>
            <a:chExt cx="1628775" cy="1628775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0704" y="3492785"/>
            <a:ext cx="1221581" cy="1221581"/>
            <a:chOff x="0" y="0"/>
            <a:chExt cx="1628775" cy="1628775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50704" y="5553708"/>
            <a:ext cx="1221581" cy="1221581"/>
            <a:chOff x="0" y="0"/>
            <a:chExt cx="1628775" cy="1628775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3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15683" y="3794966"/>
            <a:ext cx="10191663" cy="57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600" spc="64" dirty="0">
                <a:solidFill>
                  <a:srgbClr val="FFFFFF"/>
                </a:solidFill>
                <a:latin typeface="HK Grotesk Light"/>
              </a:rPr>
              <a:t>Losing time value of money.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15683" y="1264994"/>
            <a:ext cx="8412480" cy="161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600" spc="60" dirty="0">
                <a:solidFill>
                  <a:srgbClr val="FFFFFF"/>
                </a:solidFill>
                <a:latin typeface="HK Grotesk Light"/>
              </a:rPr>
              <a:t>Risk of losing the money invested due to unforeseen circumstances such as pandemics or irregular expenses.</a:t>
            </a:r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E04D1EE7-F1E6-43AA-9E80-F9F88969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10164" y="7651181"/>
            <a:ext cx="1571836" cy="12261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97E33C1-8C4B-4AC1-9E0D-50B2F175A068}"/>
              </a:ext>
            </a:extLst>
          </p:cNvPr>
          <p:cNvGrpSpPr/>
          <p:nvPr/>
        </p:nvGrpSpPr>
        <p:grpSpPr>
          <a:xfrm>
            <a:off x="12115800" y="2247900"/>
            <a:ext cx="3733800" cy="3810000"/>
            <a:chOff x="3711026" y="1599640"/>
            <a:chExt cx="1660139" cy="1630144"/>
          </a:xfrm>
        </p:grpSpPr>
        <p:sp>
          <p:nvSpPr>
            <p:cNvPr id="26" name="자유형: 도형 113">
              <a:extLst>
                <a:ext uri="{FF2B5EF4-FFF2-40B4-BE49-F238E27FC236}">
                  <a16:creationId xmlns:a16="http://schemas.microsoft.com/office/drawing/2014/main" id="{89D58149-7710-4547-A470-90ED83886E79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107317" y="1594942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그룹 87">
              <a:extLst>
                <a:ext uri="{FF2B5EF4-FFF2-40B4-BE49-F238E27FC236}">
                  <a16:creationId xmlns:a16="http://schemas.microsoft.com/office/drawing/2014/main" id="{F3815367-7F01-4CE0-9314-93A1985CDE95}"/>
                </a:ext>
              </a:extLst>
            </p:cNvPr>
            <p:cNvGrpSpPr/>
            <p:nvPr/>
          </p:nvGrpSpPr>
          <p:grpSpPr>
            <a:xfrm rot="499283">
              <a:off x="3711026" y="2443589"/>
              <a:ext cx="1660139" cy="786195"/>
              <a:chOff x="1774163" y="2217893"/>
              <a:chExt cx="1927508" cy="912812"/>
            </a:xfrm>
          </p:grpSpPr>
          <p:grpSp>
            <p:nvGrpSpPr>
              <p:cNvPr id="22" name="그룹 86">
                <a:extLst>
                  <a:ext uri="{FF2B5EF4-FFF2-40B4-BE49-F238E27FC236}">
                    <a16:creationId xmlns:a16="http://schemas.microsoft.com/office/drawing/2014/main" id="{463AB4CF-0FAC-4163-8895-4A251ED23DBE}"/>
                  </a:ext>
                </a:extLst>
              </p:cNvPr>
              <p:cNvGrpSpPr/>
              <p:nvPr/>
            </p:nvGrpSpPr>
            <p:grpSpPr>
              <a:xfrm>
                <a:off x="1774163" y="2217893"/>
                <a:ext cx="1927508" cy="852379"/>
                <a:chOff x="1774163" y="2217893"/>
                <a:chExt cx="1927508" cy="852379"/>
              </a:xfrm>
              <a:solidFill>
                <a:schemeClr val="bg1"/>
              </a:solidFill>
            </p:grpSpPr>
            <p:sp>
              <p:nvSpPr>
                <p:cNvPr id="24" name="Freeform 18">
                  <a:extLst>
                    <a:ext uri="{FF2B5EF4-FFF2-40B4-BE49-F238E27FC236}">
                      <a16:creationId xmlns:a16="http://schemas.microsoft.com/office/drawing/2014/main" id="{11D5B354-D8C0-444B-9AFE-FA9CC35F1D9D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4C267B63-EA96-4C1C-BA56-0D45BCD6DD98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직사각형 85">
                <a:extLst>
                  <a:ext uri="{FF2B5EF4-FFF2-40B4-BE49-F238E27FC236}">
                    <a16:creationId xmlns:a16="http://schemas.microsoft.com/office/drawing/2014/main" id="{17B6D654-B5C5-4D4E-A761-3D98BFEDE5E8}"/>
                  </a:ext>
                </a:extLst>
              </p:cNvPr>
              <p:cNvSpPr/>
              <p:nvPr/>
            </p:nvSpPr>
            <p:spPr>
              <a:xfrm rot="19296495">
                <a:off x="1901289" y="2421398"/>
                <a:ext cx="285737" cy="7093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706939"/>
            <a:ext cx="16037719" cy="3580061"/>
          </a:xfrm>
          <a:prstGeom prst="rect">
            <a:avLst/>
          </a:prstGeom>
          <a:solidFill>
            <a:srgbClr val="17242D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914400" y="8079396"/>
            <a:ext cx="13929498" cy="1868011"/>
            <a:chOff x="0" y="161925"/>
            <a:chExt cx="18572664" cy="2490681"/>
          </a:xfrm>
        </p:grpSpPr>
        <p:sp>
          <p:nvSpPr>
            <p:cNvPr id="4" name="TextBox 4"/>
            <p:cNvSpPr txBox="1"/>
            <p:nvPr/>
          </p:nvSpPr>
          <p:spPr>
            <a:xfrm>
              <a:off x="0" y="161925"/>
              <a:ext cx="18572664" cy="1538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175" dirty="0">
                  <a:solidFill>
                    <a:srgbClr val="31C29F"/>
                  </a:solidFill>
                  <a:latin typeface="HK Grotesk Bold"/>
                </a:rPr>
                <a:t>PREVENT LIMITATIONS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4"/>
              <a:ext cx="18572664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 lang="en-US" sz="3200" dirty="0">
                <a:solidFill>
                  <a:srgbClr val="45AD7E"/>
                </a:solidFill>
                <a:latin typeface="HK Grotesk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82238" y="2840348"/>
            <a:ext cx="10909859" cy="3138587"/>
            <a:chOff x="0" y="85725"/>
            <a:chExt cx="14546478" cy="4184784"/>
          </a:xfrm>
        </p:grpSpPr>
        <p:sp>
          <p:nvSpPr>
            <p:cNvPr id="7" name="TextBox 7"/>
            <p:cNvSpPr txBox="1"/>
            <p:nvPr/>
          </p:nvSpPr>
          <p:spPr>
            <a:xfrm>
              <a:off x="0" y="85725"/>
              <a:ext cx="14546478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800"/>
                </a:lnSpc>
              </a:pPr>
              <a:endParaRPr lang="en-US" sz="4800" spc="-96" dirty="0">
                <a:solidFill>
                  <a:srgbClr val="17242D"/>
                </a:solidFill>
                <a:latin typeface="HK Grotesk Mediu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60835"/>
              <a:ext cx="14546478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2800" dirty="0">
                  <a:solidFill>
                    <a:srgbClr val="45AD7E"/>
                  </a:solidFill>
                  <a:latin typeface="HK Grotesk Light"/>
                </a:rPr>
                <a:t>Taking insurance against theft, etc.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794805"/>
              <a:ext cx="14546478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4800" spc="-96" dirty="0">
                  <a:solidFill>
                    <a:srgbClr val="17242D"/>
                  </a:solidFill>
                  <a:latin typeface="HK Grotesk Medium"/>
                </a:rPr>
                <a:t>Competition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588355"/>
              <a:ext cx="14546478" cy="682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2800" dirty="0">
                  <a:solidFill>
                    <a:srgbClr val="45AD7E"/>
                  </a:solidFill>
                  <a:latin typeface="HK Grotesk Light"/>
                </a:rPr>
                <a:t>Free parking spaces are relatively less as compared to pay and park.</a:t>
              </a:r>
            </a:p>
          </p:txBody>
        </p:sp>
      </p:grpSp>
      <p:grpSp>
        <p:nvGrpSpPr>
          <p:cNvPr id="22" name="Group 6">
            <a:extLst>
              <a:ext uri="{FF2B5EF4-FFF2-40B4-BE49-F238E27FC236}">
                <a16:creationId xmlns:a16="http://schemas.microsoft.com/office/drawing/2014/main" id="{C41E3DD7-A2FC-47E4-A8DF-632B52CB3D9D}"/>
              </a:ext>
            </a:extLst>
          </p:cNvPr>
          <p:cNvGrpSpPr/>
          <p:nvPr/>
        </p:nvGrpSpPr>
        <p:grpSpPr>
          <a:xfrm>
            <a:off x="4036845" y="1020480"/>
            <a:ext cx="12076202" cy="1659332"/>
            <a:chOff x="0" y="354390"/>
            <a:chExt cx="14546478" cy="2212444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6AA7851F-5A9B-4802-A929-EABFD82A494C}"/>
                </a:ext>
              </a:extLst>
            </p:cNvPr>
            <p:cNvSpPr txBox="1"/>
            <p:nvPr/>
          </p:nvSpPr>
          <p:spPr>
            <a:xfrm>
              <a:off x="0" y="354390"/>
              <a:ext cx="14546478" cy="88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4800" spc="-96" dirty="0">
                  <a:solidFill>
                    <a:srgbClr val="17242D"/>
                  </a:solidFill>
                  <a:latin typeface="HK Grotesk Medium"/>
                </a:rPr>
                <a:t>Charges or unforeseen expense</a:t>
              </a: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95A9F1A6-F261-43E8-A914-F93363AF89B9}"/>
                </a:ext>
              </a:extLst>
            </p:cNvPr>
            <p:cNvSpPr txBox="1"/>
            <p:nvPr/>
          </p:nvSpPr>
          <p:spPr>
            <a:xfrm>
              <a:off x="0" y="1146016"/>
              <a:ext cx="14546478" cy="1420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2800" dirty="0">
                  <a:solidFill>
                    <a:srgbClr val="45AD7E"/>
                  </a:solidFill>
                  <a:latin typeface="HK Grotesk Light" panose="020B0604020202020204" charset="0"/>
                </a:rPr>
                <a:t>Increasing parking rates for a certain period of time to compensate for the loss. Make use of the money earned by other investments.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F3635B-05AE-46D3-9B79-ABA2BB2D3BC6}"/>
              </a:ext>
            </a:extLst>
          </p:cNvPr>
          <p:cNvGrpSpPr/>
          <p:nvPr/>
        </p:nvGrpSpPr>
        <p:grpSpPr>
          <a:xfrm>
            <a:off x="245979" y="1334396"/>
            <a:ext cx="3951452" cy="3993118"/>
            <a:chOff x="143381" y="2053260"/>
            <a:chExt cx="3951452" cy="3993118"/>
          </a:xfrm>
          <a:solidFill>
            <a:srgbClr val="45AD7E"/>
          </a:solidFill>
        </p:grpSpPr>
        <p:sp>
          <p:nvSpPr>
            <p:cNvPr id="28" name="자유형: 도형 19">
              <a:extLst>
                <a:ext uri="{FF2B5EF4-FFF2-40B4-BE49-F238E27FC236}">
                  <a16:creationId xmlns:a16="http://schemas.microsoft.com/office/drawing/2014/main" id="{EF6537E4-12F8-433A-A5CB-D7C84DBBF60D}"/>
                </a:ext>
              </a:extLst>
            </p:cNvPr>
            <p:cNvSpPr/>
            <p:nvPr/>
          </p:nvSpPr>
          <p:spPr>
            <a:xfrm rot="18805991">
              <a:off x="122548" y="2074093"/>
              <a:ext cx="3993118" cy="3951452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45AD7E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686AFA-736C-40F6-ACF0-6BFB955D94D2}"/>
                </a:ext>
              </a:extLst>
            </p:cNvPr>
            <p:cNvGrpSpPr/>
            <p:nvPr/>
          </p:nvGrpSpPr>
          <p:grpSpPr>
            <a:xfrm>
              <a:off x="1464792" y="3338559"/>
              <a:ext cx="1287667" cy="1993003"/>
              <a:chOff x="1321412" y="3081543"/>
              <a:chExt cx="1287667" cy="1993003"/>
            </a:xfrm>
            <a:grpFill/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C3CBA4-F17F-4447-A457-456996846052}"/>
                  </a:ext>
                </a:extLst>
              </p:cNvPr>
              <p:cNvGrpSpPr/>
              <p:nvPr/>
            </p:nvGrpSpPr>
            <p:grpSpPr>
              <a:xfrm>
                <a:off x="1321412" y="4299009"/>
                <a:ext cx="1287667" cy="775537"/>
                <a:chOff x="1321412" y="4201905"/>
                <a:chExt cx="1287667" cy="775537"/>
              </a:xfrm>
              <a:grpFill/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FE699F85-348D-4FED-8B30-A791DD70B6D2}"/>
                    </a:ext>
                  </a:extLst>
                </p:cNvPr>
                <p:cNvSpPr/>
                <p:nvPr/>
              </p:nvSpPr>
              <p:spPr>
                <a:xfrm>
                  <a:off x="1390918" y="4616726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99856935-6407-4FB2-A0BE-CA95219CC6AC}"/>
                    </a:ext>
                  </a:extLst>
                </p:cNvPr>
                <p:cNvSpPr/>
                <p:nvPr/>
              </p:nvSpPr>
              <p:spPr>
                <a:xfrm>
                  <a:off x="1417772" y="4643580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4" name="타원 22">
                  <a:extLst>
                    <a:ext uri="{FF2B5EF4-FFF2-40B4-BE49-F238E27FC236}">
                      <a16:creationId xmlns:a16="http://schemas.microsoft.com/office/drawing/2014/main" id="{C131E8FE-768B-497E-A4E8-6692722C0FF4}"/>
                    </a:ext>
                  </a:extLst>
                </p:cNvPr>
                <p:cNvSpPr/>
                <p:nvPr/>
              </p:nvSpPr>
              <p:spPr>
                <a:xfrm>
                  <a:off x="1620404" y="4201905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5" name="타원 23">
                  <a:extLst>
                    <a:ext uri="{FF2B5EF4-FFF2-40B4-BE49-F238E27FC236}">
                      <a16:creationId xmlns:a16="http://schemas.microsoft.com/office/drawing/2014/main" id="{35809EEB-07A6-4F29-9A8D-2C5356DD86C8}"/>
                    </a:ext>
                  </a:extLst>
                </p:cNvPr>
                <p:cNvSpPr/>
                <p:nvPr/>
              </p:nvSpPr>
              <p:spPr>
                <a:xfrm>
                  <a:off x="1647258" y="4228759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6" name="타원 26">
                  <a:extLst>
                    <a:ext uri="{FF2B5EF4-FFF2-40B4-BE49-F238E27FC236}">
                      <a16:creationId xmlns:a16="http://schemas.microsoft.com/office/drawing/2014/main" id="{4377EBAB-F187-4656-BADF-1112F3120460}"/>
                    </a:ext>
                  </a:extLst>
                </p:cNvPr>
                <p:cNvSpPr/>
                <p:nvPr/>
              </p:nvSpPr>
              <p:spPr>
                <a:xfrm>
                  <a:off x="1902506" y="4325355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7" name="타원 27">
                  <a:extLst>
                    <a:ext uri="{FF2B5EF4-FFF2-40B4-BE49-F238E27FC236}">
                      <a16:creationId xmlns:a16="http://schemas.microsoft.com/office/drawing/2014/main" id="{5BF4C577-B549-428C-8BC5-73D43510420A}"/>
                    </a:ext>
                  </a:extLst>
                </p:cNvPr>
                <p:cNvSpPr/>
                <p:nvPr/>
              </p:nvSpPr>
              <p:spPr>
                <a:xfrm>
                  <a:off x="1929360" y="4352209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8" name="타원 30">
                  <a:extLst>
                    <a:ext uri="{FF2B5EF4-FFF2-40B4-BE49-F238E27FC236}">
                      <a16:creationId xmlns:a16="http://schemas.microsoft.com/office/drawing/2014/main" id="{E49C7C45-9BF2-4F21-883F-DD14A8A12D14}"/>
                    </a:ext>
                  </a:extLst>
                </p:cNvPr>
                <p:cNvSpPr/>
                <p:nvPr/>
              </p:nvSpPr>
              <p:spPr>
                <a:xfrm>
                  <a:off x="1612344" y="4521377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49" name="타원 31">
                  <a:extLst>
                    <a:ext uri="{FF2B5EF4-FFF2-40B4-BE49-F238E27FC236}">
                      <a16:creationId xmlns:a16="http://schemas.microsoft.com/office/drawing/2014/main" id="{593ADE68-72BB-48FB-B4A1-6FF173C88984}"/>
                    </a:ext>
                  </a:extLst>
                </p:cNvPr>
                <p:cNvSpPr/>
                <p:nvPr/>
              </p:nvSpPr>
              <p:spPr>
                <a:xfrm>
                  <a:off x="1639198" y="4548231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0" name="타원 34">
                  <a:extLst>
                    <a:ext uri="{FF2B5EF4-FFF2-40B4-BE49-F238E27FC236}">
                      <a16:creationId xmlns:a16="http://schemas.microsoft.com/office/drawing/2014/main" id="{B20520A3-4238-49D9-BA6D-56B9FEA5A2EA}"/>
                    </a:ext>
                  </a:extLst>
                </p:cNvPr>
                <p:cNvSpPr/>
                <p:nvPr/>
              </p:nvSpPr>
              <p:spPr>
                <a:xfrm>
                  <a:off x="1321412" y="4368854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1" name="타원 35">
                  <a:extLst>
                    <a:ext uri="{FF2B5EF4-FFF2-40B4-BE49-F238E27FC236}">
                      <a16:creationId xmlns:a16="http://schemas.microsoft.com/office/drawing/2014/main" id="{854F036D-B0D7-498C-A237-E130D715CA16}"/>
                    </a:ext>
                  </a:extLst>
                </p:cNvPr>
                <p:cNvSpPr/>
                <p:nvPr/>
              </p:nvSpPr>
              <p:spPr>
                <a:xfrm>
                  <a:off x="1348266" y="4395708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2" name="타원 38">
                  <a:extLst>
                    <a:ext uri="{FF2B5EF4-FFF2-40B4-BE49-F238E27FC236}">
                      <a16:creationId xmlns:a16="http://schemas.microsoft.com/office/drawing/2014/main" id="{8ECB6DCB-8AF2-4BED-B26C-2FBA2D9D57FA}"/>
                    </a:ext>
                  </a:extLst>
                </p:cNvPr>
                <p:cNvSpPr/>
                <p:nvPr/>
              </p:nvSpPr>
              <p:spPr>
                <a:xfrm>
                  <a:off x="1920298" y="4598601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3" name="타원 39">
                  <a:extLst>
                    <a:ext uri="{FF2B5EF4-FFF2-40B4-BE49-F238E27FC236}">
                      <a16:creationId xmlns:a16="http://schemas.microsoft.com/office/drawing/2014/main" id="{D9D4DB72-CAF8-41B5-80B0-C9DEFC9E66E0}"/>
                    </a:ext>
                  </a:extLst>
                </p:cNvPr>
                <p:cNvSpPr/>
                <p:nvPr/>
              </p:nvSpPr>
              <p:spPr>
                <a:xfrm>
                  <a:off x="1947152" y="4625455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4" name="타원 42">
                  <a:extLst>
                    <a:ext uri="{FF2B5EF4-FFF2-40B4-BE49-F238E27FC236}">
                      <a16:creationId xmlns:a16="http://schemas.microsoft.com/office/drawing/2014/main" id="{919DBE20-9ABD-445B-911D-359CAA4E6D00}"/>
                    </a:ext>
                  </a:extLst>
                </p:cNvPr>
                <p:cNvSpPr/>
                <p:nvPr/>
              </p:nvSpPr>
              <p:spPr>
                <a:xfrm>
                  <a:off x="2248364" y="4590297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5" name="타원 43">
                  <a:extLst>
                    <a:ext uri="{FF2B5EF4-FFF2-40B4-BE49-F238E27FC236}">
                      <a16:creationId xmlns:a16="http://schemas.microsoft.com/office/drawing/2014/main" id="{7ACF4B82-31C7-450A-8B0C-2B246D98CAEE}"/>
                    </a:ext>
                  </a:extLst>
                </p:cNvPr>
                <p:cNvSpPr/>
                <p:nvPr/>
              </p:nvSpPr>
              <p:spPr>
                <a:xfrm>
                  <a:off x="2275218" y="4617151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6" name="타원 46">
                  <a:extLst>
                    <a:ext uri="{FF2B5EF4-FFF2-40B4-BE49-F238E27FC236}">
                      <a16:creationId xmlns:a16="http://schemas.microsoft.com/office/drawing/2014/main" id="{2EDDB18C-1D42-4E25-A6F6-8632AAAB7AE2}"/>
                    </a:ext>
                  </a:extLst>
                </p:cNvPr>
                <p:cNvSpPr/>
                <p:nvPr/>
              </p:nvSpPr>
              <p:spPr>
                <a:xfrm>
                  <a:off x="2224325" y="4311927"/>
                  <a:ext cx="360715" cy="3607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  <p:sp>
              <p:nvSpPr>
                <p:cNvPr id="57" name="타원 47">
                  <a:extLst>
                    <a:ext uri="{FF2B5EF4-FFF2-40B4-BE49-F238E27FC236}">
                      <a16:creationId xmlns:a16="http://schemas.microsoft.com/office/drawing/2014/main" id="{1D60BCC6-A432-438F-A4D4-4202AC1832B3}"/>
                    </a:ext>
                  </a:extLst>
                </p:cNvPr>
                <p:cNvSpPr/>
                <p:nvPr/>
              </p:nvSpPr>
              <p:spPr>
                <a:xfrm>
                  <a:off x="2251179" y="4338781"/>
                  <a:ext cx="307007" cy="307007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45AD7E"/>
                    </a:solidFill>
                  </a:endParaRPr>
                </a:p>
              </p:txBody>
            </p:sp>
          </p:grpSp>
          <p:sp>
            <p:nvSpPr>
              <p:cNvPr id="31" name="Block Arc 11">
                <a:extLst>
                  <a:ext uri="{FF2B5EF4-FFF2-40B4-BE49-F238E27FC236}">
                    <a16:creationId xmlns:a16="http://schemas.microsoft.com/office/drawing/2014/main" id="{84A015EA-00BF-4237-BB0E-058BE823B253}"/>
                  </a:ext>
                </a:extLst>
              </p:cNvPr>
              <p:cNvSpPr/>
              <p:nvPr/>
            </p:nvSpPr>
            <p:spPr>
              <a:xfrm>
                <a:off x="1509865" y="4789692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2" name="Block Arc 11">
                <a:extLst>
                  <a:ext uri="{FF2B5EF4-FFF2-40B4-BE49-F238E27FC236}">
                    <a16:creationId xmlns:a16="http://schemas.microsoft.com/office/drawing/2014/main" id="{4967C653-F63D-460A-861B-26AD596E0939}"/>
                  </a:ext>
                </a:extLst>
              </p:cNvPr>
              <p:cNvSpPr/>
              <p:nvPr/>
            </p:nvSpPr>
            <p:spPr>
              <a:xfrm>
                <a:off x="1739351" y="4374871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3" name="Block Arc 11">
                <a:extLst>
                  <a:ext uri="{FF2B5EF4-FFF2-40B4-BE49-F238E27FC236}">
                    <a16:creationId xmlns:a16="http://schemas.microsoft.com/office/drawing/2014/main" id="{A4BB7833-EB72-4563-B3A1-F8FDA52ACD99}"/>
                  </a:ext>
                </a:extLst>
              </p:cNvPr>
              <p:cNvSpPr/>
              <p:nvPr/>
            </p:nvSpPr>
            <p:spPr>
              <a:xfrm>
                <a:off x="2021453" y="4498321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4" name="Block Arc 11">
                <a:extLst>
                  <a:ext uri="{FF2B5EF4-FFF2-40B4-BE49-F238E27FC236}">
                    <a16:creationId xmlns:a16="http://schemas.microsoft.com/office/drawing/2014/main" id="{CCE0C257-46DD-4445-93BD-7310ED8B6526}"/>
                  </a:ext>
                </a:extLst>
              </p:cNvPr>
              <p:cNvSpPr/>
              <p:nvPr/>
            </p:nvSpPr>
            <p:spPr>
              <a:xfrm>
                <a:off x="1731291" y="4694343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5" name="Block Arc 11">
                <a:extLst>
                  <a:ext uri="{FF2B5EF4-FFF2-40B4-BE49-F238E27FC236}">
                    <a16:creationId xmlns:a16="http://schemas.microsoft.com/office/drawing/2014/main" id="{97A09A71-6CE8-4F69-8035-A15F47BB2130}"/>
                  </a:ext>
                </a:extLst>
              </p:cNvPr>
              <p:cNvSpPr/>
              <p:nvPr/>
            </p:nvSpPr>
            <p:spPr>
              <a:xfrm>
                <a:off x="1440359" y="4541820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6" name="Block Arc 11">
                <a:extLst>
                  <a:ext uri="{FF2B5EF4-FFF2-40B4-BE49-F238E27FC236}">
                    <a16:creationId xmlns:a16="http://schemas.microsoft.com/office/drawing/2014/main" id="{85705C3A-4D8B-4602-BE96-E73F5DDDB600}"/>
                  </a:ext>
                </a:extLst>
              </p:cNvPr>
              <p:cNvSpPr/>
              <p:nvPr/>
            </p:nvSpPr>
            <p:spPr>
              <a:xfrm>
                <a:off x="2039245" y="4771567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7" name="Block Arc 11">
                <a:extLst>
                  <a:ext uri="{FF2B5EF4-FFF2-40B4-BE49-F238E27FC236}">
                    <a16:creationId xmlns:a16="http://schemas.microsoft.com/office/drawing/2014/main" id="{3BBE5440-9711-40C6-9BD8-F88EF787B15E}"/>
                  </a:ext>
                </a:extLst>
              </p:cNvPr>
              <p:cNvSpPr/>
              <p:nvPr/>
            </p:nvSpPr>
            <p:spPr>
              <a:xfrm>
                <a:off x="2367311" y="4763263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8" name="Block Arc 11">
                <a:extLst>
                  <a:ext uri="{FF2B5EF4-FFF2-40B4-BE49-F238E27FC236}">
                    <a16:creationId xmlns:a16="http://schemas.microsoft.com/office/drawing/2014/main" id="{09010F24-C40C-4AD1-A332-455C9159E969}"/>
                  </a:ext>
                </a:extLst>
              </p:cNvPr>
              <p:cNvSpPr/>
              <p:nvPr/>
            </p:nvSpPr>
            <p:spPr>
              <a:xfrm>
                <a:off x="2343272" y="4484893"/>
                <a:ext cx="122821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39" name="이등변 삼각형 58">
                <a:extLst>
                  <a:ext uri="{FF2B5EF4-FFF2-40B4-BE49-F238E27FC236}">
                    <a16:creationId xmlns:a16="http://schemas.microsoft.com/office/drawing/2014/main" id="{FF09193A-9F93-49EE-968B-63201313479D}"/>
                  </a:ext>
                </a:extLst>
              </p:cNvPr>
              <p:cNvSpPr/>
              <p:nvPr/>
            </p:nvSpPr>
            <p:spPr>
              <a:xfrm rot="10800000">
                <a:off x="1414145" y="3081543"/>
                <a:ext cx="1117827" cy="57797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40" name="직사각형 59">
                <a:extLst>
                  <a:ext uri="{FF2B5EF4-FFF2-40B4-BE49-F238E27FC236}">
                    <a16:creationId xmlns:a16="http://schemas.microsoft.com/office/drawing/2014/main" id="{5C7A32F1-33F0-4C77-AE08-E6588CF3C1CC}"/>
                  </a:ext>
                </a:extLst>
              </p:cNvPr>
              <p:cNvSpPr/>
              <p:nvPr/>
            </p:nvSpPr>
            <p:spPr>
              <a:xfrm>
                <a:off x="1948025" y="3581970"/>
                <a:ext cx="42549" cy="8509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45AD7E"/>
                  </a:solidFill>
                </a:endParaRPr>
              </a:p>
            </p:txBody>
          </p:sp>
          <p:sp>
            <p:nvSpPr>
              <p:cNvPr id="41" name="Circle: Hollow 40">
                <a:extLst>
                  <a:ext uri="{FF2B5EF4-FFF2-40B4-BE49-F238E27FC236}">
                    <a16:creationId xmlns:a16="http://schemas.microsoft.com/office/drawing/2014/main" id="{79270149-A91F-4864-A029-A03C74C8A829}"/>
                  </a:ext>
                </a:extLst>
              </p:cNvPr>
              <p:cNvSpPr/>
              <p:nvPr/>
            </p:nvSpPr>
            <p:spPr>
              <a:xfrm>
                <a:off x="2243089" y="4426649"/>
                <a:ext cx="323186" cy="323186"/>
              </a:xfrm>
              <a:prstGeom prst="donut">
                <a:avLst>
                  <a:gd name="adj" fmla="val 41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5AD7E"/>
                  </a:solidFill>
                </a:endParaRPr>
              </a:p>
            </p:txBody>
          </p:sp>
        </p:grpSp>
      </p:grpSp>
      <p:sp>
        <p:nvSpPr>
          <p:cNvPr id="58" name="TextBox 7">
            <a:extLst>
              <a:ext uri="{FF2B5EF4-FFF2-40B4-BE49-F238E27FC236}">
                <a16:creationId xmlns:a16="http://schemas.microsoft.com/office/drawing/2014/main" id="{D1EA2814-3778-4435-ABA7-CC689C983D8F}"/>
              </a:ext>
            </a:extLst>
          </p:cNvPr>
          <p:cNvSpPr txBox="1"/>
          <p:nvPr/>
        </p:nvSpPr>
        <p:spPr>
          <a:xfrm>
            <a:off x="4036845" y="3174102"/>
            <a:ext cx="12076202" cy="663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4800" spc="-96" dirty="0">
                <a:solidFill>
                  <a:srgbClr val="17242D"/>
                </a:solidFill>
                <a:latin typeface="HK Grotesk Medium"/>
              </a:rPr>
              <a:t>Not completely risk free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5315F-EEE9-44CA-B536-F91910657D5C}"/>
              </a:ext>
            </a:extLst>
          </p:cNvPr>
          <p:cNvSpPr txBox="1"/>
          <p:nvPr/>
        </p:nvSpPr>
        <p:spPr>
          <a:xfrm>
            <a:off x="815202" y="9158038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1C29F"/>
                </a:solidFill>
                <a:latin typeface="HK Grotesk Medium" panose="020B0604020202020204" charset="0"/>
              </a:rPr>
              <a:t>For Government</a:t>
            </a:r>
            <a:endParaRPr lang="en-IN" sz="3200" b="1" dirty="0">
              <a:solidFill>
                <a:srgbClr val="31C29F"/>
              </a:solidFill>
              <a:latin typeface="HK Grotesk Medium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3" name="Group 3"/>
          <p:cNvGrpSpPr/>
          <p:nvPr/>
        </p:nvGrpSpPr>
        <p:grpSpPr>
          <a:xfrm>
            <a:off x="2166257" y="1110297"/>
            <a:ext cx="13295954" cy="1868011"/>
            <a:chOff x="-1857617" y="161925"/>
            <a:chExt cx="11842263" cy="2490681"/>
          </a:xfrm>
        </p:grpSpPr>
        <p:sp>
          <p:nvSpPr>
            <p:cNvPr id="4" name="TextBox 4"/>
            <p:cNvSpPr txBox="1"/>
            <p:nvPr/>
          </p:nvSpPr>
          <p:spPr>
            <a:xfrm>
              <a:off x="-1857617" y="161925"/>
              <a:ext cx="11842263" cy="16205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8800"/>
                </a:lnSpc>
              </a:pPr>
              <a:r>
                <a:rPr lang="en-US" sz="8800" spc="-175" dirty="0">
                  <a:solidFill>
                    <a:srgbClr val="31C29F"/>
                  </a:solidFill>
                  <a:latin typeface="HK Grotesk Bold"/>
                </a:rPr>
                <a:t>PREVENT LIMITATIONS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49934"/>
              <a:ext cx="7563257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 lang="en-US" sz="3200" dirty="0">
                <a:solidFill>
                  <a:srgbClr val="F0F0EE"/>
                </a:solidFill>
                <a:latin typeface="HK Grotesk Ligh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41976" y="3336775"/>
            <a:ext cx="12520235" cy="1065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b="1" dirty="0">
                <a:solidFill>
                  <a:srgbClr val="F0F0EE"/>
                </a:solidFill>
                <a:latin typeface="HK Grotesk Light"/>
              </a:rPr>
              <a:t>Risk</a:t>
            </a:r>
            <a:r>
              <a:rPr lang="en-US" sz="3200" dirty="0">
                <a:solidFill>
                  <a:srgbClr val="F0F0EE"/>
                </a:solidFill>
                <a:latin typeface="HK Grotesk Light"/>
              </a:rPr>
              <a:t>: Risk is minimal in this security as compared to other securities. Government should take steps to ensure against accidents.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29969" y="5458586"/>
            <a:ext cx="12432241" cy="1065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b="1" dirty="0">
                <a:solidFill>
                  <a:srgbClr val="F0F0EE"/>
                </a:solidFill>
                <a:latin typeface="HK Grotesk Light"/>
              </a:rPr>
              <a:t>Time-Value of Money</a:t>
            </a:r>
            <a:r>
              <a:rPr lang="en-US" sz="3200" dirty="0">
                <a:solidFill>
                  <a:srgbClr val="F0F0EE"/>
                </a:solidFill>
                <a:latin typeface="HK Grotesk Light"/>
              </a:rPr>
              <a:t>: Investors must make sure to gather full knowledge in investing so that they can use the money in a better way.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27688" y="7342606"/>
            <a:ext cx="12432241" cy="1065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b="1" dirty="0">
                <a:solidFill>
                  <a:srgbClr val="F0F0EE"/>
                </a:solidFill>
                <a:latin typeface="HK Grotesk Light"/>
              </a:rPr>
              <a:t>Lock-in period</a:t>
            </a:r>
            <a:r>
              <a:rPr lang="en-US" sz="3200" dirty="0">
                <a:solidFill>
                  <a:srgbClr val="F0F0EE"/>
                </a:solidFill>
                <a:latin typeface="HK Grotesk Light"/>
              </a:rPr>
              <a:t>: After the security is successful for a while, the government can make it tradeable.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68465" y="3249781"/>
            <a:ext cx="1221581" cy="1221581"/>
            <a:chOff x="0" y="0"/>
            <a:chExt cx="1628775" cy="162877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 dirty="0">
                  <a:solidFill>
                    <a:srgbClr val="31C29F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8464" y="5252695"/>
            <a:ext cx="1221581" cy="1221581"/>
            <a:chOff x="0" y="0"/>
            <a:chExt cx="1628775" cy="1628775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 dirty="0">
                  <a:solidFill>
                    <a:srgbClr val="31C29F"/>
                  </a:solidFill>
                  <a:latin typeface="HK Grotesk Medium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68464" y="7255610"/>
            <a:ext cx="1221581" cy="1221581"/>
            <a:chOff x="0" y="0"/>
            <a:chExt cx="1628775" cy="1628775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F29258-FE09-488C-AB64-195F407DDEB8}"/>
              </a:ext>
            </a:extLst>
          </p:cNvPr>
          <p:cNvSpPr txBox="1"/>
          <p:nvPr/>
        </p:nvSpPr>
        <p:spPr>
          <a:xfrm>
            <a:off x="7575213" y="2090228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1C29F"/>
                </a:solidFill>
                <a:latin typeface="HK Grotesk Medium" panose="020B0604020202020204" charset="0"/>
              </a:rPr>
              <a:t>For Investors</a:t>
            </a:r>
            <a:endParaRPr lang="en-IN" sz="3200" b="1" dirty="0">
              <a:solidFill>
                <a:srgbClr val="31C29F"/>
              </a:solidFill>
              <a:latin typeface="HK Grotesk Medium" panose="020B0604020202020204" charset="0"/>
            </a:endParaRPr>
          </a:p>
        </p:txBody>
      </p:sp>
      <p:pic>
        <p:nvPicPr>
          <p:cNvPr id="20" name="Picture 22">
            <a:extLst>
              <a:ext uri="{FF2B5EF4-FFF2-40B4-BE49-F238E27FC236}">
                <a16:creationId xmlns:a16="http://schemas.microsoft.com/office/drawing/2014/main" id="{BF523968-E4FA-4C4F-A0ED-B106201E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21000" y="1028700"/>
            <a:ext cx="1571836" cy="1226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E3D0FF-1A67-48E3-B688-99009E9E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15303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3A0F7-94DE-4FB4-99CC-5B84E8B54305}"/>
              </a:ext>
            </a:extLst>
          </p:cNvPr>
          <p:cNvSpPr txBox="1"/>
          <p:nvPr/>
        </p:nvSpPr>
        <p:spPr>
          <a:xfrm>
            <a:off x="4929533" y="1482394"/>
            <a:ext cx="8001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K Grotesk Bold" panose="020B0604020202020204" charset="0"/>
                <a:ea typeface="+mn-ea"/>
                <a:cs typeface="+mn-cs"/>
              </a:rPr>
              <a:t>THANK YOU!</a:t>
            </a:r>
            <a:endParaRPr kumimoji="0" lang="en-IN" sz="1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K Grotesk Bold" panose="020B0604020202020204" charset="0"/>
              <a:ea typeface="+mn-ea"/>
              <a:cs typeface="+mn-cs"/>
            </a:endParaRPr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id="{44598B2D-BE77-44AA-A201-20F751A4F6E1}"/>
              </a:ext>
            </a:extLst>
          </p:cNvPr>
          <p:cNvSpPr/>
          <p:nvPr/>
        </p:nvSpPr>
        <p:spPr>
          <a:xfrm>
            <a:off x="8282333" y="6515100"/>
            <a:ext cx="1295400" cy="1450051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588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7965"/>
            <a:ext cx="16230600" cy="9708356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4" name="TextBox 4"/>
          <p:cNvSpPr txBox="1"/>
          <p:nvPr/>
        </p:nvSpPr>
        <p:spPr>
          <a:xfrm>
            <a:off x="9296400" y="1950830"/>
            <a:ext cx="6653766" cy="861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b="1" spc="-128" dirty="0">
                <a:solidFill>
                  <a:srgbClr val="17242D"/>
                </a:solidFill>
                <a:latin typeface="HK Grotesk Medium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53600" y="3130732"/>
            <a:ext cx="7315200" cy="6420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rgbClr val="17242D"/>
                </a:solidFill>
                <a:latin typeface="HK Grotesk Medium" panose="020B0604020202020204" charset="0"/>
              </a:rPr>
              <a:t>1. Empty unused land of the gov as well as exiting parking spaces owned by gov.  </a:t>
            </a:r>
          </a:p>
          <a:p>
            <a:pPr>
              <a:lnSpc>
                <a:spcPts val="4160"/>
              </a:lnSpc>
            </a:pPr>
            <a:r>
              <a:rPr lang="en-US" sz="2400" dirty="0">
                <a:solidFill>
                  <a:srgbClr val="17242D"/>
                </a:solidFill>
                <a:latin typeface="HK Grotesk Medium" panose="020B0604020202020204" charset="0"/>
              </a:rPr>
              <a:t>2. The gov builds a parking lot out of unused land.</a:t>
            </a:r>
          </a:p>
          <a:p>
            <a:pPr>
              <a:lnSpc>
                <a:spcPts val="4160"/>
              </a:lnSpc>
            </a:pPr>
            <a:r>
              <a:rPr lang="en-US" sz="2400" dirty="0">
                <a:solidFill>
                  <a:srgbClr val="17242D"/>
                </a:solidFill>
                <a:latin typeface="HK Grotesk Medium" panose="020B0604020202020204" charset="0"/>
              </a:rPr>
              <a:t>3. Gives it out as securities to individual investors on the basis of per block of parking space in exchange of a certain amount of money.</a:t>
            </a:r>
          </a:p>
          <a:p>
            <a:pPr>
              <a:lnSpc>
                <a:spcPts val="4160"/>
              </a:lnSpc>
            </a:pPr>
            <a:r>
              <a:rPr lang="en-US" sz="2400" dirty="0">
                <a:solidFill>
                  <a:srgbClr val="17242D"/>
                </a:solidFill>
                <a:latin typeface="HK Grotesk Medium" panose="020B0604020202020204" charset="0"/>
              </a:rPr>
              <a:t>4. The interest factor for the investors will be replaced by the receipts earned in the form of pay and park fee.</a:t>
            </a:r>
          </a:p>
          <a:p>
            <a:pPr>
              <a:lnSpc>
                <a:spcPts val="4160"/>
              </a:lnSpc>
            </a:pPr>
            <a:r>
              <a:rPr lang="en-US" sz="2400" dirty="0">
                <a:solidFill>
                  <a:srgbClr val="17242D"/>
                </a:solidFill>
                <a:latin typeface="HK Grotesk Medium" panose="020B0604020202020204" charset="0"/>
              </a:rPr>
              <a:t>5. Will last for 1 year, beyond which the private individual investor will have to renew by paying a sum of money to activate another year of the same.</a:t>
            </a:r>
          </a:p>
          <a:p>
            <a:pPr>
              <a:lnSpc>
                <a:spcPts val="4160"/>
              </a:lnSpc>
            </a:pPr>
            <a:endParaRPr lang="en-US" sz="2400" dirty="0">
              <a:solidFill>
                <a:srgbClr val="17242D"/>
              </a:solidFill>
              <a:latin typeface="HK Grotesk Medium" panose="020B0604020202020204" charset="0"/>
            </a:endParaRPr>
          </a:p>
        </p:txBody>
      </p:sp>
      <p:pic>
        <p:nvPicPr>
          <p:cNvPr id="5124" name="Picture 4" descr="3 Incredible Parking Spots Around the World - CarsomeSG.com">
            <a:extLst>
              <a:ext uri="{FF2B5EF4-FFF2-40B4-BE49-F238E27FC236}">
                <a16:creationId xmlns:a16="http://schemas.microsoft.com/office/drawing/2014/main" id="{49A2AF55-FF13-4712-BEC3-25EDAFBC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" y="2671681"/>
            <a:ext cx="8839200" cy="64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79508" y="0"/>
            <a:ext cx="6708492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3" name="Group 3"/>
          <p:cNvGrpSpPr/>
          <p:nvPr/>
        </p:nvGrpSpPr>
        <p:grpSpPr>
          <a:xfrm>
            <a:off x="11963400" y="1114425"/>
            <a:ext cx="6019800" cy="3332114"/>
            <a:chOff x="19049" y="114300"/>
            <a:chExt cx="7387182" cy="4442818"/>
          </a:xfrm>
        </p:grpSpPr>
        <p:sp>
          <p:nvSpPr>
            <p:cNvPr id="4" name="TextBox 4"/>
            <p:cNvSpPr txBox="1"/>
            <p:nvPr/>
          </p:nvSpPr>
          <p:spPr>
            <a:xfrm>
              <a:off x="19049" y="114300"/>
              <a:ext cx="7387182" cy="33374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en-US" sz="6400" spc="-128" dirty="0">
                  <a:solidFill>
                    <a:srgbClr val="F0F0EE"/>
                  </a:solidFill>
                  <a:latin typeface="HK Grotesk Medium"/>
                </a:rPr>
                <a:t>HOW DID WE COME UP WITH THIS?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9049" y="3854446"/>
              <a:ext cx="6441031" cy="702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 lang="en-US" sz="3200" dirty="0">
                <a:solidFill>
                  <a:srgbClr val="17242D"/>
                </a:solidFill>
                <a:latin typeface="HK Grotesk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440431" y="1085850"/>
            <a:ext cx="7216670" cy="6918224"/>
            <a:chOff x="-1" y="76200"/>
            <a:chExt cx="9622226" cy="7355124"/>
          </a:xfrm>
        </p:grpSpPr>
        <p:sp>
          <p:nvSpPr>
            <p:cNvPr id="7" name="TextBox 7"/>
            <p:cNvSpPr txBox="1"/>
            <p:nvPr/>
          </p:nvSpPr>
          <p:spPr>
            <a:xfrm>
              <a:off x="0" y="76200"/>
              <a:ext cx="9622225" cy="7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4199" spc="-83" dirty="0">
                  <a:solidFill>
                    <a:srgbClr val="31C29F"/>
                  </a:solidFill>
                  <a:latin typeface="HK Grotesk Medium"/>
                </a:rPr>
                <a:t>Major Problem: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1" y="992211"/>
              <a:ext cx="9622225" cy="3564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199"/>
                </a:lnSpc>
                <a:buFont typeface="Arial" panose="020B0604020202020204" pitchFamily="34" charset="0"/>
                <a:buChar char="•"/>
              </a:pPr>
              <a:r>
                <a:rPr lang="en-US" sz="2999" spc="59" dirty="0">
                  <a:solidFill>
                    <a:srgbClr val="F0F0EE"/>
                  </a:solidFill>
                  <a:latin typeface="HK Grotesk Light"/>
                </a:rPr>
                <a:t>Lack of space</a:t>
              </a:r>
            </a:p>
            <a:p>
              <a:pPr marL="457200" indent="-457200">
                <a:lnSpc>
                  <a:spcPts val="4199"/>
                </a:lnSpc>
                <a:buFont typeface="Arial" panose="020B0604020202020204" pitchFamily="34" charset="0"/>
                <a:buChar char="•"/>
              </a:pPr>
              <a:r>
                <a:rPr lang="en-US" sz="2999" spc="59" dirty="0">
                  <a:solidFill>
                    <a:srgbClr val="F0F0EE"/>
                  </a:solidFill>
                  <a:latin typeface="HK Grotesk Light"/>
                </a:rPr>
                <a:t>Underutilization of unused resources (empty space)</a:t>
              </a:r>
            </a:p>
            <a:p>
              <a:pPr marL="457200" indent="-457200">
                <a:lnSpc>
                  <a:spcPts val="4199"/>
                </a:lnSpc>
                <a:buFont typeface="Arial" panose="020B0604020202020204" pitchFamily="34" charset="0"/>
                <a:buChar char="•"/>
              </a:pPr>
              <a:r>
                <a:rPr lang="en-US" sz="2999" spc="59" dirty="0">
                  <a:solidFill>
                    <a:srgbClr val="F0F0EE"/>
                  </a:solidFill>
                  <a:latin typeface="HK Grotesk Light"/>
                </a:rPr>
                <a:t>Under-developed parking spaces</a:t>
              </a:r>
            </a:p>
            <a:p>
              <a:pPr>
                <a:lnSpc>
                  <a:spcPts val="4199"/>
                </a:lnSpc>
              </a:pPr>
              <a:endParaRPr lang="en-US" sz="2999" spc="59" dirty="0">
                <a:solidFill>
                  <a:srgbClr val="F0F0EE"/>
                </a:solidFill>
                <a:latin typeface="HK Grotesk Light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29450"/>
              <a:ext cx="9622225" cy="7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4199" spc="-83" dirty="0">
                  <a:solidFill>
                    <a:srgbClr val="31C29F"/>
                  </a:solidFill>
                  <a:latin typeface="HK Grotesk Medium"/>
                </a:rPr>
                <a:t>Solution: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734041"/>
              <a:ext cx="9622225" cy="1697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199"/>
                </a:lnSpc>
                <a:buFont typeface="Arial" panose="020B0604020202020204" pitchFamily="34" charset="0"/>
                <a:buChar char="•"/>
              </a:pPr>
              <a:r>
                <a:rPr lang="en-US" sz="2999" spc="59" dirty="0">
                  <a:solidFill>
                    <a:srgbClr val="F0F0EE"/>
                  </a:solidFill>
                  <a:latin typeface="HK Grotesk Light"/>
                </a:rPr>
                <a:t>Increase parking space by benefiting both, the government and the public at large.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34150" y="9365454"/>
            <a:ext cx="1000832" cy="39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9"/>
              </a:lnSpc>
            </a:pPr>
            <a:r>
              <a:rPr lang="en-US" sz="2349" spc="352">
                <a:solidFill>
                  <a:srgbClr val="17242D"/>
                </a:solidFill>
                <a:latin typeface="HK Grotesk Medium"/>
              </a:rPr>
              <a:t>09</a:t>
            </a:r>
          </a:p>
        </p:txBody>
      </p:sp>
      <p:pic>
        <p:nvPicPr>
          <p:cNvPr id="15" name="Picture 23">
            <a:extLst>
              <a:ext uri="{FF2B5EF4-FFF2-40B4-BE49-F238E27FC236}">
                <a16:creationId xmlns:a16="http://schemas.microsoft.com/office/drawing/2014/main" id="{B694DEE9-F3A5-42FE-BC0A-34E1ACDF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33947" y="3663664"/>
            <a:ext cx="2775235" cy="2775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978107" y="1028700"/>
            <a:ext cx="10309893" cy="260821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AutoShape 3"/>
          <p:cNvSpPr/>
          <p:nvPr/>
        </p:nvSpPr>
        <p:spPr>
          <a:xfrm>
            <a:off x="7978107" y="3839395"/>
            <a:ext cx="10309893" cy="260821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4" name="AutoShape 4"/>
          <p:cNvSpPr/>
          <p:nvPr/>
        </p:nvSpPr>
        <p:spPr>
          <a:xfrm>
            <a:off x="7978107" y="6650089"/>
            <a:ext cx="10309893" cy="260821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5" name="TextBox 5"/>
          <p:cNvSpPr txBox="1"/>
          <p:nvPr/>
        </p:nvSpPr>
        <p:spPr>
          <a:xfrm>
            <a:off x="1028700" y="1143000"/>
            <a:ext cx="5431843" cy="250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128" dirty="0">
                <a:solidFill>
                  <a:srgbClr val="31C29F"/>
                </a:solidFill>
                <a:latin typeface="HK Grotesk Medium"/>
              </a:rPr>
              <a:t>BUSINESS OR REVENUE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58786" y="1527427"/>
            <a:ext cx="7174143" cy="157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030303"/>
                </a:solidFill>
                <a:latin typeface="HK Grotesk Light"/>
              </a:rPr>
              <a:t>Receipts from parking spaces owned and regulated by BMC and government will be used as collateral.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58786" y="6886283"/>
            <a:ext cx="7174143" cy="209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030303"/>
                </a:solidFill>
                <a:latin typeface="HK Grotesk Light"/>
              </a:rPr>
              <a:t>Expenses will be redundant using economies of scale. Prices will be decided using income approach on the cash flows.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58786" y="3987165"/>
            <a:ext cx="9162963" cy="224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64">
                <a:solidFill>
                  <a:srgbClr val="030303"/>
                </a:solidFill>
                <a:latin typeface="HK Grotesk Light"/>
              </a:rPr>
              <a:t>On purchase of the security, the investor will have rights to a part of the receipts from "Pay and Park" and at the end of the period, his principal will be redeemed. </a:t>
            </a:r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165A8000-CCBD-4269-91BF-667AC456E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00600" y="2019300"/>
            <a:ext cx="1131067" cy="1239217"/>
          </a:xfrm>
          <a:prstGeom prst="rect">
            <a:avLst/>
          </a:prstGeom>
        </p:spPr>
      </p:pic>
      <p:pic>
        <p:nvPicPr>
          <p:cNvPr id="2050" name="Picture 2" descr="Paying to park: where does all the money go? – The Graphic">
            <a:extLst>
              <a:ext uri="{FF2B5EF4-FFF2-40B4-BE49-F238E27FC236}">
                <a16:creationId xmlns:a16="http://schemas.microsoft.com/office/drawing/2014/main" id="{D7CC8B4A-9EE6-448F-BF46-B7C48E46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27665"/>
            <a:ext cx="6223668" cy="344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43257" y="-24207"/>
            <a:ext cx="6740577" cy="9258300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AutoShape 3"/>
          <p:cNvSpPr/>
          <p:nvPr/>
        </p:nvSpPr>
        <p:spPr>
          <a:xfrm>
            <a:off x="0" y="1028700"/>
            <a:ext cx="1221581" cy="9258300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4" name="TextBox 4"/>
          <p:cNvSpPr txBox="1"/>
          <p:nvPr/>
        </p:nvSpPr>
        <p:spPr>
          <a:xfrm>
            <a:off x="12416828" y="1091061"/>
            <a:ext cx="4521307" cy="85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6400" spc="-128" dirty="0">
                <a:solidFill>
                  <a:srgbClr val="17242D"/>
                </a:solidFill>
                <a:latin typeface="HK Grotesk Medium"/>
              </a:rPr>
              <a:t>TYPES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00044" y="1356180"/>
            <a:ext cx="7225821" cy="2201920"/>
            <a:chOff x="0" y="76200"/>
            <a:chExt cx="9634427" cy="2935893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9634427" cy="76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79"/>
                </a:lnSpc>
              </a:pPr>
              <a:r>
                <a:rPr lang="en-US" sz="4179" spc="-83">
                  <a:solidFill>
                    <a:srgbClr val="31C29F"/>
                  </a:solidFill>
                  <a:latin typeface="HK Grotesk Bold"/>
                </a:rPr>
                <a:t>Category 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35115"/>
              <a:ext cx="9634427" cy="2076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073"/>
                </a:lnSpc>
              </a:pPr>
              <a:r>
                <a:rPr lang="en-US" sz="2909" spc="58" dirty="0">
                  <a:solidFill>
                    <a:srgbClr val="F0F0EE"/>
                  </a:solidFill>
                  <a:latin typeface="HK Grotesk Light"/>
                </a:rPr>
                <a:t>Category ‘A’ will be the most crowded with major footfall commercial areas (These are locations like BKC, Nariman Point </a:t>
              </a:r>
              <a:r>
                <a:rPr lang="en-US" sz="2909" spc="58" dirty="0" err="1">
                  <a:solidFill>
                    <a:srgbClr val="F0F0EE"/>
                  </a:solidFill>
                  <a:latin typeface="HK Grotesk Light"/>
                </a:rPr>
                <a:t>etc</a:t>
              </a:r>
              <a:r>
                <a:rPr lang="en-US" sz="2909" spc="58" dirty="0">
                  <a:solidFill>
                    <a:srgbClr val="F0F0EE"/>
                  </a:solidFill>
                  <a:latin typeface="HK Grotesk Light"/>
                </a:rPr>
                <a:t>).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09772" y="4259721"/>
            <a:ext cx="7006365" cy="2281671"/>
            <a:chOff x="0" y="0"/>
            <a:chExt cx="9341819" cy="3042228"/>
          </a:xfrm>
        </p:grpSpPr>
        <p:sp>
          <p:nvSpPr>
            <p:cNvPr id="9" name="TextBox 9"/>
            <p:cNvSpPr txBox="1"/>
            <p:nvPr/>
          </p:nvSpPr>
          <p:spPr>
            <a:xfrm>
              <a:off x="0" y="76200"/>
              <a:ext cx="9341819" cy="768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82"/>
                </a:lnSpc>
              </a:pPr>
              <a:r>
                <a:rPr lang="en-US" sz="4182" spc="-83">
                  <a:solidFill>
                    <a:srgbClr val="31C29F"/>
                  </a:solidFill>
                  <a:latin typeface="HK Grotesk Bold"/>
                </a:rPr>
                <a:t>Category B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26243"/>
              <a:ext cx="9341819" cy="2015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074"/>
                </a:lnSpc>
              </a:pPr>
              <a:r>
                <a:rPr lang="en-US" sz="2910" spc="58">
                  <a:solidFill>
                    <a:srgbClr val="F0F0EE"/>
                  </a:solidFill>
                  <a:latin typeface="HK Grotesk Light"/>
                </a:rPr>
                <a:t>Category ‘B’ will be comparative moderate crowd and will have general offices and other commercial locations.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69892" y="7177662"/>
            <a:ext cx="6046245" cy="1767321"/>
            <a:chOff x="0" y="0"/>
            <a:chExt cx="8061659" cy="23564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76200"/>
              <a:ext cx="8061659" cy="768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82"/>
                </a:lnSpc>
              </a:pPr>
              <a:r>
                <a:rPr lang="en-US" sz="4182" spc="-83">
                  <a:solidFill>
                    <a:srgbClr val="31C29F"/>
                  </a:solidFill>
                  <a:latin typeface="HK Grotesk Bold"/>
                </a:rPr>
                <a:t>Category C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26243"/>
              <a:ext cx="8061659" cy="1330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074"/>
                </a:lnSpc>
              </a:pPr>
              <a:r>
                <a:rPr lang="en-US" sz="2910" spc="58">
                  <a:solidFill>
                    <a:srgbClr val="F0F0EE"/>
                  </a:solidFill>
                  <a:latin typeface="HK Grotesk Light"/>
                </a:rPr>
                <a:t>Category ‘C’ will be the lowest crowded commercial areas.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 rot="-5400000">
            <a:off x="-2547564" y="6421414"/>
            <a:ext cx="6288133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2"/>
              </a:lnSpc>
            </a:pPr>
            <a:r>
              <a:rPr lang="en-US" sz="1687" spc="253">
                <a:solidFill>
                  <a:srgbClr val="17242D"/>
                </a:solidFill>
                <a:latin typeface="HK Grotesk Medium"/>
              </a:rPr>
              <a:t>PBS MODEL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14541" y="-1983347"/>
            <a:ext cx="5119269" cy="1335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019"/>
              </a:lnSpc>
              <a:spcBef>
                <a:spcPct val="0"/>
              </a:spcBef>
            </a:pPr>
            <a:r>
              <a:rPr lang="en-US" sz="77870" spc="1557" dirty="0">
                <a:solidFill>
                  <a:srgbClr val="FFFFFF"/>
                </a:solidFill>
                <a:latin typeface="HK Grotesk Light"/>
              </a:rPr>
              <a:t>}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4B0953A-469E-4BA8-9B79-0BC9318AEF36}"/>
              </a:ext>
            </a:extLst>
          </p:cNvPr>
          <p:cNvSpPr/>
          <p:nvPr/>
        </p:nvSpPr>
        <p:spPr>
          <a:xfrm>
            <a:off x="13332441" y="2779233"/>
            <a:ext cx="2685608" cy="2014319"/>
          </a:xfrm>
          <a:prstGeom prst="flowChartProcess">
            <a:avLst/>
          </a:prstGeom>
          <a:solidFill>
            <a:srgbClr val="1724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K Grotesk Medium" panose="020B0604020202020204" charset="0"/>
              </a:rPr>
              <a:t>TWO-WHEELER</a:t>
            </a:r>
            <a:endParaRPr lang="en-IN" sz="2800" dirty="0">
              <a:latin typeface="HK Grotesk Medium" panose="020B0604020202020204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EEAFC12-8D80-4EB4-A761-E2861BAF3937}"/>
              </a:ext>
            </a:extLst>
          </p:cNvPr>
          <p:cNvSpPr/>
          <p:nvPr/>
        </p:nvSpPr>
        <p:spPr>
          <a:xfrm>
            <a:off x="13332440" y="5622648"/>
            <a:ext cx="2685609" cy="2060396"/>
          </a:xfrm>
          <a:prstGeom prst="flowChartProcess">
            <a:avLst/>
          </a:prstGeom>
          <a:solidFill>
            <a:srgbClr val="1724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K Grotesk Medium" panose="020B0604020202020204" charset="0"/>
              </a:rPr>
              <a:t>FOUR-WHEELER</a:t>
            </a:r>
            <a:endParaRPr lang="en-IN" sz="2800" dirty="0">
              <a:latin typeface="HK Grotesk Medium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24B79-15CC-4384-8B7A-2DFC5D51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78213"/>
              </p:ext>
            </p:extLst>
          </p:nvPr>
        </p:nvGraphicFramePr>
        <p:xfrm>
          <a:off x="2813447" y="2019300"/>
          <a:ext cx="12661105" cy="7701406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428023818"/>
                    </a:ext>
                  </a:extLst>
                </a:gridCol>
                <a:gridCol w="3663553">
                  <a:extLst>
                    <a:ext uri="{9D8B030D-6E8A-4147-A177-3AD203B41FA5}">
                      <a16:colId xmlns:a16="http://schemas.microsoft.com/office/drawing/2014/main" val="853251902"/>
                    </a:ext>
                  </a:extLst>
                </a:gridCol>
                <a:gridCol w="3467049">
                  <a:extLst>
                    <a:ext uri="{9D8B030D-6E8A-4147-A177-3AD203B41FA5}">
                      <a16:colId xmlns:a16="http://schemas.microsoft.com/office/drawing/2014/main" val="3173752851"/>
                    </a:ext>
                  </a:extLst>
                </a:gridCol>
                <a:gridCol w="3168303">
                  <a:extLst>
                    <a:ext uri="{9D8B030D-6E8A-4147-A177-3AD203B41FA5}">
                      <a16:colId xmlns:a16="http://schemas.microsoft.com/office/drawing/2014/main" val="2683204668"/>
                    </a:ext>
                  </a:extLst>
                </a:gridCol>
              </a:tblGrid>
              <a:tr h="173154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 dirty="0">
                          <a:solidFill>
                            <a:schemeClr val="bg1"/>
                          </a:solidFill>
                          <a:effectLst/>
                        </a:rPr>
                        <a:t>Car Parking Duration</a:t>
                      </a:r>
                      <a:endParaRPr lang="en-IN" sz="3600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chemeClr val="bg1"/>
                          </a:solidFill>
                          <a:effectLst/>
                        </a:rPr>
                        <a:t>Charges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58949" marR="58949" marT="29474" marB="29474"/>
                </a:tc>
                <a:tc h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58949" marR="58949" marT="29474" marB="29474"/>
                </a:tc>
                <a:extLst>
                  <a:ext uri="{0D108BD9-81ED-4DB2-BD59-A6C34878D82A}">
                    <a16:rowId xmlns:a16="http://schemas.microsoft.com/office/drawing/2014/main" val="2578328501"/>
                  </a:ext>
                </a:extLst>
              </a:tr>
              <a:tr h="644296">
                <a:tc>
                  <a:txBody>
                    <a:bodyPr/>
                    <a:lstStyle/>
                    <a:p>
                      <a:pPr algn="ctr" fontAlgn="base"/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 dirty="0">
                          <a:solidFill>
                            <a:schemeClr val="bg1"/>
                          </a:solidFill>
                          <a:effectLst/>
                        </a:rPr>
                        <a:t>A Zone</a:t>
                      </a:r>
                      <a:endParaRPr lang="en-IN" sz="36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>
                          <a:solidFill>
                            <a:schemeClr val="bg1"/>
                          </a:solidFill>
                          <a:effectLst/>
                        </a:rPr>
                        <a:t>B Zone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>
                          <a:solidFill>
                            <a:schemeClr val="bg1"/>
                          </a:solidFill>
                          <a:effectLst/>
                        </a:rPr>
                        <a:t>C Zone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857218"/>
                  </a:ext>
                </a:extLst>
              </a:tr>
              <a:tr h="16446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>
                          <a:solidFill>
                            <a:schemeClr val="bg1"/>
                          </a:solidFill>
                          <a:effectLst/>
                        </a:rPr>
                        <a:t>Upto 60 Minutes (1 Hour)</a:t>
                      </a:r>
                      <a:endParaRPr lang="en-US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dirty="0">
                          <a:solidFill>
                            <a:schemeClr val="bg1"/>
                          </a:solidFill>
                          <a:effectLst/>
                        </a:rPr>
                        <a:t>Rs.70</a:t>
                      </a:r>
                      <a:endParaRPr lang="en-IN" sz="36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Rs.45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Rs.25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90789"/>
                  </a:ext>
                </a:extLst>
              </a:tr>
              <a:tr h="6442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1 to 3 Hours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Rs.85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Rs.55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Rs.30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8583"/>
                  </a:ext>
                </a:extLst>
              </a:tr>
              <a:tr h="6442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3 to 6 Hours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Rs.120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Rs.80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Rs.40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5262"/>
                  </a:ext>
                </a:extLst>
              </a:tr>
              <a:tr h="111738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6 to 12 Hours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Rs.200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Rs.135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Rs.70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04007"/>
                  </a:ext>
                </a:extLst>
              </a:tr>
              <a:tr h="111738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After 12 Hours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dirty="0">
                          <a:solidFill>
                            <a:schemeClr val="bg1"/>
                          </a:solidFill>
                          <a:effectLst/>
                        </a:rPr>
                        <a:t>Rs.235</a:t>
                      </a:r>
                      <a:endParaRPr lang="en-IN" sz="36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</a:rPr>
                        <a:t>Rs.155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dirty="0">
                          <a:solidFill>
                            <a:schemeClr val="bg1"/>
                          </a:solidFill>
                          <a:effectLst/>
                        </a:rPr>
                        <a:t>Rs.80</a:t>
                      </a:r>
                      <a:endParaRPr lang="en-IN" sz="36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32749" marR="32749" marT="32749" marB="32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103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BE3D0FF-1A67-48E3-B688-99009E9E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15303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0231-D232-4AF0-ACD6-124F2E134E09}"/>
              </a:ext>
            </a:extLst>
          </p:cNvPr>
          <p:cNvSpPr txBox="1"/>
          <p:nvPr/>
        </p:nvSpPr>
        <p:spPr>
          <a:xfrm>
            <a:off x="4648200" y="790537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K Grotesk Bold" panose="020B0604020202020204" charset="0"/>
              </a:rPr>
              <a:t>CAR-PARKING CHARGES</a:t>
            </a:r>
            <a:endParaRPr lang="en-IN" sz="4800" dirty="0">
              <a:solidFill>
                <a:schemeClr val="bg1"/>
              </a:solidFill>
              <a:latin typeface="HK Grotesk Bold" panose="020B0604020202020204" charset="0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921294F0-314C-4509-AFBC-245EA9BA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96800" y="566294"/>
            <a:ext cx="1396995" cy="1117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24B79-15CC-4384-8B7A-2DFC5D51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39371"/>
              </p:ext>
            </p:extLst>
          </p:nvPr>
        </p:nvGraphicFramePr>
        <p:xfrm>
          <a:off x="2590801" y="1898030"/>
          <a:ext cx="13106398" cy="7749942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445278">
                  <a:extLst>
                    <a:ext uri="{9D8B030D-6E8A-4147-A177-3AD203B41FA5}">
                      <a16:colId xmlns:a16="http://schemas.microsoft.com/office/drawing/2014/main" val="3428023818"/>
                    </a:ext>
                  </a:extLst>
                </a:gridCol>
                <a:gridCol w="4792122">
                  <a:extLst>
                    <a:ext uri="{9D8B030D-6E8A-4147-A177-3AD203B41FA5}">
                      <a16:colId xmlns:a16="http://schemas.microsoft.com/office/drawing/2014/main" val="853251902"/>
                    </a:ext>
                  </a:extLst>
                </a:gridCol>
                <a:gridCol w="2589265">
                  <a:extLst>
                    <a:ext uri="{9D8B030D-6E8A-4147-A177-3AD203B41FA5}">
                      <a16:colId xmlns:a16="http://schemas.microsoft.com/office/drawing/2014/main" val="3173752851"/>
                    </a:ext>
                  </a:extLst>
                </a:gridCol>
                <a:gridCol w="3279733">
                  <a:extLst>
                    <a:ext uri="{9D8B030D-6E8A-4147-A177-3AD203B41FA5}">
                      <a16:colId xmlns:a16="http://schemas.microsoft.com/office/drawing/2014/main" val="2683204668"/>
                    </a:ext>
                  </a:extLst>
                </a:gridCol>
              </a:tblGrid>
              <a:tr h="1653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Bike Parking Duration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Charges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3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28501"/>
                  </a:ext>
                </a:extLst>
              </a:tr>
              <a:tr h="636380">
                <a:tc>
                  <a:txBody>
                    <a:bodyPr/>
                    <a:lstStyle/>
                    <a:p>
                      <a:pPr algn="ctr" fontAlgn="base"/>
                      <a:endParaRPr lang="en-IN" sz="36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 Zone</a:t>
                      </a:r>
                      <a:endParaRPr lang="en-IN" sz="3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 Zone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 Zone</a:t>
                      </a:r>
                      <a:endParaRPr lang="en-IN" sz="36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857218"/>
                  </a:ext>
                </a:extLst>
              </a:tr>
              <a:tr h="171027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Upto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60 Minutes (1 Hour)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Rs.20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Rs.15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Rs.10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90789"/>
                  </a:ext>
                </a:extLst>
              </a:tr>
              <a:tr h="6363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 to 3 Hours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Rs.50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Rs.35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Rs.20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8583"/>
                  </a:ext>
                </a:extLst>
              </a:tr>
              <a:tr h="6363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 to 6 Hours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Rs.70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Rs.45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Rs.25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5262"/>
                  </a:ext>
                </a:extLst>
              </a:tr>
              <a:tr h="117332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 to 12 Hours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Rs.85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Rs.55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Rs.30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04007"/>
                  </a:ext>
                </a:extLst>
              </a:tr>
              <a:tr h="117332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After 12 Hours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Rs.100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Rs.70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Rs.35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103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BE3D0FF-1A67-48E3-B688-99009E9E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15303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3A0F7-94DE-4FB4-99CC-5B84E8B54305}"/>
              </a:ext>
            </a:extLst>
          </p:cNvPr>
          <p:cNvSpPr txBox="1"/>
          <p:nvPr/>
        </p:nvSpPr>
        <p:spPr>
          <a:xfrm>
            <a:off x="4714077" y="639028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HK Grotesk Bold" panose="020B0604020202020204" charset="0"/>
              </a:rPr>
              <a:t>BIKE-PARKING CHARGES</a:t>
            </a:r>
            <a:endParaRPr lang="en-IN" sz="4800" dirty="0">
              <a:solidFill>
                <a:schemeClr val="bg1"/>
              </a:solidFill>
              <a:latin typeface="HK Grotesk Bold" panose="020B0604020202020204" charset="0"/>
            </a:endParaRPr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B9F45EA9-D129-4368-A98C-B7C6C883A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96800" y="566294"/>
            <a:ext cx="1396995" cy="11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34800" y="1571648"/>
            <a:ext cx="5615398" cy="502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200" spc="-156" dirty="0">
                <a:solidFill>
                  <a:srgbClr val="31C29F"/>
                </a:solidFill>
                <a:latin typeface="HK Grotesk Medium"/>
              </a:rPr>
              <a:t>HOW IS THIS INSTRUMENT DIFFERENT FROM OTHERS?</a:t>
            </a:r>
          </a:p>
        </p:txBody>
      </p:sp>
      <p:sp>
        <p:nvSpPr>
          <p:cNvPr id="3" name="AutoShape 3"/>
          <p:cNvSpPr/>
          <p:nvPr/>
        </p:nvSpPr>
        <p:spPr>
          <a:xfrm>
            <a:off x="-52047" y="51435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4" name="Group 4"/>
          <p:cNvGrpSpPr/>
          <p:nvPr/>
        </p:nvGrpSpPr>
        <p:grpSpPr>
          <a:xfrm>
            <a:off x="1550704" y="1562123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50704" y="4662252"/>
            <a:ext cx="1221581" cy="1221581"/>
            <a:chOff x="0" y="0"/>
            <a:chExt cx="1628775" cy="1628775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0704" y="7562515"/>
            <a:ext cx="1221581" cy="1221581"/>
            <a:chOff x="0" y="0"/>
            <a:chExt cx="1628775" cy="1628775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3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62878" y="1891529"/>
            <a:ext cx="7174143" cy="108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17242D"/>
                </a:solidFill>
                <a:latin typeface="HK Grotesk Medium" panose="020B0604020202020204" charset="0"/>
              </a:rPr>
              <a:t>Higher interest than a Fixed Deposit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62878" y="4991658"/>
            <a:ext cx="7174143" cy="542393"/>
          </a:xfrm>
          <a:prstGeom prst="rect">
            <a:avLst/>
          </a:prstGeom>
          <a:solidFill>
            <a:srgbClr val="F0F0EE"/>
          </a:solidFill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17242D"/>
                </a:solidFill>
                <a:latin typeface="HK Grotesk Medium" panose="020B0604020202020204" charset="0"/>
              </a:rPr>
              <a:t>Revenue backed, not Asset backed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62878" y="7997967"/>
            <a:ext cx="7174143" cy="54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17242D"/>
                </a:solidFill>
                <a:latin typeface="HK Grotesk Medium" panose="020B0604020202020204" charset="0"/>
              </a:rPr>
              <a:t>Government guaranteed safety</a:t>
            </a:r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30A6F1F8-6F1E-4D9E-8CD5-F1E736F5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30300" y="7041695"/>
            <a:ext cx="1955677" cy="16392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00439" y="1841459"/>
            <a:ext cx="5615398" cy="502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200" spc="-156" dirty="0">
                <a:solidFill>
                  <a:srgbClr val="31C29F"/>
                </a:solidFill>
                <a:latin typeface="HK Grotesk Medium"/>
              </a:rPr>
              <a:t>HOW IS THIS INSTRUMENT DIFFERENT FROM OTHERS?</a:t>
            </a:r>
          </a:p>
        </p:txBody>
      </p:sp>
      <p:sp>
        <p:nvSpPr>
          <p:cNvPr id="3" name="AutoShape 3"/>
          <p:cNvSpPr/>
          <p:nvPr/>
        </p:nvSpPr>
        <p:spPr>
          <a:xfrm>
            <a:off x="-52047" y="514350"/>
            <a:ext cx="2161495" cy="9258300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4" name="Group 4"/>
          <p:cNvGrpSpPr/>
          <p:nvPr/>
        </p:nvGrpSpPr>
        <p:grpSpPr>
          <a:xfrm>
            <a:off x="1550704" y="1562658"/>
            <a:ext cx="1221581" cy="1220510"/>
            <a:chOff x="0" y="0"/>
            <a:chExt cx="1628775" cy="1627346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7346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6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4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50704" y="4662787"/>
            <a:ext cx="1221581" cy="1220510"/>
            <a:chOff x="0" y="0"/>
            <a:chExt cx="1628775" cy="1627346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628775" cy="1627346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259216" y="398383"/>
              <a:ext cx="1110343" cy="916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0704" y="7563051"/>
            <a:ext cx="1221581" cy="1220510"/>
            <a:chOff x="0" y="0"/>
            <a:chExt cx="1628775" cy="1627346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628775" cy="1627346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59216" y="398383"/>
              <a:ext cx="1110343" cy="916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1C29F"/>
                  </a:solidFill>
                  <a:latin typeface="HK Grotesk Medium"/>
                </a:rPr>
                <a:t>6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62878" y="1627925"/>
            <a:ext cx="7174143" cy="108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17242D"/>
                </a:solidFill>
                <a:latin typeface="HK Grotesk Medium" panose="020B0604020202020204" charset="0"/>
              </a:rPr>
              <a:t>Diversified Investment Portfolio as there are 6 types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62878" y="4991658"/>
            <a:ext cx="7174143" cy="54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17242D"/>
                </a:solidFill>
                <a:latin typeface="HK Grotesk Medium" panose="020B0604020202020204" charset="0"/>
              </a:rPr>
              <a:t>Lock in Period is 1 Year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62878" y="7734362"/>
            <a:ext cx="7174143" cy="108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600" dirty="0">
                <a:solidFill>
                  <a:srgbClr val="17242D"/>
                </a:solidFill>
                <a:latin typeface="HK Grotesk Medium" panose="020B0604020202020204" charset="0"/>
              </a:rPr>
              <a:t>Lesser regulations required as non-tradable</a:t>
            </a:r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688C7827-3DC9-4656-8945-74606339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30300" y="7041695"/>
            <a:ext cx="1955677" cy="16392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862</Words>
  <Application>Microsoft Office PowerPoint</Application>
  <PresentationFormat>Custom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HK Grotesk Bold</vt:lpstr>
      <vt:lpstr>HK Grotesk Medium</vt:lpstr>
      <vt:lpstr>inherit</vt:lpstr>
      <vt:lpstr>HK Grotesk Light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Corporate Technology Pitch Deck Presentation</dc:title>
  <dc:creator>Dhriti Malik</dc:creator>
  <cp:lastModifiedBy>Dhriti Malik</cp:lastModifiedBy>
  <cp:revision>19</cp:revision>
  <dcterms:created xsi:type="dcterms:W3CDTF">2006-08-16T00:00:00Z</dcterms:created>
  <dcterms:modified xsi:type="dcterms:W3CDTF">2021-02-26T21:47:02Z</dcterms:modified>
  <dc:identifier>DAEXPZ91cXs</dc:identifier>
</cp:coreProperties>
</file>