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2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20.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 id="2147483674" r:id="rId5"/>
    <p:sldMasterId id="2147483675" r:id="rId6"/>
    <p:sldMasterId id="2147483676" r:id="rId7"/>
    <p:sldMasterId id="2147483677" r:id="rId8"/>
    <p:sldMasterId id="2147483678" r:id="rId9"/>
    <p:sldMasterId id="2147483679" r:id="rId10"/>
    <p:sldMasterId id="2147483680" r:id="rId11"/>
    <p:sldMasterId id="2147483681" r:id="rId12"/>
    <p:sldMasterId id="2147483682" r:id="rId13"/>
    <p:sldMasterId id="2147483683" r:id="rId14"/>
    <p:sldMasterId id="2147483684" r:id="rId15"/>
    <p:sldMasterId id="2147483685" r:id="rId16"/>
    <p:sldMasterId id="2147483686" r:id="rId17"/>
    <p:sldMasterId id="2147483687" r:id="rId18"/>
    <p:sldMasterId id="2147483688" r:id="rId19"/>
    <p:sldMasterId id="2147483689" r:id="rId20"/>
    <p:sldMasterId id="2147483690" r:id="rId21"/>
    <p:sldMasterId id="2147483691" r:id="rId22"/>
    <p:sldMasterId id="2147483692" r:id="rId23"/>
    <p:sldMasterId id="2147483693" r:id="rId24"/>
    <p:sldMasterId id="2147483694" r:id="rId25"/>
    <p:sldMasterId id="2147483695" r:id="rId26"/>
  </p:sldMasterIdLst>
  <p:notesMasterIdLst>
    <p:notesMasterId r:id="rId27"/>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y="5143500" cx="9144000"/>
  <p:notesSz cx="6858000" cy="9144000"/>
  <p:embeddedFontLst>
    <p:embeddedFont>
      <p:font typeface="DM Sans Medium"/>
      <p:regular r:id="rId40"/>
      <p:bold r:id="rId41"/>
      <p:italic r:id="rId42"/>
      <p:boldItalic r:id="rId43"/>
    </p:embeddedFont>
    <p:embeddedFont>
      <p:font typeface="Libre Baskerville"/>
      <p:regular r:id="rId44"/>
      <p:bold r:id="rId45"/>
      <p:italic r:id="rId46"/>
    </p:embeddedFont>
    <p:embeddedFont>
      <p:font typeface="Noto Sans Symbols"/>
      <p:regular r:id="rId47"/>
      <p:bold r:id="rId48"/>
    </p:embeddedFont>
    <p:embeddedFont>
      <p:font typeface="DM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MSansMedium-regular.fntdata"/><Relationship Id="rId42" Type="http://schemas.openxmlformats.org/officeDocument/2006/relationships/font" Target="fonts/DMSansMedium-italic.fntdata"/><Relationship Id="rId41" Type="http://schemas.openxmlformats.org/officeDocument/2006/relationships/font" Target="fonts/DMSansMedium-bold.fntdata"/><Relationship Id="rId44" Type="http://schemas.openxmlformats.org/officeDocument/2006/relationships/font" Target="fonts/LibreBaskerville-regular.fntdata"/><Relationship Id="rId43" Type="http://schemas.openxmlformats.org/officeDocument/2006/relationships/font" Target="fonts/DMSansMedium-boldItalic.fntdata"/><Relationship Id="rId46" Type="http://schemas.openxmlformats.org/officeDocument/2006/relationships/font" Target="fonts/LibreBaskerville-italic.fntdata"/><Relationship Id="rId45" Type="http://schemas.openxmlformats.org/officeDocument/2006/relationships/font" Target="fonts/LibreBaskerville-bold.fntdata"/><Relationship Id="rId1" Type="http://schemas.openxmlformats.org/officeDocument/2006/relationships/theme" Target="theme/theme2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font" Target="fonts/NotoSansSymbols-bold.fntdata"/><Relationship Id="rId47" Type="http://schemas.openxmlformats.org/officeDocument/2006/relationships/font" Target="fonts/NotoSansSymbols-regular.fntdata"/><Relationship Id="rId49" Type="http://schemas.openxmlformats.org/officeDocument/2006/relationships/font" Target="fonts/DMSans-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4.xml"/><Relationship Id="rId30" Type="http://schemas.openxmlformats.org/officeDocument/2006/relationships/slide" Target="slides/slide3.xml"/><Relationship Id="rId33" Type="http://schemas.openxmlformats.org/officeDocument/2006/relationships/slide" Target="slides/slide6.xml"/><Relationship Id="rId32" Type="http://schemas.openxmlformats.org/officeDocument/2006/relationships/slide" Target="slides/slide5.xml"/><Relationship Id="rId35" Type="http://schemas.openxmlformats.org/officeDocument/2006/relationships/slide" Target="slides/slide8.xml"/><Relationship Id="rId34" Type="http://schemas.openxmlformats.org/officeDocument/2006/relationships/slide" Target="slides/slide7.xml"/><Relationship Id="rId37" Type="http://schemas.openxmlformats.org/officeDocument/2006/relationships/slide" Target="slides/slide10.xml"/><Relationship Id="rId36" Type="http://schemas.openxmlformats.org/officeDocument/2006/relationships/slide" Target="slides/slide9.xml"/><Relationship Id="rId39" Type="http://schemas.openxmlformats.org/officeDocument/2006/relationships/slide" Target="slides/slide12.xml"/><Relationship Id="rId38" Type="http://schemas.openxmlformats.org/officeDocument/2006/relationships/slide" Target="slides/slide11.xml"/><Relationship Id="rId20" Type="http://schemas.openxmlformats.org/officeDocument/2006/relationships/slideMaster" Target="slideMasters/slideMaster18.xml"/><Relationship Id="rId22" Type="http://schemas.openxmlformats.org/officeDocument/2006/relationships/slideMaster" Target="slideMasters/slideMaster20.xml"/><Relationship Id="rId21" Type="http://schemas.openxmlformats.org/officeDocument/2006/relationships/slideMaster" Target="slideMasters/slideMaster19.xml"/><Relationship Id="rId24" Type="http://schemas.openxmlformats.org/officeDocument/2006/relationships/slideMaster" Target="slideMasters/slideMaster22.xml"/><Relationship Id="rId23" Type="http://schemas.openxmlformats.org/officeDocument/2006/relationships/slideMaster" Target="slideMasters/slideMaster21.xml"/><Relationship Id="rId26" Type="http://schemas.openxmlformats.org/officeDocument/2006/relationships/slideMaster" Target="slideMasters/slideMaster24.xml"/><Relationship Id="rId25" Type="http://schemas.openxmlformats.org/officeDocument/2006/relationships/slideMaster" Target="slideMasters/slideMaster23.xml"/><Relationship Id="rId28" Type="http://schemas.openxmlformats.org/officeDocument/2006/relationships/slide" Target="slides/slide1.xml"/><Relationship Id="rId27" Type="http://schemas.openxmlformats.org/officeDocument/2006/relationships/notesMaster" Target="notesMasters/notesMaster1.xml"/><Relationship Id="rId29" Type="http://schemas.openxmlformats.org/officeDocument/2006/relationships/slide" Target="slides/slide2.xml"/><Relationship Id="rId51" Type="http://schemas.openxmlformats.org/officeDocument/2006/relationships/font" Target="fonts/DMSans-italic.fntdata"/><Relationship Id="rId50" Type="http://schemas.openxmlformats.org/officeDocument/2006/relationships/font" Target="fonts/DMSans-bold.fntdata"/><Relationship Id="rId52" Type="http://schemas.openxmlformats.org/officeDocument/2006/relationships/font" Target="fonts/DMSans-boldItalic.fntdata"/><Relationship Id="rId11" Type="http://schemas.openxmlformats.org/officeDocument/2006/relationships/slideMaster" Target="slideMasters/slideMaster9.xml"/><Relationship Id="rId10" Type="http://schemas.openxmlformats.org/officeDocument/2006/relationships/slideMaster" Target="slideMasters/slideMaster8.xml"/><Relationship Id="rId13" Type="http://schemas.openxmlformats.org/officeDocument/2006/relationships/slideMaster" Target="slideMasters/slideMaster11.xml"/><Relationship Id="rId12" Type="http://schemas.openxmlformats.org/officeDocument/2006/relationships/slideMaster" Target="slideMasters/slideMaster10.xml"/><Relationship Id="rId15" Type="http://schemas.openxmlformats.org/officeDocument/2006/relationships/slideMaster" Target="slideMasters/slideMaster13.xml"/><Relationship Id="rId14" Type="http://schemas.openxmlformats.org/officeDocument/2006/relationships/slideMaster" Target="slideMasters/slideMaster12.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title"/>
          </p:nvPr>
        </p:nvSpPr>
        <p:spPr>
          <a:xfrm>
            <a:off x="394920" y="595080"/>
            <a:ext cx="4447800" cy="796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 name="Google Shape;12;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6"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5" type="blank">
  <p:cSld name="BLANK">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8" typ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9" type="blank">
  <p:cSld name="BLANK">
    <p:spTree>
      <p:nvGrpSpPr>
        <p:cNvPr id="90" name="Shape 9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9_1" type="blank">
  <p:cSld name="BLANK">
    <p:spTree>
      <p:nvGrpSpPr>
        <p:cNvPr id="94" name="Shape 9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00" name="Shape 100"/>
        <p:cNvGrpSpPr/>
        <p:nvPr/>
      </p:nvGrpSpPr>
      <p:grpSpPr>
        <a:xfrm>
          <a:off x="0" y="0"/>
          <a:ext cx="0" cy="0"/>
          <a:chOff x="0" y="0"/>
          <a:chExt cx="0" cy="0"/>
        </a:xfrm>
      </p:grpSpPr>
      <p:sp>
        <p:nvSpPr>
          <p:cNvPr id="101" name="Google Shape;101;p30"/>
          <p:cNvSpPr txBox="1"/>
          <p:nvPr>
            <p:ph type="title"/>
          </p:nvPr>
        </p:nvSpPr>
        <p:spPr>
          <a:xfrm>
            <a:off x="394920" y="595080"/>
            <a:ext cx="4447800" cy="796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spTree>
      <p:nvGrpSpPr>
        <p:cNvPr id="107" name="Shape 107"/>
        <p:cNvGrpSpPr/>
        <p:nvPr/>
      </p:nvGrpSpPr>
      <p:grpSpPr>
        <a:xfrm>
          <a:off x="0" y="0"/>
          <a:ext cx="0" cy="0"/>
          <a:chOff x="0" y="0"/>
          <a:chExt cx="0" cy="0"/>
        </a:xfrm>
      </p:grpSpPr>
      <p:sp>
        <p:nvSpPr>
          <p:cNvPr id="108" name="Google Shape;108;p32"/>
          <p:cNvSpPr txBox="1"/>
          <p:nvPr>
            <p:ph type="title"/>
          </p:nvPr>
        </p:nvSpPr>
        <p:spPr>
          <a:xfrm>
            <a:off x="394920" y="595080"/>
            <a:ext cx="4447800" cy="796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0" name="Google Shape;110;p3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115" name="Shape 115"/>
        <p:cNvGrpSpPr/>
        <p:nvPr/>
      </p:nvGrpSpPr>
      <p:grpSpPr>
        <a:xfrm>
          <a:off x="0" y="0"/>
          <a:ext cx="0" cy="0"/>
          <a:chOff x="0" y="0"/>
          <a:chExt cx="0" cy="0"/>
        </a:xfrm>
      </p:grpSpPr>
      <p:sp>
        <p:nvSpPr>
          <p:cNvPr id="116" name="Google Shape;116;p34"/>
          <p:cNvSpPr txBox="1"/>
          <p:nvPr>
            <p:ph type="title"/>
          </p:nvPr>
        </p:nvSpPr>
        <p:spPr>
          <a:xfrm>
            <a:off x="394920" y="595080"/>
            <a:ext cx="4447800" cy="796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type="blank">
  <p:cSld name="BLANK">
    <p:spTree>
      <p:nvGrpSpPr>
        <p:cNvPr id="127"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2"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type="blank">
  <p:cSld name="BLANK">
    <p:spTree>
      <p:nvGrpSpPr>
        <p:cNvPr id="136" name="Shape 136"/>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light-2"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1" type="blank">
  <p:cSld name="BLANK">
    <p:spTree>
      <p:nvGrpSpPr>
        <p:cNvPr id="142" name="Shape 142"/>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2_1_1" type="blank">
  <p:cSld name="BLANK">
    <p:spTree>
      <p:nvGrpSpPr>
        <p:cNvPr id="147" name="Shape 14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type="blank">
  <p:cSld name="BLANK">
    <p:spTree>
      <p:nvGrpSpPr>
        <p:cNvPr id="29" name="Shape 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_1"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type="blank">
  <p:cSld name="BLANK">
    <p:spTree>
      <p:nvGrpSpPr>
        <p:cNvPr id="41" name="Shape 4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type="blank">
  <p:cSld name="BLANK">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5.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22.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18.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7.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15.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6.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4.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5.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13.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2.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20.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94920" y="1835280"/>
            <a:ext cx="8353440" cy="224388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cxnSp>
        <p:nvCxnSpPr>
          <p:cNvPr id="7" name="Google Shape;7;p1"/>
          <p:cNvCxnSpPr/>
          <p:nvPr/>
        </p:nvCxnSpPr>
        <p:spPr>
          <a:xfrm>
            <a:off x="-18720" y="4181760"/>
            <a:ext cx="9181800" cy="360"/>
          </a:xfrm>
          <a:prstGeom prst="straightConnector1">
            <a:avLst/>
          </a:prstGeom>
          <a:noFill/>
          <a:ln cap="flat" cmpd="sng" w="9525">
            <a:solidFill>
              <a:srgbClr val="C1C2AF"/>
            </a:solidFill>
            <a:prstDash val="solid"/>
            <a:round/>
            <a:headEnd len="sm" w="sm" type="none"/>
            <a:tailEnd len="sm" w="sm" type="none"/>
          </a:ln>
        </p:spPr>
      </p:cxnSp>
      <p:sp>
        <p:nvSpPr>
          <p:cNvPr id="8" name="Google Shape;8;p1"/>
          <p:cNvSpPr txBox="1"/>
          <p:nvPr>
            <p:ph idx="1" type="body"/>
          </p:nvPr>
        </p:nvSpPr>
        <p:spPr>
          <a:xfrm>
            <a:off x="-5040" y="0"/>
            <a:ext cx="9143640" cy="15213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cxnSp>
        <p:nvCxnSpPr>
          <p:cNvPr id="9" name="Google Shape;9;p1"/>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cxnSp>
        <p:nvCxnSpPr>
          <p:cNvPr id="67" name="Google Shape;67;p19"/>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68" name="Google Shape;68;p19"/>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69" name="Google Shape;69;p19"/>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cxnSp>
        <p:nvCxnSpPr>
          <p:cNvPr id="72" name="Google Shape;72;p21"/>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73" name="Google Shape;73;p21"/>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74" name="Google Shape;74;p21"/>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p23"/>
          <p:cNvSpPr txBox="1"/>
          <p:nvPr>
            <p:ph type="title"/>
          </p:nvPr>
        </p:nvSpPr>
        <p:spPr>
          <a:xfrm>
            <a:off x="394920" y="1989720"/>
            <a:ext cx="5731200" cy="768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8" name="Google Shape;78;p23"/>
          <p:cNvSpPr txBox="1"/>
          <p:nvPr>
            <p:ph idx="2" type="title"/>
          </p:nvPr>
        </p:nvSpPr>
        <p:spPr>
          <a:xfrm>
            <a:off x="394920" y="588960"/>
            <a:ext cx="5731200" cy="768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9" name="Google Shape;79;p23"/>
          <p:cNvSpPr txBox="1"/>
          <p:nvPr>
            <p:ph idx="3" type="title"/>
          </p:nvPr>
        </p:nvSpPr>
        <p:spPr>
          <a:xfrm>
            <a:off x="394920" y="3390120"/>
            <a:ext cx="5731200" cy="7686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cxnSp>
        <p:nvCxnSpPr>
          <p:cNvPr id="80" name="Google Shape;80;p23"/>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81" name="Google Shape;81;p23"/>
          <p:cNvCxnSpPr/>
          <p:nvPr/>
        </p:nvCxnSpPr>
        <p:spPr>
          <a:xfrm>
            <a:off x="-18720" y="32720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82" name="Google Shape;82;p23"/>
          <p:cNvCxnSpPr/>
          <p:nvPr/>
        </p:nvCxnSpPr>
        <p:spPr>
          <a:xfrm>
            <a:off x="-18720" y="18716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83" name="Google Shape;83;p23"/>
          <p:cNvCxnSpPr/>
          <p:nvPr/>
        </p:nvCxnSpPr>
        <p:spPr>
          <a:xfrm>
            <a:off x="-18720" y="394920"/>
            <a:ext cx="9181800" cy="360"/>
          </a:xfrm>
          <a:prstGeom prst="straightConnector1">
            <a:avLst/>
          </a:prstGeom>
          <a:noFill/>
          <a:ln cap="flat" cmpd="sng" w="9525">
            <a:solidFill>
              <a:srgbClr val="C1C2A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cxnSp>
        <p:nvCxnSpPr>
          <p:cNvPr id="86" name="Google Shape;86;p25"/>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87" name="Google Shape;87;p25"/>
          <p:cNvCxnSpPr/>
          <p:nvPr/>
        </p:nvCxnSpPr>
        <p:spPr>
          <a:xfrm>
            <a:off x="-18720" y="32720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88" name="Google Shape;88;p25"/>
          <p:cNvCxnSpPr/>
          <p:nvPr/>
        </p:nvCxnSpPr>
        <p:spPr>
          <a:xfrm>
            <a:off x="-18720" y="18716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89" name="Google Shape;89;p25"/>
          <p:cNvCxnSpPr/>
          <p:nvPr/>
        </p:nvCxnSpPr>
        <p:spPr>
          <a:xfrm>
            <a:off x="-18720" y="394920"/>
            <a:ext cx="9181800" cy="360"/>
          </a:xfrm>
          <a:prstGeom prst="straightConnector1">
            <a:avLst/>
          </a:prstGeom>
          <a:noFill/>
          <a:ln cap="flat" cmpd="sng" w="9525">
            <a:solidFill>
              <a:srgbClr val="C1C2A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cxnSp>
        <p:nvCxnSpPr>
          <p:cNvPr id="92" name="Google Shape;92;p27"/>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93" name="Google Shape;93;p27"/>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9"/>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7" name="Google Shape;97;p29"/>
          <p:cNvSpPr txBox="1"/>
          <p:nvPr>
            <p:ph idx="1" type="body"/>
          </p:nvPr>
        </p:nvSpPr>
        <p:spPr>
          <a:xfrm>
            <a:off x="394920" y="1165680"/>
            <a:ext cx="8353440" cy="3304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cxnSp>
        <p:nvCxnSpPr>
          <p:cNvPr id="98" name="Google Shape;98;p29"/>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99" name="Google Shape;99;p29"/>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cxnSp>
        <p:nvCxnSpPr>
          <p:cNvPr id="104" name="Google Shape;104;p31"/>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105" name="Google Shape;105;p31"/>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106" name="Google Shape;106;p31"/>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cxnSp>
        <p:nvCxnSpPr>
          <p:cNvPr id="112" name="Google Shape;112;p33"/>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113" name="Google Shape;113;p33"/>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114" name="Google Shape;114;p33"/>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35"/>
          <p:cNvSpPr txBox="1"/>
          <p:nvPr>
            <p:ph type="title"/>
          </p:nvPr>
        </p:nvSpPr>
        <p:spPr>
          <a:xfrm>
            <a:off x="394920" y="395280"/>
            <a:ext cx="50155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9" name="Google Shape;119;p35"/>
          <p:cNvSpPr txBox="1"/>
          <p:nvPr>
            <p:ph idx="1" type="body"/>
          </p:nvPr>
        </p:nvSpPr>
        <p:spPr>
          <a:xfrm>
            <a:off x="5512680" y="0"/>
            <a:ext cx="363132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cxnSp>
        <p:nvCxnSpPr>
          <p:cNvPr id="120" name="Google Shape;120;p35"/>
          <p:cNvCxnSpPr/>
          <p:nvPr/>
        </p:nvCxnSpPr>
        <p:spPr>
          <a:xfrm>
            <a:off x="-18720" y="967680"/>
            <a:ext cx="5531400" cy="360"/>
          </a:xfrm>
          <a:prstGeom prst="straightConnector1">
            <a:avLst/>
          </a:prstGeom>
          <a:noFill/>
          <a:ln cap="flat" cmpd="sng" w="9525">
            <a:solidFill>
              <a:srgbClr val="C1C2AF"/>
            </a:solidFill>
            <a:prstDash val="solid"/>
            <a:round/>
            <a:headEnd len="sm" w="sm" type="none"/>
            <a:tailEnd len="sm" w="sm" type="none"/>
          </a:ln>
        </p:spPr>
      </p:cxnSp>
      <p:cxnSp>
        <p:nvCxnSpPr>
          <p:cNvPr id="121" name="Google Shape;121;p35"/>
          <p:cNvCxnSpPr/>
          <p:nvPr/>
        </p:nvCxnSpPr>
        <p:spPr>
          <a:xfrm>
            <a:off x="-18720" y="4748400"/>
            <a:ext cx="5531400" cy="360"/>
          </a:xfrm>
          <a:prstGeom prst="straightConnector1">
            <a:avLst/>
          </a:prstGeom>
          <a:noFill/>
          <a:ln cap="flat" cmpd="sng" w="9525">
            <a:solidFill>
              <a:srgbClr val="C1C2A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cxnSp>
        <p:nvCxnSpPr>
          <p:cNvPr id="124" name="Google Shape;124;p37"/>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125" name="Google Shape;125;p37"/>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126" name="Google Shape;126;p37"/>
          <p:cNvSpPr txBox="1"/>
          <p:nvPr>
            <p:ph type="title"/>
          </p:nvPr>
        </p:nvSpPr>
        <p:spPr>
          <a:xfrm>
            <a:off x="2318040" y="1593360"/>
            <a:ext cx="4507920" cy="2529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394920" y="252000"/>
            <a:ext cx="5055840" cy="11300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cxnSp>
        <p:nvCxnSpPr>
          <p:cNvPr id="15" name="Google Shape;15;p3"/>
          <p:cNvCxnSpPr/>
          <p:nvPr/>
        </p:nvCxnSpPr>
        <p:spPr>
          <a:xfrm>
            <a:off x="-18720" y="4748400"/>
            <a:ext cx="5531400" cy="360"/>
          </a:xfrm>
          <a:prstGeom prst="straightConnector1">
            <a:avLst/>
          </a:prstGeom>
          <a:noFill/>
          <a:ln cap="flat" cmpd="sng" w="9525">
            <a:solidFill>
              <a:srgbClr val="C1C2AF"/>
            </a:solidFill>
            <a:prstDash val="solid"/>
            <a:round/>
            <a:headEnd len="sm" w="sm" type="none"/>
            <a:tailEnd len="sm" w="sm" type="none"/>
          </a:ln>
        </p:spPr>
      </p:cxnSp>
      <p:sp>
        <p:nvSpPr>
          <p:cNvPr id="16" name="Google Shape;16;p3"/>
          <p:cNvSpPr txBox="1"/>
          <p:nvPr>
            <p:ph idx="1" type="body"/>
          </p:nvPr>
        </p:nvSpPr>
        <p:spPr>
          <a:xfrm>
            <a:off x="5512680" y="0"/>
            <a:ext cx="363132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cxnSp>
        <p:nvCxnSpPr>
          <p:cNvPr id="129" name="Google Shape;129;p39"/>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130" name="Google Shape;130;p39"/>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131" name="Google Shape;131;p39"/>
          <p:cNvSpPr txBox="1"/>
          <p:nvPr>
            <p:ph type="title"/>
          </p:nvPr>
        </p:nvSpPr>
        <p:spPr>
          <a:xfrm>
            <a:off x="2135520" y="1482840"/>
            <a:ext cx="4872600" cy="19641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1"/>
          <p:cNvSpPr txBox="1"/>
          <p:nvPr>
            <p:ph idx="1" type="body"/>
          </p:nvPr>
        </p:nvSpPr>
        <p:spPr>
          <a:xfrm>
            <a:off x="0" y="0"/>
            <a:ext cx="914364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5" name="Google Shape;135;p41"/>
          <p:cNvSpPr txBox="1"/>
          <p:nvPr>
            <p:ph type="title"/>
          </p:nvPr>
        </p:nvSpPr>
        <p:spPr>
          <a:xfrm>
            <a:off x="720000" y="4014360"/>
            <a:ext cx="7703640" cy="572400"/>
          </a:xfrm>
          <a:prstGeom prst="rect">
            <a:avLst/>
          </a:prstGeom>
          <a:solidFill>
            <a:schemeClr val="lt1"/>
          </a:solid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7" name="Shape 13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45"/>
          <p:cNvSpPr/>
          <p:nvPr/>
        </p:nvSpPr>
        <p:spPr>
          <a:xfrm>
            <a:off x="0" y="-10440"/>
            <a:ext cx="9143640" cy="1180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1" name="Google Shape;141;p45"/>
          <p:cNvSpPr txBox="1"/>
          <p:nvPr>
            <p:ph type="title"/>
          </p:nvPr>
        </p:nvSpPr>
        <p:spPr>
          <a:xfrm>
            <a:off x="713160" y="539640"/>
            <a:ext cx="7717320" cy="4820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47"/>
          <p:cNvSpPr/>
          <p:nvPr/>
        </p:nvSpPr>
        <p:spPr>
          <a:xfrm>
            <a:off x="0" y="-10440"/>
            <a:ext cx="9143640" cy="118044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 name="Google Shape;145;p47"/>
          <p:cNvSpPr txBox="1"/>
          <p:nvPr>
            <p:ph type="title"/>
          </p:nvPr>
        </p:nvSpPr>
        <p:spPr>
          <a:xfrm>
            <a:off x="728640" y="539640"/>
            <a:ext cx="3347280" cy="4820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6" name="Google Shape;146;p47"/>
          <p:cNvSpPr txBox="1"/>
          <p:nvPr>
            <p:ph idx="2" type="title"/>
          </p:nvPr>
        </p:nvSpPr>
        <p:spPr>
          <a:xfrm>
            <a:off x="4977720" y="539640"/>
            <a:ext cx="3458160" cy="4820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5"/>
          <p:cNvSpPr txBox="1"/>
          <p:nvPr>
            <p:ph idx="1" type="body"/>
          </p:nvPr>
        </p:nvSpPr>
        <p:spPr>
          <a:xfrm>
            <a:off x="-5040" y="3150000"/>
            <a:ext cx="9143640" cy="199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cxnSp>
        <p:nvCxnSpPr>
          <p:cNvPr id="20" name="Google Shape;20;p5"/>
          <p:cNvCxnSpPr/>
          <p:nvPr/>
        </p:nvCxnSpPr>
        <p:spPr>
          <a:xfrm>
            <a:off x="-18720" y="1232280"/>
            <a:ext cx="9181800" cy="360"/>
          </a:xfrm>
          <a:prstGeom prst="straightConnector1">
            <a:avLst/>
          </a:prstGeom>
          <a:noFill/>
          <a:ln cap="flat" cmpd="sng" w="9525">
            <a:solidFill>
              <a:srgbClr val="C1C2AF"/>
            </a:solidFill>
            <a:prstDash val="solid"/>
            <a:round/>
            <a:headEnd len="sm" w="sm" type="none"/>
            <a:tailEnd len="sm" w="sm" type="none"/>
          </a:ln>
        </p:spPr>
      </p:cxnSp>
      <p:sp>
        <p:nvSpPr>
          <p:cNvPr id="21" name="Google Shape;21;p5"/>
          <p:cNvSpPr txBox="1"/>
          <p:nvPr>
            <p:ph type="title"/>
          </p:nvPr>
        </p:nvSpPr>
        <p:spPr>
          <a:xfrm>
            <a:off x="394920" y="1435680"/>
            <a:ext cx="8353440" cy="8413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5"/>
          <p:cNvSpPr txBox="1"/>
          <p:nvPr>
            <p:ph idx="2" type="title"/>
          </p:nvPr>
        </p:nvSpPr>
        <p:spPr>
          <a:xfrm>
            <a:off x="394920" y="395280"/>
            <a:ext cx="1235520" cy="8413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7"/>
          <p:cNvSpPr txBox="1"/>
          <p:nvPr>
            <p:ph type="title"/>
          </p:nvPr>
        </p:nvSpPr>
        <p:spPr>
          <a:xfrm>
            <a:off x="394920" y="3659040"/>
            <a:ext cx="8293680" cy="99108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cxnSp>
        <p:nvCxnSpPr>
          <p:cNvPr id="26" name="Google Shape;26;p7"/>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27" name="Google Shape;27;p7"/>
          <p:cNvCxnSpPr/>
          <p:nvPr/>
        </p:nvCxnSpPr>
        <p:spPr>
          <a:xfrm>
            <a:off x="-18720" y="3561120"/>
            <a:ext cx="9181800" cy="360"/>
          </a:xfrm>
          <a:prstGeom prst="straightConnector1">
            <a:avLst/>
          </a:prstGeom>
          <a:noFill/>
          <a:ln cap="flat" cmpd="sng" w="9525">
            <a:solidFill>
              <a:srgbClr val="C1C2AF"/>
            </a:solidFill>
            <a:prstDash val="solid"/>
            <a:round/>
            <a:headEnd len="sm" w="sm" type="none"/>
            <a:tailEnd len="sm" w="sm" type="none"/>
          </a:ln>
        </p:spPr>
      </p:cxnSp>
      <p:sp>
        <p:nvSpPr>
          <p:cNvPr id="28" name="Google Shape;28;p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cxnSp>
        <p:nvCxnSpPr>
          <p:cNvPr id="31" name="Google Shape;31;p9"/>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32" name="Google Shape;32;p9"/>
          <p:cNvCxnSpPr/>
          <p:nvPr/>
        </p:nvCxnSpPr>
        <p:spPr>
          <a:xfrm>
            <a:off x="-18720" y="376632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33" name="Google Shape;33;p9"/>
          <p:cNvCxnSpPr/>
          <p:nvPr/>
        </p:nvCxnSpPr>
        <p:spPr>
          <a:xfrm>
            <a:off x="-18720" y="1543680"/>
            <a:ext cx="9181800" cy="360"/>
          </a:xfrm>
          <a:prstGeom prst="straightConnector1">
            <a:avLst/>
          </a:prstGeom>
          <a:noFill/>
          <a:ln cap="flat" cmpd="sng" w="9525">
            <a:solidFill>
              <a:srgbClr val="C1C2AF"/>
            </a:solidFill>
            <a:prstDash val="solid"/>
            <a:round/>
            <a:headEnd len="sm" w="sm" type="none"/>
            <a:tailEnd len="sm" w="sm" type="none"/>
          </a:ln>
        </p:spPr>
      </p:cxnSp>
      <p:sp>
        <p:nvSpPr>
          <p:cNvPr id="34" name="Google Shape;34;p9"/>
          <p:cNvSpPr txBox="1"/>
          <p:nvPr>
            <p:ph type="title"/>
          </p:nvPr>
        </p:nvSpPr>
        <p:spPr>
          <a:xfrm>
            <a:off x="394920" y="595080"/>
            <a:ext cx="4447800" cy="7963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Google Shape;35;p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cxnSp>
        <p:nvCxnSpPr>
          <p:cNvPr id="38" name="Google Shape;38;p11"/>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39" name="Google Shape;39;p11"/>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
        <p:nvSpPr>
          <p:cNvPr id="40" name="Google Shape;40;p11"/>
          <p:cNvSpPr txBox="1"/>
          <p:nvPr>
            <p:ph type="title"/>
          </p:nvPr>
        </p:nvSpPr>
        <p:spPr>
          <a:xfrm>
            <a:off x="1284120" y="1575720"/>
            <a:ext cx="6575760" cy="15264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 name="Shape 4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15"/>
          <p:cNvSpPr txBox="1"/>
          <p:nvPr>
            <p:ph type="title"/>
          </p:nvPr>
        </p:nvSpPr>
        <p:spPr>
          <a:xfrm>
            <a:off x="394920" y="395280"/>
            <a:ext cx="835380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6" name="Google Shape;46;p15"/>
          <p:cNvSpPr txBox="1"/>
          <p:nvPr>
            <p:ph idx="2" type="title"/>
          </p:nvPr>
        </p:nvSpPr>
        <p:spPr>
          <a:xfrm>
            <a:off x="394920" y="1086120"/>
            <a:ext cx="63720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7" name="Google Shape;47;p15"/>
          <p:cNvSpPr txBox="1"/>
          <p:nvPr>
            <p:ph idx="3" type="title"/>
          </p:nvPr>
        </p:nvSpPr>
        <p:spPr>
          <a:xfrm>
            <a:off x="394920" y="2978280"/>
            <a:ext cx="63720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8" name="Google Shape;48;p15"/>
          <p:cNvSpPr txBox="1"/>
          <p:nvPr>
            <p:ph idx="4" type="title"/>
          </p:nvPr>
        </p:nvSpPr>
        <p:spPr>
          <a:xfrm>
            <a:off x="394920" y="1716840"/>
            <a:ext cx="63720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9" name="Google Shape;49;p15"/>
          <p:cNvSpPr txBox="1"/>
          <p:nvPr>
            <p:ph idx="5" type="title"/>
          </p:nvPr>
        </p:nvSpPr>
        <p:spPr>
          <a:xfrm>
            <a:off x="394920" y="3608640"/>
            <a:ext cx="63720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0" name="Google Shape;50;p15"/>
          <p:cNvSpPr txBox="1"/>
          <p:nvPr>
            <p:ph idx="6" type="title"/>
          </p:nvPr>
        </p:nvSpPr>
        <p:spPr>
          <a:xfrm>
            <a:off x="394920" y="2347560"/>
            <a:ext cx="63720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1" name="Google Shape;51;p15"/>
          <p:cNvSpPr txBox="1"/>
          <p:nvPr>
            <p:ph idx="7" type="title"/>
          </p:nvPr>
        </p:nvSpPr>
        <p:spPr>
          <a:xfrm>
            <a:off x="394920" y="4239360"/>
            <a:ext cx="637200" cy="447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cxnSp>
        <p:nvCxnSpPr>
          <p:cNvPr id="52" name="Google Shape;52;p15"/>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53" name="Google Shape;53;p15"/>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54" name="Google Shape;54;p15"/>
          <p:cNvCxnSpPr/>
          <p:nvPr/>
        </p:nvCxnSpPr>
        <p:spPr>
          <a:xfrm>
            <a:off x="-18720" y="159768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55" name="Google Shape;55;p15"/>
          <p:cNvCxnSpPr/>
          <p:nvPr/>
        </p:nvCxnSpPr>
        <p:spPr>
          <a:xfrm>
            <a:off x="-18720" y="222768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56" name="Google Shape;56;p15"/>
          <p:cNvCxnSpPr/>
          <p:nvPr/>
        </p:nvCxnSpPr>
        <p:spPr>
          <a:xfrm>
            <a:off x="-18720" y="28580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57" name="Google Shape;57;p15"/>
          <p:cNvCxnSpPr/>
          <p:nvPr/>
        </p:nvCxnSpPr>
        <p:spPr>
          <a:xfrm>
            <a:off x="-18720" y="348804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58" name="Google Shape;58;p15"/>
          <p:cNvCxnSpPr/>
          <p:nvPr/>
        </p:nvCxnSpPr>
        <p:spPr>
          <a:xfrm>
            <a:off x="-18720" y="4118040"/>
            <a:ext cx="9181800" cy="360"/>
          </a:xfrm>
          <a:prstGeom prst="straightConnector1">
            <a:avLst/>
          </a:prstGeom>
          <a:noFill/>
          <a:ln cap="flat" cmpd="sng" w="9525">
            <a:solidFill>
              <a:srgbClr val="C1C2A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7"/>
          <p:cNvSpPr txBox="1"/>
          <p:nvPr>
            <p:ph type="title"/>
          </p:nvPr>
        </p:nvSpPr>
        <p:spPr>
          <a:xfrm>
            <a:off x="394920" y="395280"/>
            <a:ext cx="83534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7"/>
          <p:cNvSpPr txBox="1"/>
          <p:nvPr>
            <p:ph idx="1" type="body"/>
          </p:nvPr>
        </p:nvSpPr>
        <p:spPr>
          <a:xfrm>
            <a:off x="394920" y="1165680"/>
            <a:ext cx="8353440" cy="16520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cxnSp>
        <p:nvCxnSpPr>
          <p:cNvPr id="63" name="Google Shape;63;p17"/>
          <p:cNvCxnSpPr/>
          <p:nvPr/>
        </p:nvCxnSpPr>
        <p:spPr>
          <a:xfrm>
            <a:off x="-18720" y="4748400"/>
            <a:ext cx="9181800" cy="360"/>
          </a:xfrm>
          <a:prstGeom prst="straightConnector1">
            <a:avLst/>
          </a:prstGeom>
          <a:noFill/>
          <a:ln cap="flat" cmpd="sng" w="9525">
            <a:solidFill>
              <a:srgbClr val="C1C2AF"/>
            </a:solidFill>
            <a:prstDash val="solid"/>
            <a:round/>
            <a:headEnd len="sm" w="sm" type="none"/>
            <a:tailEnd len="sm" w="sm" type="none"/>
          </a:ln>
        </p:spPr>
      </p:cxnSp>
      <p:cxnSp>
        <p:nvCxnSpPr>
          <p:cNvPr id="64" name="Google Shape;64;p17"/>
          <p:cNvCxnSpPr/>
          <p:nvPr/>
        </p:nvCxnSpPr>
        <p:spPr>
          <a:xfrm>
            <a:off x="-18720" y="967680"/>
            <a:ext cx="9181800" cy="360"/>
          </a:xfrm>
          <a:prstGeom prst="straightConnector1">
            <a:avLst/>
          </a:prstGeom>
          <a:noFill/>
          <a:ln cap="flat" cmpd="sng" w="9525">
            <a:solidFill>
              <a:srgbClr val="C1C2A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9"/>
          <p:cNvSpPr txBox="1"/>
          <p:nvPr>
            <p:ph type="title"/>
          </p:nvPr>
        </p:nvSpPr>
        <p:spPr>
          <a:xfrm>
            <a:off x="137175" y="1694922"/>
            <a:ext cx="8234100" cy="1567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4500"/>
              <a:buFont typeface="Libre Baskerville"/>
              <a:buNone/>
            </a:pPr>
            <a:r>
              <a:rPr b="0" lang="en" sz="4500" strike="noStrike">
                <a:solidFill>
                  <a:schemeClr val="dk1"/>
                </a:solidFill>
                <a:latin typeface="Libre Baskerville"/>
                <a:ea typeface="Libre Baskerville"/>
                <a:cs typeface="Libre Baskerville"/>
                <a:sym typeface="Libre Baskerville"/>
              </a:rPr>
              <a:t>Enhancing Collections Strategy</a:t>
            </a:r>
            <a:endParaRPr b="0" sz="4500" strike="noStrike">
              <a:solidFill>
                <a:schemeClr val="dk1"/>
              </a:solidFill>
              <a:latin typeface="Arial"/>
              <a:ea typeface="Arial"/>
              <a:cs typeface="Arial"/>
              <a:sym typeface="Arial"/>
            </a:endParaRPr>
          </a:p>
        </p:txBody>
      </p:sp>
      <p:sp>
        <p:nvSpPr>
          <p:cNvPr id="153" name="Google Shape;153;p49"/>
          <p:cNvSpPr txBox="1"/>
          <p:nvPr>
            <p:ph idx="1" type="subTitle"/>
          </p:nvPr>
        </p:nvSpPr>
        <p:spPr>
          <a:xfrm>
            <a:off x="137175" y="3335860"/>
            <a:ext cx="8353200" cy="466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DM Sans"/>
              <a:buNone/>
            </a:pPr>
            <a:r>
              <a:rPr b="0" i="0" lang="en" sz="1400" u="none" cap="none" strike="noStrike">
                <a:solidFill>
                  <a:schemeClr val="dk1"/>
                </a:solidFill>
                <a:latin typeface="DM Sans"/>
                <a:ea typeface="DM Sans"/>
                <a:cs typeface="DM Sans"/>
                <a:sym typeface="DM Sans"/>
              </a:rPr>
              <a:t>Proactive Delinquency Management for Improved Financial Outcomes</a:t>
            </a:r>
            <a:endParaRPr b="0" i="0" sz="1400" u="none" cap="none" strike="noStrike">
              <a:solidFill>
                <a:srgbClr val="000000"/>
              </a:solidFill>
              <a:latin typeface="Noto Sans Symbols"/>
              <a:ea typeface="Noto Sans Symbols"/>
              <a:cs typeface="Noto Sans Symbols"/>
              <a:sym typeface="Noto Sans Symbols"/>
            </a:endParaRPr>
          </a:p>
        </p:txBody>
      </p:sp>
      <p:pic>
        <p:nvPicPr>
          <p:cNvPr id="154" name="Google Shape;154;p49"/>
          <p:cNvPicPr preferRelativeResize="0"/>
          <p:nvPr/>
        </p:nvPicPr>
        <p:blipFill rotWithShape="1">
          <a:blip r:embed="rId3">
            <a:alphaModFix/>
          </a:blip>
          <a:srcRect b="32172" l="0" r="0" t="34209"/>
          <a:stretch/>
        </p:blipFill>
        <p:spPr>
          <a:xfrm>
            <a:off x="-5040" y="0"/>
            <a:ext cx="9143640" cy="1521360"/>
          </a:xfrm>
          <a:prstGeom prst="rect">
            <a:avLst/>
          </a:prstGeom>
          <a:noFill/>
          <a:ln>
            <a:noFill/>
          </a:ln>
        </p:spPr>
      </p:pic>
      <p:sp>
        <p:nvSpPr>
          <p:cNvPr id="155" name="Google Shape;155;p49"/>
          <p:cNvSpPr txBox="1"/>
          <p:nvPr/>
        </p:nvSpPr>
        <p:spPr>
          <a:xfrm>
            <a:off x="205750" y="4271550"/>
            <a:ext cx="87978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DM Sans Medium"/>
                <a:ea typeface="DM Sans Medium"/>
                <a:cs typeface="DM Sans Medium"/>
                <a:sym typeface="DM Sans Medium"/>
              </a:rPr>
              <a:t>Project By - Dhritimalya Dutta                                     dhritimalyadutta@gmail.com</a:t>
            </a:r>
            <a:endParaRPr sz="1800">
              <a:latin typeface="DM Sans Medium"/>
              <a:ea typeface="DM Sans Medium"/>
              <a:cs typeface="DM Sans Medium"/>
              <a:sym typeface="DM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58"/>
          <p:cNvSpPr txBox="1"/>
          <p:nvPr>
            <p:ph idx="4294967295" type="title"/>
          </p:nvPr>
        </p:nvSpPr>
        <p:spPr>
          <a:xfrm>
            <a:off x="390600" y="247680"/>
            <a:ext cx="5057280" cy="113328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Libre Baskerville"/>
              <a:buNone/>
            </a:pPr>
            <a:r>
              <a:rPr b="0" i="0" lang="en" sz="2600" u="none" cap="none" strike="noStrike">
                <a:solidFill>
                  <a:schemeClr val="dk1"/>
                </a:solidFill>
                <a:latin typeface="Libre Baskerville"/>
                <a:ea typeface="Libre Baskerville"/>
                <a:cs typeface="Libre Baskerville"/>
                <a:sym typeface="Libre Baskerville"/>
              </a:rPr>
              <a:t>Expected Outcomes</a:t>
            </a:r>
            <a:endParaRPr b="0" i="0" sz="2600" u="none" cap="none" strike="noStrike">
              <a:solidFill>
                <a:schemeClr val="dk1"/>
              </a:solidFill>
              <a:latin typeface="Arial"/>
              <a:ea typeface="Arial"/>
              <a:cs typeface="Arial"/>
              <a:sym typeface="Arial"/>
            </a:endParaRPr>
          </a:p>
        </p:txBody>
      </p:sp>
      <p:sp>
        <p:nvSpPr>
          <p:cNvPr id="219" name="Google Shape;219;p58"/>
          <p:cNvSpPr txBox="1"/>
          <p:nvPr>
            <p:ph idx="4294967295" type="subTitle"/>
          </p:nvPr>
        </p:nvSpPr>
        <p:spPr>
          <a:xfrm>
            <a:off x="390600" y="1704960"/>
            <a:ext cx="4295520" cy="280008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DM Sans"/>
              <a:buNone/>
            </a:pPr>
            <a:r>
              <a:rPr b="0" i="0" lang="en" sz="1200" u="none" cap="none" strike="noStrike">
                <a:solidFill>
                  <a:schemeClr val="dk1"/>
                </a:solidFill>
                <a:latin typeface="DM Sans"/>
                <a:ea typeface="DM Sans"/>
                <a:cs typeface="DM Sans"/>
                <a:sym typeface="DM Sans"/>
              </a:rPr>
              <a:t>The implementation of the Gradient Boosting Machine model is expected to achieve a 10% reduction in the total value of new delinquent accounts within six months of deployment. This proactive strategy will enhance resource allocation, leading to better financial outcomes for the organization.</a:t>
            </a:r>
            <a:endParaRPr b="0" i="0" sz="1200" u="none" cap="none" strike="noStrike">
              <a:solidFill>
                <a:srgbClr val="000000"/>
              </a:solidFill>
              <a:latin typeface="Noto Sans Symbols"/>
              <a:ea typeface="Noto Sans Symbols"/>
              <a:cs typeface="Noto Sans Symbols"/>
              <a:sym typeface="Noto Sans Symbols"/>
            </a:endParaRPr>
          </a:p>
        </p:txBody>
      </p:sp>
      <p:pic>
        <p:nvPicPr>
          <p:cNvPr id="220" name="Google Shape;220;p58"/>
          <p:cNvPicPr preferRelativeResize="0"/>
          <p:nvPr/>
        </p:nvPicPr>
        <p:blipFill rotWithShape="1">
          <a:blip r:embed="rId3">
            <a:alphaModFix/>
          </a:blip>
          <a:srcRect b="0" l="34375" r="18568" t="0"/>
          <a:stretch/>
        </p:blipFill>
        <p:spPr>
          <a:xfrm>
            <a:off x="5512680" y="0"/>
            <a:ext cx="3630960" cy="5143320"/>
          </a:xfrm>
          <a:prstGeom prst="rect">
            <a:avLst/>
          </a:prstGeom>
          <a:noFill/>
          <a:ln>
            <a:noFill/>
          </a:ln>
        </p:spPr>
      </p:pic>
      <p:cxnSp>
        <p:nvCxnSpPr>
          <p:cNvPr id="221" name="Google Shape;221;p58"/>
          <p:cNvCxnSpPr/>
          <p:nvPr/>
        </p:nvCxnSpPr>
        <p:spPr>
          <a:xfrm>
            <a:off x="-18720" y="1382400"/>
            <a:ext cx="5531400" cy="360"/>
          </a:xfrm>
          <a:prstGeom prst="straightConnector1">
            <a:avLst/>
          </a:prstGeom>
          <a:noFill/>
          <a:ln cap="flat" cmpd="sng" w="9525">
            <a:solidFill>
              <a:srgbClr val="C1C2A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9"/>
          <p:cNvSpPr txBox="1"/>
          <p:nvPr>
            <p:ph idx="4294967295" type="title"/>
          </p:nvPr>
        </p:nvSpPr>
        <p:spPr>
          <a:xfrm>
            <a:off x="390600" y="3657600"/>
            <a:ext cx="8295840" cy="9903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Libre Baskerville"/>
              <a:buNone/>
            </a:pPr>
            <a:r>
              <a:rPr b="0" i="0" lang="en" sz="2600" u="none" cap="none" strike="noStrike">
                <a:solidFill>
                  <a:schemeClr val="dk1"/>
                </a:solidFill>
                <a:latin typeface="Libre Baskerville"/>
                <a:ea typeface="Libre Baskerville"/>
                <a:cs typeface="Libre Baskerville"/>
                <a:sym typeface="Libre Baskerville"/>
              </a:rPr>
              <a:t>Conclusions</a:t>
            </a:r>
            <a:endParaRPr b="0" i="0" sz="2600" u="none" cap="none" strike="noStrike">
              <a:solidFill>
                <a:schemeClr val="dk1"/>
              </a:solidFill>
              <a:latin typeface="Arial"/>
              <a:ea typeface="Arial"/>
              <a:cs typeface="Arial"/>
              <a:sym typeface="Arial"/>
            </a:endParaRPr>
          </a:p>
        </p:txBody>
      </p:sp>
      <p:sp>
        <p:nvSpPr>
          <p:cNvPr id="227" name="Google Shape;227;p59"/>
          <p:cNvSpPr txBox="1"/>
          <p:nvPr>
            <p:ph idx="4294967295" type="subTitle"/>
          </p:nvPr>
        </p:nvSpPr>
        <p:spPr>
          <a:xfrm>
            <a:off x="3666960" y="390600"/>
            <a:ext cx="5086080" cy="28760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DM Sans"/>
              <a:buNone/>
            </a:pPr>
            <a:r>
              <a:rPr b="0" i="0" lang="en" sz="1200" u="none" cap="none" strike="noStrike">
                <a:solidFill>
                  <a:schemeClr val="dk1"/>
                </a:solidFill>
                <a:latin typeface="DM Sans"/>
                <a:ea typeface="DM Sans"/>
                <a:cs typeface="DM Sans"/>
                <a:sym typeface="DM Sans"/>
              </a:rPr>
              <a:t>In summary, adopting predictive analytics through the Gradient Boosting Machine model will transform our collections strategy. By identifying risk factors early and implementing targeted interventions, we can significantly reduce delinquency rates and enhance overall financial stability.</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60"/>
          <p:cNvSpPr txBox="1"/>
          <p:nvPr>
            <p:ph idx="4294967295" type="title"/>
          </p:nvPr>
        </p:nvSpPr>
        <p:spPr>
          <a:xfrm>
            <a:off x="390600" y="590400"/>
            <a:ext cx="4447800" cy="7999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Libre Baskerville"/>
              <a:buNone/>
            </a:pPr>
            <a:r>
              <a:rPr b="0" i="0" lang="en" sz="4000" u="none" cap="none" strike="noStrike">
                <a:solidFill>
                  <a:schemeClr val="dk1"/>
                </a:solidFill>
                <a:latin typeface="Libre Baskerville"/>
                <a:ea typeface="Libre Baskerville"/>
                <a:cs typeface="Libre Baskerville"/>
                <a:sym typeface="Libre Baskerville"/>
              </a:rPr>
              <a:t>Thank you!</a:t>
            </a:r>
            <a:endParaRPr b="0" i="0" sz="4000" u="none" cap="none" strike="noStrike">
              <a:solidFill>
                <a:schemeClr val="dk1"/>
              </a:solidFill>
              <a:latin typeface="Arial"/>
              <a:ea typeface="Arial"/>
              <a:cs typeface="Arial"/>
              <a:sym typeface="Arial"/>
            </a:endParaRPr>
          </a:p>
        </p:txBody>
      </p:sp>
      <p:sp>
        <p:nvSpPr>
          <p:cNvPr id="233" name="Google Shape;233;p60"/>
          <p:cNvSpPr txBox="1"/>
          <p:nvPr>
            <p:ph idx="4294967295" type="subTitle"/>
          </p:nvPr>
        </p:nvSpPr>
        <p:spPr>
          <a:xfrm>
            <a:off x="390600" y="1666800"/>
            <a:ext cx="4447800" cy="10569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DM Sans"/>
              <a:buNone/>
            </a:pPr>
            <a:r>
              <a:rPr b="1" i="0" lang="en" sz="1400" u="none" cap="none" strike="noStrike">
                <a:solidFill>
                  <a:schemeClr val="dk1"/>
                </a:solidFill>
                <a:latin typeface="DM Sans"/>
                <a:ea typeface="DM Sans"/>
                <a:cs typeface="DM Sans"/>
                <a:sym typeface="DM Sans"/>
              </a:rPr>
              <a:t>Do you have any questions?</a:t>
            </a:r>
            <a:endParaRPr b="0" i="0" sz="1400" u="none" cap="none" strike="noStrike">
              <a:solidFill>
                <a:srgbClr val="000000"/>
              </a:solidFill>
              <a:latin typeface="Noto Sans Symbols"/>
              <a:ea typeface="Noto Sans Symbols"/>
              <a:cs typeface="Noto Sans Symbols"/>
              <a:sym typeface="Noto Sans Symbols"/>
            </a:endParaRPr>
          </a:p>
        </p:txBody>
      </p:sp>
      <p:sp>
        <p:nvSpPr>
          <p:cNvPr id="234" name="Google Shape;234;p60"/>
          <p:cNvSpPr/>
          <p:nvPr/>
        </p:nvSpPr>
        <p:spPr>
          <a:xfrm>
            <a:off x="394920" y="2910600"/>
            <a:ext cx="344520" cy="344880"/>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235" name="Google Shape;235;p60"/>
          <p:cNvGrpSpPr/>
          <p:nvPr/>
        </p:nvGrpSpPr>
        <p:grpSpPr>
          <a:xfrm>
            <a:off x="909000" y="2909880"/>
            <a:ext cx="340560" cy="345960"/>
            <a:chOff x="909000" y="2909880"/>
            <a:chExt cx="340560" cy="345960"/>
          </a:xfrm>
        </p:grpSpPr>
        <p:sp>
          <p:nvSpPr>
            <p:cNvPr id="236" name="Google Shape;236;p60"/>
            <p:cNvSpPr/>
            <p:nvPr/>
          </p:nvSpPr>
          <p:spPr>
            <a:xfrm>
              <a:off x="909000" y="2909880"/>
              <a:ext cx="340560" cy="345960"/>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7" name="Google Shape;237;p60"/>
            <p:cNvSpPr/>
            <p:nvPr/>
          </p:nvSpPr>
          <p:spPr>
            <a:xfrm>
              <a:off x="972720" y="2975400"/>
              <a:ext cx="211680" cy="215280"/>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8" name="Google Shape;238;p60"/>
            <p:cNvSpPr/>
            <p:nvPr/>
          </p:nvSpPr>
          <p:spPr>
            <a:xfrm>
              <a:off x="1022040" y="3026520"/>
              <a:ext cx="112680" cy="112680"/>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56500" lIns="91425" spcFirstLastPara="1" rIns="91425" wrap="square" tIns="565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9" name="Google Shape;239;p60"/>
            <p:cNvSpPr/>
            <p:nvPr/>
          </p:nvSpPr>
          <p:spPr>
            <a:xfrm>
              <a:off x="1121760" y="3003120"/>
              <a:ext cx="28800" cy="2880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40" name="Google Shape;240;p60"/>
          <p:cNvGrpSpPr/>
          <p:nvPr/>
        </p:nvGrpSpPr>
        <p:grpSpPr>
          <a:xfrm>
            <a:off x="1432440" y="2909880"/>
            <a:ext cx="345960" cy="345960"/>
            <a:chOff x="1432440" y="2909880"/>
            <a:chExt cx="345960" cy="345960"/>
          </a:xfrm>
        </p:grpSpPr>
        <p:sp>
          <p:nvSpPr>
            <p:cNvPr id="241" name="Google Shape;241;p60"/>
            <p:cNvSpPr/>
            <p:nvPr/>
          </p:nvSpPr>
          <p:spPr>
            <a:xfrm>
              <a:off x="1432440" y="2909880"/>
              <a:ext cx="345960" cy="345960"/>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2" name="Google Shape;242;p60"/>
            <p:cNvSpPr/>
            <p:nvPr/>
          </p:nvSpPr>
          <p:spPr>
            <a:xfrm>
              <a:off x="1512360" y="3048480"/>
              <a:ext cx="47520" cy="12060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60475" lIns="91425" spcFirstLastPara="1" rIns="91425" wrap="square" tIns="6047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3" name="Google Shape;243;p60"/>
            <p:cNvSpPr/>
            <p:nvPr/>
          </p:nvSpPr>
          <p:spPr>
            <a:xfrm>
              <a:off x="1505160" y="2982960"/>
              <a:ext cx="54720" cy="54720"/>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27350" lIns="91425" spcFirstLastPara="1" rIns="91425" wrap="square" tIns="2735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4" name="Google Shape;244;p60"/>
            <p:cNvSpPr/>
            <p:nvPr/>
          </p:nvSpPr>
          <p:spPr>
            <a:xfrm>
              <a:off x="1585080" y="3048480"/>
              <a:ext cx="127800" cy="12060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60475" lIns="91425" spcFirstLastPara="1" rIns="91425" wrap="square" tIns="6047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45" name="Google Shape;245;p60"/>
          <p:cNvGrpSpPr/>
          <p:nvPr/>
        </p:nvGrpSpPr>
        <p:grpSpPr>
          <a:xfrm>
            <a:off x="1941480" y="2910240"/>
            <a:ext cx="345960" cy="345960"/>
            <a:chOff x="1941480" y="2910240"/>
            <a:chExt cx="345960" cy="345960"/>
          </a:xfrm>
        </p:grpSpPr>
        <p:sp>
          <p:nvSpPr>
            <p:cNvPr id="246" name="Google Shape;246;p60"/>
            <p:cNvSpPr/>
            <p:nvPr/>
          </p:nvSpPr>
          <p:spPr>
            <a:xfrm>
              <a:off x="2018880" y="2985480"/>
              <a:ext cx="191520" cy="195840"/>
            </a:xfrm>
            <a:custGeom>
              <a:rect b="b" l="l" r="r" t="t"/>
              <a:pathLst>
                <a:path extrusionOk="0" h="505587" w="494728">
                  <a:moveTo>
                    <a:pt x="294418" y="214122"/>
                  </a:moveTo>
                  <a:lnTo>
                    <a:pt x="478631" y="0"/>
                  </a:lnTo>
                  <a:lnTo>
                    <a:pt x="435007" y="0"/>
                  </a:lnTo>
                  <a:lnTo>
                    <a:pt x="275082" y="185928"/>
                  </a:lnTo>
                  <a:lnTo>
                    <a:pt x="147352" y="0"/>
                  </a:lnTo>
                  <a:lnTo>
                    <a:pt x="0" y="0"/>
                  </a:lnTo>
                  <a:lnTo>
                    <a:pt x="193167" y="281083"/>
                  </a:lnTo>
                  <a:lnTo>
                    <a:pt x="0" y="505587"/>
                  </a:lnTo>
                  <a:lnTo>
                    <a:pt x="43625" y="505587"/>
                  </a:lnTo>
                  <a:lnTo>
                    <a:pt x="212503" y="309277"/>
                  </a:lnTo>
                  <a:lnTo>
                    <a:pt x="347377" y="505587"/>
                  </a:lnTo>
                  <a:lnTo>
                    <a:pt x="494729" y="505587"/>
                  </a:lnTo>
                  <a:lnTo>
                    <a:pt x="294418" y="214027"/>
                  </a:lnTo>
                  <a:lnTo>
                    <a:pt x="294418" y="214027"/>
                  </a:lnTo>
                  <a:close/>
                  <a:moveTo>
                    <a:pt x="234601" y="283655"/>
                  </a:moveTo>
                  <a:lnTo>
                    <a:pt x="215075" y="255651"/>
                  </a:lnTo>
                  <a:lnTo>
                    <a:pt x="59341" y="32861"/>
                  </a:lnTo>
                  <a:lnTo>
                    <a:pt x="126397" y="32861"/>
                  </a:lnTo>
                  <a:lnTo>
                    <a:pt x="252032" y="212598"/>
                  </a:lnTo>
                  <a:lnTo>
                    <a:pt x="271558" y="240601"/>
                  </a:lnTo>
                  <a:lnTo>
                    <a:pt x="434912" y="474250"/>
                  </a:lnTo>
                  <a:lnTo>
                    <a:pt x="367855" y="474250"/>
                  </a:lnTo>
                  <a:lnTo>
                    <a:pt x="234505" y="283559"/>
                  </a:lnTo>
                  <a:lnTo>
                    <a:pt x="234505" y="28355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7" name="Google Shape;247;p60"/>
            <p:cNvSpPr/>
            <p:nvPr/>
          </p:nvSpPr>
          <p:spPr>
            <a:xfrm>
              <a:off x="1941480" y="2910240"/>
              <a:ext cx="345960" cy="345960"/>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0"/>
          <p:cNvSpPr txBox="1"/>
          <p:nvPr>
            <p:ph idx="4294967295" type="title"/>
          </p:nvPr>
        </p:nvSpPr>
        <p:spPr>
          <a:xfrm>
            <a:off x="390600" y="247680"/>
            <a:ext cx="5057280" cy="113328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Libre Baskerville"/>
              <a:buNone/>
            </a:pPr>
            <a:r>
              <a:rPr b="0" i="0" lang="en" sz="2600" u="none" cap="none" strike="noStrike">
                <a:solidFill>
                  <a:schemeClr val="dk1"/>
                </a:solidFill>
                <a:latin typeface="Libre Baskerville"/>
                <a:ea typeface="Libre Baskerville"/>
                <a:cs typeface="Libre Baskerville"/>
                <a:sym typeface="Libre Baskerville"/>
              </a:rPr>
              <a:t>Introduction</a:t>
            </a:r>
            <a:endParaRPr b="0" i="0" sz="2600" u="none" cap="none" strike="noStrike">
              <a:solidFill>
                <a:schemeClr val="dk1"/>
              </a:solidFill>
              <a:latin typeface="Arial"/>
              <a:ea typeface="Arial"/>
              <a:cs typeface="Arial"/>
              <a:sym typeface="Arial"/>
            </a:endParaRPr>
          </a:p>
        </p:txBody>
      </p:sp>
      <p:sp>
        <p:nvSpPr>
          <p:cNvPr id="161" name="Google Shape;161;p50"/>
          <p:cNvSpPr txBox="1"/>
          <p:nvPr>
            <p:ph idx="4294967295" type="subTitle"/>
          </p:nvPr>
        </p:nvSpPr>
        <p:spPr>
          <a:xfrm>
            <a:off x="390600" y="1704960"/>
            <a:ext cx="4295520" cy="280008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DM Sans"/>
              <a:buNone/>
            </a:pPr>
            <a:r>
              <a:rPr b="0" i="0" lang="en" sz="1200" u="none" cap="none" strike="noStrike">
                <a:solidFill>
                  <a:schemeClr val="dk1"/>
                </a:solidFill>
                <a:latin typeface="DM Sans"/>
                <a:ea typeface="DM Sans"/>
                <a:cs typeface="DM Sans"/>
                <a:sym typeface="DM Sans"/>
              </a:rPr>
              <a:t>This presentation will explore the key risk factors contributing to customer delinquency and emphasize the importance of implementing predictive analytics in our collections strategy to enhance financial outcomes.</a:t>
            </a:r>
            <a:endParaRPr b="0" i="0" sz="1200" u="none" cap="none" strike="noStrike">
              <a:solidFill>
                <a:srgbClr val="000000"/>
              </a:solidFill>
              <a:latin typeface="Noto Sans Symbols"/>
              <a:ea typeface="Noto Sans Symbols"/>
              <a:cs typeface="Noto Sans Symbols"/>
              <a:sym typeface="Noto Sans Symbols"/>
            </a:endParaRPr>
          </a:p>
        </p:txBody>
      </p:sp>
      <p:pic>
        <p:nvPicPr>
          <p:cNvPr id="162" name="Google Shape;162;p50"/>
          <p:cNvPicPr preferRelativeResize="0"/>
          <p:nvPr/>
        </p:nvPicPr>
        <p:blipFill rotWithShape="1">
          <a:blip r:embed="rId3">
            <a:alphaModFix/>
          </a:blip>
          <a:srcRect b="0" l="34375" r="18568" t="0"/>
          <a:stretch/>
        </p:blipFill>
        <p:spPr>
          <a:xfrm>
            <a:off x="5512680" y="0"/>
            <a:ext cx="3630960" cy="5143320"/>
          </a:xfrm>
          <a:prstGeom prst="rect">
            <a:avLst/>
          </a:prstGeom>
          <a:noFill/>
          <a:ln>
            <a:noFill/>
          </a:ln>
        </p:spPr>
      </p:pic>
      <p:cxnSp>
        <p:nvCxnSpPr>
          <p:cNvPr id="163" name="Google Shape;163;p50"/>
          <p:cNvCxnSpPr/>
          <p:nvPr/>
        </p:nvCxnSpPr>
        <p:spPr>
          <a:xfrm>
            <a:off x="-18720" y="1382400"/>
            <a:ext cx="5531400" cy="360"/>
          </a:xfrm>
          <a:prstGeom prst="straightConnector1">
            <a:avLst/>
          </a:prstGeom>
          <a:noFill/>
          <a:ln cap="flat" cmpd="sng" w="9525">
            <a:solidFill>
              <a:srgbClr val="C1C2AF"/>
            </a:solidFill>
            <a:prstDash val="solid"/>
            <a:round/>
            <a:headEnd len="sm" w="sm" type="none"/>
            <a:tailEnd len="sm" w="sm" type="none"/>
          </a:ln>
        </p:spPr>
      </p:cxnSp>
      <p:pic>
        <p:nvPicPr>
          <p:cNvPr id="164" name="Google Shape;164;p50" title="1.png"/>
          <p:cNvPicPr preferRelativeResize="0"/>
          <p:nvPr/>
        </p:nvPicPr>
        <p:blipFill>
          <a:blip r:embed="rId4">
            <a:alphaModFix/>
          </a:blip>
          <a:stretch>
            <a:fillRect/>
          </a:stretch>
        </p:blipFill>
        <p:spPr>
          <a:xfrm>
            <a:off x="859422" y="1548199"/>
            <a:ext cx="3357877" cy="183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1"/>
          <p:cNvSpPr txBox="1"/>
          <p:nvPr>
            <p:ph idx="4294967295" type="title"/>
          </p:nvPr>
        </p:nvSpPr>
        <p:spPr>
          <a:xfrm>
            <a:off x="390600" y="1438200"/>
            <a:ext cx="8353080" cy="83772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Libre Baskerville"/>
              <a:buNone/>
            </a:pPr>
            <a:r>
              <a:rPr b="0" i="0" lang="en" sz="4000" u="none" cap="none" strike="noStrike">
                <a:solidFill>
                  <a:schemeClr val="dk1"/>
                </a:solidFill>
                <a:latin typeface="Libre Baskerville"/>
                <a:ea typeface="Libre Baskerville"/>
                <a:cs typeface="Libre Baskerville"/>
                <a:sym typeface="Libre Baskerville"/>
              </a:rPr>
              <a:t>Risk Factors</a:t>
            </a:r>
            <a:endParaRPr b="0" i="0" sz="4000" u="none" cap="none" strike="noStrike">
              <a:solidFill>
                <a:schemeClr val="dk1"/>
              </a:solidFill>
              <a:latin typeface="Arial"/>
              <a:ea typeface="Arial"/>
              <a:cs typeface="Arial"/>
              <a:sym typeface="Arial"/>
            </a:endParaRPr>
          </a:p>
        </p:txBody>
      </p:sp>
      <p:sp>
        <p:nvSpPr>
          <p:cNvPr id="170" name="Google Shape;170;p51"/>
          <p:cNvSpPr txBox="1"/>
          <p:nvPr>
            <p:ph idx="4294967295" type="title"/>
          </p:nvPr>
        </p:nvSpPr>
        <p:spPr>
          <a:xfrm>
            <a:off x="390600" y="390600"/>
            <a:ext cx="1238040" cy="8377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Libre Baskerville"/>
              <a:buNone/>
            </a:pPr>
            <a:r>
              <a:rPr b="0" i="0" lang="en" sz="4000" u="none" cap="none" strike="noStrike">
                <a:solidFill>
                  <a:schemeClr val="dk1"/>
                </a:solidFill>
                <a:latin typeface="Libre Baskerville"/>
                <a:ea typeface="Libre Baskerville"/>
                <a:cs typeface="Libre Baskerville"/>
                <a:sym typeface="Libre Baskerville"/>
              </a:rPr>
              <a:t>01</a:t>
            </a:r>
            <a:endParaRPr b="0" i="0" sz="4000" u="none" cap="none" strike="noStrike">
              <a:solidFill>
                <a:schemeClr val="dk1"/>
              </a:solidFill>
              <a:latin typeface="Arial"/>
              <a:ea typeface="Arial"/>
              <a:cs typeface="Arial"/>
              <a:sym typeface="Arial"/>
            </a:endParaRPr>
          </a:p>
        </p:txBody>
      </p:sp>
      <p:pic>
        <p:nvPicPr>
          <p:cNvPr id="171" name="Google Shape;171;p51"/>
          <p:cNvPicPr preferRelativeResize="0"/>
          <p:nvPr/>
        </p:nvPicPr>
        <p:blipFill rotWithShape="1">
          <a:blip r:embed="rId3">
            <a:alphaModFix/>
          </a:blip>
          <a:srcRect b="33526" l="0" r="0" t="27583"/>
          <a:stretch/>
        </p:blipFill>
        <p:spPr>
          <a:xfrm>
            <a:off x="-5040" y="3150000"/>
            <a:ext cx="9143640" cy="19929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2"/>
          <p:cNvSpPr txBox="1"/>
          <p:nvPr>
            <p:ph idx="4294967295" type="title"/>
          </p:nvPr>
        </p:nvSpPr>
        <p:spPr>
          <a:xfrm>
            <a:off x="390600" y="3657600"/>
            <a:ext cx="8295840" cy="9903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Libre Baskerville"/>
              <a:buNone/>
            </a:pPr>
            <a:r>
              <a:rPr b="0" i="0" lang="en" sz="2600" u="none" cap="none" strike="noStrike">
                <a:solidFill>
                  <a:schemeClr val="dk1"/>
                </a:solidFill>
                <a:latin typeface="Libre Baskerville"/>
                <a:ea typeface="Libre Baskerville"/>
                <a:cs typeface="Libre Baskerville"/>
                <a:sym typeface="Libre Baskerville"/>
              </a:rPr>
              <a:t>Deteriorating Payment History</a:t>
            </a:r>
            <a:endParaRPr b="0" i="0" sz="2600" u="none" cap="none" strike="noStrike">
              <a:solidFill>
                <a:schemeClr val="dk1"/>
              </a:solidFill>
              <a:latin typeface="Arial"/>
              <a:ea typeface="Arial"/>
              <a:cs typeface="Arial"/>
              <a:sym typeface="Arial"/>
            </a:endParaRPr>
          </a:p>
        </p:txBody>
      </p:sp>
      <p:sp>
        <p:nvSpPr>
          <p:cNvPr id="177" name="Google Shape;177;p52"/>
          <p:cNvSpPr txBox="1"/>
          <p:nvPr>
            <p:ph idx="4294967295" type="subTitle"/>
          </p:nvPr>
        </p:nvSpPr>
        <p:spPr>
          <a:xfrm>
            <a:off x="3666960" y="390600"/>
            <a:ext cx="5086080" cy="28760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DM Sans"/>
              <a:buNone/>
            </a:pPr>
            <a:r>
              <a:rPr b="0" i="0" lang="en" sz="1200" u="none" cap="none" strike="noStrike">
                <a:solidFill>
                  <a:schemeClr val="dk1"/>
                </a:solidFill>
                <a:latin typeface="DM Sans"/>
                <a:ea typeface="DM Sans"/>
                <a:cs typeface="DM Sans"/>
                <a:sym typeface="DM Sans"/>
              </a:rPr>
              <a:t>Customers who show a pattern of late or missed payments are at a significantly higher risk of falling into delinquency. Analyzing payment trends provides insights into a customer's reliability and identifies those who may soon struggle to meet their financial obligations.</a:t>
            </a:r>
            <a:endParaRPr b="0" i="0" sz="1200" u="none" cap="none" strike="noStrike">
              <a:solidFill>
                <a:srgbClr val="000000"/>
              </a:solidFill>
              <a:latin typeface="Noto Sans Symbols"/>
              <a:ea typeface="Noto Sans Symbols"/>
              <a:cs typeface="Noto Sans Symbols"/>
              <a:sym typeface="Noto Sans Symbols"/>
            </a:endParaRPr>
          </a:p>
        </p:txBody>
      </p:sp>
      <p:pic>
        <p:nvPicPr>
          <p:cNvPr id="178" name="Google Shape;178;p52" title="2.png"/>
          <p:cNvPicPr preferRelativeResize="0"/>
          <p:nvPr/>
        </p:nvPicPr>
        <p:blipFill>
          <a:blip r:embed="rId3">
            <a:alphaModFix/>
          </a:blip>
          <a:stretch>
            <a:fillRect/>
          </a:stretch>
        </p:blipFill>
        <p:spPr>
          <a:xfrm>
            <a:off x="297450" y="1843075"/>
            <a:ext cx="3905250" cy="145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3"/>
          <p:cNvSpPr txBox="1"/>
          <p:nvPr>
            <p:ph idx="4294967295" type="title"/>
          </p:nvPr>
        </p:nvSpPr>
        <p:spPr>
          <a:xfrm>
            <a:off x="390600" y="3657600"/>
            <a:ext cx="8295840" cy="9903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Libre Baskerville"/>
              <a:buNone/>
            </a:pPr>
            <a:r>
              <a:rPr b="0" i="0" lang="en" sz="2600" u="none" cap="none" strike="noStrike">
                <a:solidFill>
                  <a:schemeClr val="dk1"/>
                </a:solidFill>
                <a:latin typeface="Libre Baskerville"/>
                <a:ea typeface="Libre Baskerville"/>
                <a:cs typeface="Libre Baskerville"/>
                <a:sym typeface="Libre Baskerville"/>
              </a:rPr>
              <a:t>High Credit Utilization</a:t>
            </a:r>
            <a:endParaRPr b="0" i="0" sz="2600" u="none" cap="none" strike="noStrike">
              <a:solidFill>
                <a:schemeClr val="dk1"/>
              </a:solidFill>
              <a:latin typeface="Arial"/>
              <a:ea typeface="Arial"/>
              <a:cs typeface="Arial"/>
              <a:sym typeface="Arial"/>
            </a:endParaRPr>
          </a:p>
        </p:txBody>
      </p:sp>
      <p:sp>
        <p:nvSpPr>
          <p:cNvPr id="184" name="Google Shape;184;p53"/>
          <p:cNvSpPr txBox="1"/>
          <p:nvPr>
            <p:ph idx="4294967295" type="subTitle"/>
          </p:nvPr>
        </p:nvSpPr>
        <p:spPr>
          <a:xfrm>
            <a:off x="3666960" y="390600"/>
            <a:ext cx="5086080" cy="28760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DM Sans"/>
              <a:buNone/>
            </a:pPr>
            <a:r>
              <a:rPr b="0" i="0" lang="en" sz="1200" u="none" cap="none" strike="noStrike">
                <a:solidFill>
                  <a:schemeClr val="dk1"/>
                </a:solidFill>
                <a:latin typeface="DM Sans"/>
                <a:ea typeface="DM Sans"/>
                <a:cs typeface="DM Sans"/>
                <a:sym typeface="DM Sans"/>
              </a:rPr>
              <a:t>A high level of credit utilization indicates that customers are using a large portion of their available credit, often signaling financial distress. Monitoring credit utilization rates allows us to identify at-risk individuals and intervene before they default.</a:t>
            </a:r>
            <a:endParaRPr b="0" i="0" sz="1200" u="none" cap="none" strike="noStrike">
              <a:solidFill>
                <a:srgbClr val="000000"/>
              </a:solidFill>
              <a:latin typeface="Noto Sans Symbols"/>
              <a:ea typeface="Noto Sans Symbols"/>
              <a:cs typeface="Noto Sans Symbols"/>
              <a:sym typeface="Noto Sans Symbols"/>
            </a:endParaRPr>
          </a:p>
        </p:txBody>
      </p:sp>
      <p:pic>
        <p:nvPicPr>
          <p:cNvPr id="185" name="Google Shape;185;p53" title="3.png"/>
          <p:cNvPicPr preferRelativeResize="0"/>
          <p:nvPr/>
        </p:nvPicPr>
        <p:blipFill>
          <a:blip r:embed="rId3">
            <a:alphaModFix/>
          </a:blip>
          <a:stretch>
            <a:fillRect/>
          </a:stretch>
        </p:blipFill>
        <p:spPr>
          <a:xfrm>
            <a:off x="508900" y="1504513"/>
            <a:ext cx="4305300" cy="176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4"/>
          <p:cNvSpPr txBox="1"/>
          <p:nvPr>
            <p:ph idx="4294967295" type="title"/>
          </p:nvPr>
        </p:nvSpPr>
        <p:spPr>
          <a:xfrm>
            <a:off x="390600" y="247680"/>
            <a:ext cx="5057280" cy="113328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Libre Baskerville"/>
              <a:buNone/>
            </a:pPr>
            <a:r>
              <a:rPr b="0" i="0" lang="en" sz="2600" u="none" cap="none" strike="noStrike">
                <a:solidFill>
                  <a:schemeClr val="dk1"/>
                </a:solidFill>
                <a:latin typeface="Libre Baskerville"/>
                <a:ea typeface="Libre Baskerville"/>
                <a:cs typeface="Libre Baskerville"/>
                <a:sym typeface="Libre Baskerville"/>
              </a:rPr>
              <a:t>Elevated Debt-to-Income Ratio</a:t>
            </a:r>
            <a:endParaRPr b="0" i="0" sz="2600" u="none" cap="none" strike="noStrike">
              <a:solidFill>
                <a:schemeClr val="dk1"/>
              </a:solidFill>
              <a:latin typeface="Arial"/>
              <a:ea typeface="Arial"/>
              <a:cs typeface="Arial"/>
              <a:sym typeface="Arial"/>
            </a:endParaRPr>
          </a:p>
        </p:txBody>
      </p:sp>
      <p:sp>
        <p:nvSpPr>
          <p:cNvPr id="191" name="Google Shape;191;p54"/>
          <p:cNvSpPr txBox="1"/>
          <p:nvPr>
            <p:ph idx="4294967295" type="subTitle"/>
          </p:nvPr>
        </p:nvSpPr>
        <p:spPr>
          <a:xfrm>
            <a:off x="390600" y="1704960"/>
            <a:ext cx="4295520" cy="280008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DM Sans"/>
              <a:buNone/>
            </a:pPr>
            <a:r>
              <a:rPr b="0" i="0" lang="en" sz="1200" u="none" cap="none" strike="noStrike">
                <a:solidFill>
                  <a:schemeClr val="dk1"/>
                </a:solidFill>
                <a:latin typeface="DM Sans"/>
                <a:ea typeface="DM Sans"/>
                <a:cs typeface="DM Sans"/>
                <a:sym typeface="DM Sans"/>
              </a:rPr>
              <a:t>A high debt-to-income ratio indicates that a customer's debt burden is disproportionate to their income, suggesting potential challenges in meeting financial obligations. This metric is crucial for identifying clients who may need assistance before they reach a delinquent status.</a:t>
            </a:r>
            <a:endParaRPr b="0" i="0" sz="1200" u="none" cap="none" strike="noStrike">
              <a:solidFill>
                <a:srgbClr val="000000"/>
              </a:solidFill>
              <a:latin typeface="Noto Sans Symbols"/>
              <a:ea typeface="Noto Sans Symbols"/>
              <a:cs typeface="Noto Sans Symbols"/>
              <a:sym typeface="Noto Sans Symbols"/>
            </a:endParaRPr>
          </a:p>
        </p:txBody>
      </p:sp>
      <p:pic>
        <p:nvPicPr>
          <p:cNvPr id="192" name="Google Shape;192;p54"/>
          <p:cNvPicPr preferRelativeResize="0"/>
          <p:nvPr/>
        </p:nvPicPr>
        <p:blipFill rotWithShape="1">
          <a:blip r:embed="rId3">
            <a:alphaModFix/>
          </a:blip>
          <a:srcRect b="0" l="34375" r="18568" t="0"/>
          <a:stretch/>
        </p:blipFill>
        <p:spPr>
          <a:xfrm>
            <a:off x="5512680" y="0"/>
            <a:ext cx="3630960" cy="5143320"/>
          </a:xfrm>
          <a:prstGeom prst="rect">
            <a:avLst/>
          </a:prstGeom>
          <a:noFill/>
          <a:ln>
            <a:noFill/>
          </a:ln>
        </p:spPr>
      </p:pic>
      <p:cxnSp>
        <p:nvCxnSpPr>
          <p:cNvPr id="193" name="Google Shape;193;p54"/>
          <p:cNvCxnSpPr/>
          <p:nvPr/>
        </p:nvCxnSpPr>
        <p:spPr>
          <a:xfrm>
            <a:off x="-18720" y="1382400"/>
            <a:ext cx="5531400" cy="360"/>
          </a:xfrm>
          <a:prstGeom prst="straightConnector1">
            <a:avLst/>
          </a:prstGeom>
          <a:noFill/>
          <a:ln cap="flat" cmpd="sng" w="9525">
            <a:solidFill>
              <a:srgbClr val="C1C2AF"/>
            </a:solidFill>
            <a:prstDash val="solid"/>
            <a:round/>
            <a:headEnd len="sm" w="sm" type="none"/>
            <a:tailEnd len="sm" w="sm" type="none"/>
          </a:ln>
        </p:spPr>
      </p:cxnSp>
      <p:pic>
        <p:nvPicPr>
          <p:cNvPr id="194" name="Google Shape;194;p54" title="4.png"/>
          <p:cNvPicPr preferRelativeResize="0"/>
          <p:nvPr/>
        </p:nvPicPr>
        <p:blipFill>
          <a:blip r:embed="rId4">
            <a:alphaModFix/>
          </a:blip>
          <a:stretch>
            <a:fillRect/>
          </a:stretch>
        </p:blipFill>
        <p:spPr>
          <a:xfrm>
            <a:off x="5643800" y="3073300"/>
            <a:ext cx="3174025" cy="194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5"/>
          <p:cNvSpPr txBox="1"/>
          <p:nvPr>
            <p:ph idx="4294967295" type="title"/>
          </p:nvPr>
        </p:nvSpPr>
        <p:spPr>
          <a:xfrm>
            <a:off x="390600" y="1438200"/>
            <a:ext cx="8353080" cy="83772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Libre Baskerville"/>
              <a:buNone/>
            </a:pPr>
            <a:r>
              <a:rPr b="0" i="0" lang="en" sz="4000" u="none" cap="none" strike="noStrike">
                <a:solidFill>
                  <a:schemeClr val="dk1"/>
                </a:solidFill>
                <a:latin typeface="Libre Baskerville"/>
                <a:ea typeface="Libre Baskerville"/>
                <a:cs typeface="Libre Baskerville"/>
                <a:sym typeface="Libre Baskerville"/>
              </a:rPr>
              <a:t>Predictive Modeling</a:t>
            </a:r>
            <a:endParaRPr b="0" i="0" sz="4000" u="none" cap="none" strike="noStrike">
              <a:solidFill>
                <a:schemeClr val="dk1"/>
              </a:solidFill>
              <a:latin typeface="Arial"/>
              <a:ea typeface="Arial"/>
              <a:cs typeface="Arial"/>
              <a:sym typeface="Arial"/>
            </a:endParaRPr>
          </a:p>
        </p:txBody>
      </p:sp>
      <p:sp>
        <p:nvSpPr>
          <p:cNvPr id="200" name="Google Shape;200;p55"/>
          <p:cNvSpPr txBox="1"/>
          <p:nvPr>
            <p:ph idx="4294967295" type="title"/>
          </p:nvPr>
        </p:nvSpPr>
        <p:spPr>
          <a:xfrm>
            <a:off x="390600" y="390600"/>
            <a:ext cx="1238040" cy="8377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Libre Baskerville"/>
              <a:buNone/>
            </a:pPr>
            <a:r>
              <a:rPr b="0" i="0" lang="en" sz="4000" u="none" cap="none" strike="noStrike">
                <a:solidFill>
                  <a:schemeClr val="dk1"/>
                </a:solidFill>
                <a:latin typeface="Libre Baskerville"/>
                <a:ea typeface="Libre Baskerville"/>
                <a:cs typeface="Libre Baskerville"/>
                <a:sym typeface="Libre Baskerville"/>
              </a:rPr>
              <a:t>02</a:t>
            </a:r>
            <a:endParaRPr b="0" i="0" sz="4000" u="none" cap="none" strike="noStrike">
              <a:solidFill>
                <a:schemeClr val="dk1"/>
              </a:solidFill>
              <a:latin typeface="Arial"/>
              <a:ea typeface="Arial"/>
              <a:cs typeface="Arial"/>
              <a:sym typeface="Arial"/>
            </a:endParaRPr>
          </a:p>
        </p:txBody>
      </p:sp>
      <p:pic>
        <p:nvPicPr>
          <p:cNvPr id="201" name="Google Shape;201;p55"/>
          <p:cNvPicPr preferRelativeResize="0"/>
          <p:nvPr/>
        </p:nvPicPr>
        <p:blipFill rotWithShape="1">
          <a:blip r:embed="rId3">
            <a:alphaModFix/>
          </a:blip>
          <a:srcRect b="33526" l="0" r="0" t="27583"/>
          <a:stretch/>
        </p:blipFill>
        <p:spPr>
          <a:xfrm>
            <a:off x="-5040" y="3150000"/>
            <a:ext cx="9143640" cy="1992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56"/>
          <p:cNvSpPr txBox="1"/>
          <p:nvPr>
            <p:ph idx="4294967295" type="title"/>
          </p:nvPr>
        </p:nvSpPr>
        <p:spPr>
          <a:xfrm>
            <a:off x="390600" y="3657600"/>
            <a:ext cx="8295840" cy="9903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Libre Baskerville"/>
              <a:buNone/>
            </a:pPr>
            <a:r>
              <a:rPr b="0" i="0" lang="en" sz="2600" u="none" cap="none" strike="noStrike">
                <a:solidFill>
                  <a:schemeClr val="dk1"/>
                </a:solidFill>
                <a:latin typeface="Libre Baskerville"/>
                <a:ea typeface="Libre Baskerville"/>
                <a:cs typeface="Libre Baskerville"/>
                <a:sym typeface="Libre Baskerville"/>
              </a:rPr>
              <a:t>Gradient Boosting Machine Recommendation</a:t>
            </a:r>
            <a:endParaRPr b="0" i="0" sz="2600" u="none" cap="none" strike="noStrike">
              <a:solidFill>
                <a:schemeClr val="dk1"/>
              </a:solidFill>
              <a:latin typeface="Arial"/>
              <a:ea typeface="Arial"/>
              <a:cs typeface="Arial"/>
              <a:sym typeface="Arial"/>
            </a:endParaRPr>
          </a:p>
        </p:txBody>
      </p:sp>
      <p:sp>
        <p:nvSpPr>
          <p:cNvPr id="207" name="Google Shape;207;p56"/>
          <p:cNvSpPr txBox="1"/>
          <p:nvPr>
            <p:ph idx="4294967295" type="subTitle"/>
          </p:nvPr>
        </p:nvSpPr>
        <p:spPr>
          <a:xfrm>
            <a:off x="3666960" y="390600"/>
            <a:ext cx="5086080" cy="28760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DM Sans"/>
              <a:buNone/>
            </a:pPr>
            <a:r>
              <a:rPr b="0" i="0" lang="en" sz="1200" u="none" cap="none" strike="noStrike">
                <a:solidFill>
                  <a:schemeClr val="dk1"/>
                </a:solidFill>
                <a:latin typeface="DM Sans"/>
                <a:ea typeface="DM Sans"/>
                <a:cs typeface="DM Sans"/>
                <a:sym typeface="DM Sans"/>
              </a:rPr>
              <a:t>We recommend implementing a Gradient Boosting Machine model to enhance our delinquency management strategy. This data-driven approach allows for the identification of high-risk customers with superior accuracy, facilitating proactive interventions and minimizing losses.</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57"/>
          <p:cNvSpPr txBox="1"/>
          <p:nvPr>
            <p:ph idx="4294967295" type="title"/>
          </p:nvPr>
        </p:nvSpPr>
        <p:spPr>
          <a:xfrm>
            <a:off x="390600" y="3657600"/>
            <a:ext cx="8295840" cy="9903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2600"/>
              <a:buFont typeface="Libre Baskerville"/>
              <a:buNone/>
            </a:pPr>
            <a:r>
              <a:rPr b="0" i="0" lang="en" sz="2600" u="none" cap="none" strike="noStrike">
                <a:solidFill>
                  <a:schemeClr val="dk1"/>
                </a:solidFill>
                <a:latin typeface="Libre Baskerville"/>
                <a:ea typeface="Libre Baskerville"/>
                <a:cs typeface="Libre Baskerville"/>
                <a:sym typeface="Libre Baskerville"/>
              </a:rPr>
              <a:t>Implementation Timeline</a:t>
            </a:r>
            <a:endParaRPr b="0" i="0" sz="2600" u="none" cap="none" strike="noStrike">
              <a:solidFill>
                <a:schemeClr val="dk1"/>
              </a:solidFill>
              <a:latin typeface="Arial"/>
              <a:ea typeface="Arial"/>
              <a:cs typeface="Arial"/>
              <a:sym typeface="Arial"/>
            </a:endParaRPr>
          </a:p>
        </p:txBody>
      </p:sp>
      <p:sp>
        <p:nvSpPr>
          <p:cNvPr id="213" name="Google Shape;213;p57"/>
          <p:cNvSpPr txBox="1"/>
          <p:nvPr>
            <p:ph idx="4294967295" type="subTitle"/>
          </p:nvPr>
        </p:nvSpPr>
        <p:spPr>
          <a:xfrm>
            <a:off x="3666960" y="390600"/>
            <a:ext cx="5086080" cy="28760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DM Sans"/>
              <a:buNone/>
            </a:pPr>
            <a:r>
              <a:rPr b="0" i="0" lang="en" sz="1200" u="none" cap="none" strike="noStrike">
                <a:solidFill>
                  <a:schemeClr val="dk1"/>
                </a:solidFill>
                <a:latin typeface="DM Sans"/>
                <a:ea typeface="DM Sans"/>
                <a:cs typeface="DM Sans"/>
                <a:sym typeface="DM Sans"/>
              </a:rPr>
              <a:t>The proposed timeline for the Gradient Boosting Machine deployment includes developing and validating the model from Q1 to Q2 2024, followed by integration into existing systems in Q3 2025. Training for the collections team will also occur during this period to ensure effective usage of the new model.</a:t>
            </a:r>
            <a:endParaRPr b="0" i="0" sz="12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theme/theme1.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