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406" r:id="rId2"/>
    <p:sldId id="331" r:id="rId3"/>
    <p:sldId id="332" r:id="rId4"/>
    <p:sldId id="333" r:id="rId5"/>
    <p:sldId id="334" r:id="rId6"/>
    <p:sldId id="386" r:id="rId7"/>
    <p:sldId id="338" r:id="rId8"/>
    <p:sldId id="339" r:id="rId9"/>
    <p:sldId id="341" r:id="rId10"/>
    <p:sldId id="343" r:id="rId11"/>
    <p:sldId id="345" r:id="rId12"/>
    <p:sldId id="346" r:id="rId13"/>
    <p:sldId id="347" r:id="rId14"/>
    <p:sldId id="410" r:id="rId15"/>
    <p:sldId id="348" r:id="rId16"/>
    <p:sldId id="349" r:id="rId17"/>
    <p:sldId id="350" r:id="rId18"/>
    <p:sldId id="351" r:id="rId19"/>
    <p:sldId id="411" r:id="rId20"/>
    <p:sldId id="359" r:id="rId21"/>
    <p:sldId id="361" r:id="rId22"/>
    <p:sldId id="362" r:id="rId23"/>
    <p:sldId id="363" r:id="rId24"/>
    <p:sldId id="364" r:id="rId25"/>
    <p:sldId id="365" r:id="rId26"/>
    <p:sldId id="425" r:id="rId27"/>
    <p:sldId id="367" r:id="rId28"/>
    <p:sldId id="368" r:id="rId29"/>
    <p:sldId id="369" r:id="rId30"/>
    <p:sldId id="370" r:id="rId31"/>
    <p:sldId id="371" r:id="rId32"/>
    <p:sldId id="372" r:id="rId33"/>
    <p:sldId id="373" r:id="rId34"/>
    <p:sldId id="374" r:id="rId35"/>
    <p:sldId id="375" r:id="rId36"/>
    <p:sldId id="426" r:id="rId37"/>
    <p:sldId id="421" r:id="rId38"/>
    <p:sldId id="376" r:id="rId39"/>
    <p:sldId id="378" r:id="rId40"/>
    <p:sldId id="380" r:id="rId41"/>
    <p:sldId id="259" r:id="rId42"/>
    <p:sldId id="261" r:id="rId43"/>
    <p:sldId id="262" r:id="rId44"/>
    <p:sldId id="263" r:id="rId45"/>
    <p:sldId id="264" r:id="rId46"/>
    <p:sldId id="266" r:id="rId47"/>
    <p:sldId id="413" r:id="rId48"/>
    <p:sldId id="267" r:id="rId49"/>
    <p:sldId id="414" r:id="rId50"/>
    <p:sldId id="270" r:id="rId51"/>
    <p:sldId id="271" r:id="rId52"/>
    <p:sldId id="273" r:id="rId53"/>
    <p:sldId id="274" r:id="rId54"/>
    <p:sldId id="275" r:id="rId55"/>
    <p:sldId id="278" r:id="rId56"/>
    <p:sldId id="280" r:id="rId57"/>
  </p:sldIdLst>
  <p:sldSz cx="9144000" cy="6858000" type="screen4x3"/>
  <p:notesSz cx="6669088" cy="99266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3CC"/>
    <a:srgbClr val="C0C0C0"/>
    <a:srgbClr val="CC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3621" autoAdjust="0"/>
  </p:normalViewPr>
  <p:slideViewPr>
    <p:cSldViewPr>
      <p:cViewPr>
        <p:scale>
          <a:sx n="89" d="100"/>
          <a:sy n="89" d="100"/>
        </p:scale>
        <p:origin x="-1243" y="-3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8.xml"/><Relationship Id="rId2" Type="http://schemas.openxmlformats.org/officeDocument/2006/relationships/slide" Target="slides/slide45.xml"/><Relationship Id="rId1" Type="http://schemas.openxmlformats.org/officeDocument/2006/relationships/slide" Target="slides/slide41.xml"/><Relationship Id="rId6" Type="http://schemas.openxmlformats.org/officeDocument/2006/relationships/slide" Target="slides/slide54.xml"/><Relationship Id="rId5" Type="http://schemas.openxmlformats.org/officeDocument/2006/relationships/slide" Target="slides/slide51.xml"/><Relationship Id="rId4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4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9" Type="http://schemas.openxmlformats.org/officeDocument/2006/relationships/image" Target="../media/image14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4" Type="http://schemas.openxmlformats.org/officeDocument/2006/relationships/image" Target="../media/image150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4" Type="http://schemas.openxmlformats.org/officeDocument/2006/relationships/image" Target="../media/image177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4" Type="http://schemas.openxmlformats.org/officeDocument/2006/relationships/image" Target="../media/image181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 b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 b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889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 b="1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2925"/>
            <a:ext cx="2889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b="1" smtClean="0"/>
            </a:lvl1pPr>
          </a:lstStyle>
          <a:p>
            <a:pPr>
              <a:defRPr/>
            </a:pPr>
            <a:fld id="{A6EE1698-7E81-45EF-A6A6-A3602D30090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9747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04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55663" y="746125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889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2925"/>
            <a:ext cx="288925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0" tIns="45708" rIns="91420" bIns="4570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/>
            </a:lvl1pPr>
          </a:lstStyle>
          <a:p>
            <a:pPr>
              <a:defRPr/>
            </a:pPr>
            <a:fld id="{BCB658D1-A8EE-47A7-A9C3-15A41C1E1E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2274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fld id="{23578A50-4F89-412E-914E-5FDA5024761A}" type="slidenum">
              <a:rPr lang="en-US" altLang="zh-TW" sz="1100"/>
              <a:pPr/>
              <a:t>2</a:t>
            </a:fld>
            <a:endParaRPr lang="en-US" altLang="zh-TW" sz="11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/>
        </p:nvSpPr>
        <p:spPr bwMode="auto">
          <a:xfrm>
            <a:off x="533400" y="76200"/>
            <a:ext cx="7924800" cy="601663"/>
          </a:xfrm>
          <a:prstGeom prst="rect">
            <a:avLst/>
          </a:prstGeom>
        </p:spPr>
        <p:txBody>
          <a:bodyPr anchor="b"/>
          <a:lstStyle>
            <a:lvl1pPr eaLnBrk="0" hangingPunct="0"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eaLnBrk="0" hangingPunct="0"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2pPr>
            <a:lvl3pPr eaLnBrk="0" hangingPunct="0"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3pPr>
            <a:lvl4pPr eaLnBrk="0" hangingPunct="0"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4pPr>
            <a:lvl5pPr eaLnBrk="0" hangingPunct="0"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folHlink"/>
                </a:solidFill>
                <a:latin typeface="Times New Roman" panose="02020603050405020304" pitchFamily="18" charset="0"/>
                <a:ea typeface="標楷體" pitchFamily="65" charset="-12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533400" y="914400"/>
            <a:ext cx="7924800" cy="5181600"/>
          </a:xfrm>
          <a:prstGeom prst="rect">
            <a:avLst/>
          </a:prstGeom>
        </p:spPr>
        <p:txBody>
          <a:bodyPr/>
          <a:lstStyle>
            <a:lvl1pPr algn="ctr" eaLnBrk="0" hangingPunct="0">
              <a:spcBef>
                <a:spcPct val="20000"/>
              </a:spcBef>
              <a:buClr>
                <a:schemeClr val="tx1"/>
              </a:buClr>
              <a:buSzPct val="40000"/>
              <a:buFont typeface="Wingdings" panose="05000000000000000000" pitchFamily="2" charset="2"/>
              <a:defRPr kumimoji="1" sz="2400">
                <a:solidFill>
                  <a:schemeClr val="hlink"/>
                </a:solidFill>
                <a:latin typeface="Times New Roman" panose="02020603050405020304" pitchFamily="18" charset="0"/>
                <a:ea typeface="標楷體" pitchFamily="65" charset="-120"/>
              </a:defRPr>
            </a:lvl1pPr>
            <a:lvl2pPr algn="ctr" eaLnBrk="0" hangingPunct="0"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itchFamily="65" charset="-120"/>
              </a:defRPr>
            </a:lvl2pPr>
            <a:lvl3pPr marL="949325" algn="ctr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3pPr>
            <a:lvl4pPr algn="ctr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4pPr>
            <a:lvl5pPr algn="ctr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5pPr>
            <a:lvl6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6pPr>
            <a:lvl7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7pPr>
            <a:lvl8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8pPr>
            <a:lvl9pPr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標楷體" pitchFamily="65" charset="-120"/>
              </a:defRPr>
            </a:lvl9pPr>
          </a:lstStyle>
          <a:p>
            <a:pPr marL="196850" indent="-196850" algn="l">
              <a:buFont typeface="Wingdings" panose="05000000000000000000" pitchFamily="2" charset="2"/>
              <a:buChar char="n"/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15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43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477000" y="76200"/>
            <a:ext cx="1981200" cy="6019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76200"/>
            <a:ext cx="5791200" cy="6019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52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924800" cy="6016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388620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572000" y="914400"/>
            <a:ext cx="3886200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0" y="3581400"/>
            <a:ext cx="3886200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553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924800" cy="6016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88620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572000" y="914400"/>
            <a:ext cx="3886200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572000" y="3581400"/>
            <a:ext cx="3886200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795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76200"/>
            <a:ext cx="7924800" cy="6016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33400" y="914400"/>
            <a:ext cx="388620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388620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86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26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8855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38862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36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3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351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01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24212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7483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gray">
          <a:xfrm>
            <a:off x="457200" y="7620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zh-TW" altLang="zh-TW"/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76200"/>
            <a:ext cx="792480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914400"/>
            <a:ext cx="7924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</p:txBody>
      </p:sp>
      <p:sp>
        <p:nvSpPr>
          <p:cNvPr id="1029" name="Rectangle 15"/>
          <p:cNvSpPr>
            <a:spLocks noChangeArrowheads="1"/>
          </p:cNvSpPr>
          <p:nvPr/>
        </p:nvSpPr>
        <p:spPr bwMode="auto">
          <a:xfrm>
            <a:off x="8501063" y="6500813"/>
            <a:ext cx="714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r>
              <a:rPr kumimoji="0" lang="en-US" altLang="zh-TW" sz="1400">
                <a:latin typeface="Times New Roman" pitchFamily="18" charset="0"/>
              </a:rPr>
              <a:t>4.</a:t>
            </a:r>
            <a:fld id="{80AE2588-7209-4AEE-9FDE-B6D8C5B844C6}" type="slidenum">
              <a:rPr kumimoji="0" lang="en-US" altLang="zh-TW" sz="1400">
                <a:latin typeface="Times New Roman" pitchFamily="18" charset="0"/>
              </a:rPr>
              <a:pPr algn="ctr" eaLnBrk="1" hangingPunct="1"/>
              <a:t>‹#›</a:t>
            </a:fld>
            <a:endParaRPr kumimoji="0" lang="en-US" altLang="zh-TW" sz="1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folHlink"/>
          </a:solidFill>
          <a:latin typeface="Times New Roman" pitchFamily="18" charset="0"/>
          <a:ea typeface="標楷體" pitchFamily="65" charset="-120"/>
        </a:defRPr>
      </a:lvl9pPr>
    </p:titleStyle>
    <p:bodyStyle>
      <a:lvl1pPr marL="196850" indent="-1968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40000"/>
        <a:buFont typeface="Wingdings" pitchFamily="2" charset="2"/>
        <a:buChar char="n"/>
        <a:defRPr kumimoji="1" sz="2400">
          <a:solidFill>
            <a:schemeClr val="hlink"/>
          </a:solidFill>
          <a:latin typeface="+mn-lt"/>
          <a:ea typeface="+mn-ea"/>
          <a:cs typeface="+mn-cs"/>
        </a:defRPr>
      </a:lvl1pPr>
      <a:lvl2pPr marL="571500" indent="-11430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779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Tahoma" pitchFamily="34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1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8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5.bin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1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1.bin"/><Relationship Id="rId3" Type="http://schemas.openxmlformats.org/officeDocument/2006/relationships/oleObject" Target="../embeddings/oleObject116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7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1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20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7.wmf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2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9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3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5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2.wmf"/><Relationship Id="rId17" Type="http://schemas.openxmlformats.org/officeDocument/2006/relationships/oleObject" Target="../embeddings/oleObject1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4.wmf"/><Relationship Id="rId20" Type="http://schemas.openxmlformats.org/officeDocument/2006/relationships/image" Target="../media/image146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5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7" Type="http://schemas.openxmlformats.org/officeDocument/2006/relationships/image" Target="../media/image1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158.png"/><Relationship Id="rId4" Type="http://schemas.openxmlformats.org/officeDocument/2006/relationships/image" Target="../media/image156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1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3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8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81.w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82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82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8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2988" y="765175"/>
            <a:ext cx="7262812" cy="7191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en-US" altLang="zh-TW" sz="4000" smtClean="0">
                <a:solidFill>
                  <a:srgbClr val="3333CC"/>
                </a:solidFill>
              </a:rPr>
              <a:t/>
            </a:r>
            <a:br>
              <a:rPr lang="en-US" altLang="zh-TW" sz="4000" smtClean="0">
                <a:solidFill>
                  <a:srgbClr val="3333CC"/>
                </a:solidFill>
              </a:rPr>
            </a:br>
            <a:r>
              <a:rPr lang="en-US" altLang="zh-TW" sz="4000" smtClean="0">
                <a:solidFill>
                  <a:srgbClr val="3333CC"/>
                </a:solidFill>
              </a:rPr>
              <a:t>Vector Spaces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827088" y="2997200"/>
            <a:ext cx="7561262" cy="23844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TW" smtClean="0"/>
              <a:t>1  Vectors in </a:t>
            </a:r>
            <a:r>
              <a:rPr lang="en-US" altLang="zh-TW" i="1" smtClean="0"/>
              <a:t>R</a:t>
            </a:r>
            <a:r>
              <a:rPr lang="en-US" altLang="zh-TW" i="1" baseline="50000" smtClean="0"/>
              <a:t>n</a:t>
            </a:r>
            <a:endParaRPr lang="en-US" altLang="zh-TW" baseline="5000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smtClean="0"/>
              <a:t>2  Vector Spaces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smtClean="0"/>
              <a:t>3  Subspaces of Vector Spaces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smtClean="0"/>
              <a:t>4  Spanning Sets and Linear Independence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TW" smtClean="0"/>
              <a:t>5  Basis and Dimension</a:t>
            </a:r>
          </a:p>
        </p:txBody>
      </p:sp>
      <p:sp>
        <p:nvSpPr>
          <p:cNvPr id="3076" name="Rectangle 1030"/>
          <p:cNvSpPr>
            <a:spLocks noChangeArrowheads="1"/>
          </p:cNvSpPr>
          <p:nvPr/>
        </p:nvSpPr>
        <p:spPr bwMode="auto">
          <a:xfrm>
            <a:off x="8572500" y="6400800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 eaLnBrk="1" hangingPunct="1"/>
            <a:endParaRPr kumimoji="0" lang="en-US" altLang="zh-TW" sz="1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914400" y="836613"/>
            <a:ext cx="2809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Scalar multiplication:</a:t>
            </a:r>
          </a:p>
        </p:txBody>
      </p:sp>
      <p:sp>
        <p:nvSpPr>
          <p:cNvPr id="12291" name="Text Box 8"/>
          <p:cNvSpPr txBox="1">
            <a:spLocks noChangeArrowheads="1"/>
          </p:cNvSpPr>
          <p:nvPr/>
        </p:nvSpPr>
        <p:spPr bwMode="auto">
          <a:xfrm>
            <a:off x="990600" y="1268413"/>
            <a:ext cx="384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(6)        is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			</a:t>
            </a:r>
          </a:p>
        </p:txBody>
      </p:sp>
      <p:graphicFrame>
        <p:nvGraphicFramePr>
          <p:cNvPr id="12292" name="Object 1024"/>
          <p:cNvGraphicFramePr>
            <a:graphicFrameLocks noChangeAspect="1"/>
          </p:cNvGraphicFramePr>
          <p:nvPr/>
        </p:nvGraphicFramePr>
        <p:xfrm>
          <a:off x="1587500" y="1416050"/>
          <a:ext cx="406400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3" imgW="203112" imgH="139639" progId="Equation.3">
                  <p:embed/>
                </p:oleObj>
              </mc:Choice>
              <mc:Fallback>
                <p:oleObj name="Equation" r:id="rId3" imgW="203112" imgH="139639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1416050"/>
                        <a:ext cx="406400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990600" y="1773238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(7)                                 		</a:t>
            </a:r>
          </a:p>
        </p:txBody>
      </p:sp>
      <p:graphicFrame>
        <p:nvGraphicFramePr>
          <p:cNvPr id="12294" name="Object 1025"/>
          <p:cNvGraphicFramePr>
            <a:graphicFrameLocks noChangeAspect="1"/>
          </p:cNvGraphicFramePr>
          <p:nvPr/>
        </p:nvGraphicFramePr>
        <p:xfrm>
          <a:off x="1543050" y="1812925"/>
          <a:ext cx="22431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5" imgW="1117115" imgH="203112" progId="Equation.3">
                  <p:embed/>
                </p:oleObj>
              </mc:Choice>
              <mc:Fallback>
                <p:oleObj name="Equation" r:id="rId5" imgW="1117115" imgH="203112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1812925"/>
                        <a:ext cx="22431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18"/>
          <p:cNvSpPr txBox="1">
            <a:spLocks noChangeArrowheads="1"/>
          </p:cNvSpPr>
          <p:nvPr/>
        </p:nvSpPr>
        <p:spPr bwMode="auto">
          <a:xfrm>
            <a:off x="990600" y="234950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(8)					</a:t>
            </a:r>
          </a:p>
        </p:txBody>
      </p:sp>
      <p:graphicFrame>
        <p:nvGraphicFramePr>
          <p:cNvPr id="12296" name="Object 1026"/>
          <p:cNvGraphicFramePr>
            <a:graphicFrameLocks noChangeAspect="1"/>
          </p:cNvGraphicFramePr>
          <p:nvPr/>
        </p:nvGraphicFramePr>
        <p:xfrm>
          <a:off x="1557338" y="2389188"/>
          <a:ext cx="22939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7" imgW="1143000" imgH="203200" progId="Equation.3">
                  <p:embed/>
                </p:oleObj>
              </mc:Choice>
              <mc:Fallback>
                <p:oleObj name="Equation" r:id="rId7" imgW="1143000" imgH="203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2389188"/>
                        <a:ext cx="22939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 Box 22"/>
          <p:cNvSpPr txBox="1">
            <a:spLocks noChangeArrowheads="1"/>
          </p:cNvSpPr>
          <p:nvPr/>
        </p:nvSpPr>
        <p:spPr bwMode="auto">
          <a:xfrm>
            <a:off x="990600" y="2924175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(9)					</a:t>
            </a:r>
          </a:p>
        </p:txBody>
      </p:sp>
      <p:graphicFrame>
        <p:nvGraphicFramePr>
          <p:cNvPr id="12298" name="Object 1027"/>
          <p:cNvGraphicFramePr>
            <a:graphicFrameLocks noChangeAspect="1"/>
          </p:cNvGraphicFramePr>
          <p:nvPr/>
        </p:nvGraphicFramePr>
        <p:xfrm>
          <a:off x="1587500" y="2974975"/>
          <a:ext cx="17700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9" imgW="888614" imgH="203112" progId="Equation.3">
                  <p:embed/>
                </p:oleObj>
              </mc:Choice>
              <mc:Fallback>
                <p:oleObj name="Equation" r:id="rId9" imgW="888614" imgH="203112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974975"/>
                        <a:ext cx="17700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26"/>
          <p:cNvSpPr txBox="1">
            <a:spLocks noChangeArrowheads="1"/>
          </p:cNvSpPr>
          <p:nvPr/>
        </p:nvSpPr>
        <p:spPr bwMode="auto">
          <a:xfrm>
            <a:off x="990600" y="3498850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(10)				    	</a:t>
            </a:r>
            <a:endParaRPr lang="en-US" altLang="zh-TW">
              <a:solidFill>
                <a:schemeClr val="fol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2300" name="Object 1028"/>
          <p:cNvGraphicFramePr>
            <a:graphicFrameLocks noChangeAspect="1"/>
          </p:cNvGraphicFramePr>
          <p:nvPr/>
        </p:nvGraphicFramePr>
        <p:xfrm>
          <a:off x="1671638" y="3549650"/>
          <a:ext cx="10493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1" imgW="520474" imgH="203112" progId="Equation.3">
                  <p:embed/>
                </p:oleObj>
              </mc:Choice>
              <mc:Fallback>
                <p:oleObj name="Equation" r:id="rId11" imgW="520474" imgH="203112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549650"/>
                        <a:ext cx="10493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34"/>
          <p:cNvSpPr txBox="1">
            <a:spLocks noChangeArrowheads="1"/>
          </p:cNvSpPr>
          <p:nvPr/>
        </p:nvSpPr>
        <p:spPr bwMode="auto">
          <a:xfrm>
            <a:off x="571500" y="4357688"/>
            <a:ext cx="8208963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※ Any set </a:t>
            </a:r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 that satisfies these ten properties (or axioms) is called a vector space, and the objects in the set are called vectors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※ Thus, we can conclude that </a:t>
            </a:r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2000" i="1" baseline="5000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 is of course a vector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85813"/>
            <a:ext cx="8334375" cy="4572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Four examples of vector spaces are introduced as follows. </a:t>
            </a:r>
            <a:r>
              <a:rPr lang="en-US" altLang="zh-TW" sz="2000" smtClean="0">
                <a:solidFill>
                  <a:srgbClr val="0000FF"/>
                </a:solidFill>
              </a:rPr>
              <a:t>(It is straightforward to show that these vector spaces satisfy the above ten axioms)</a:t>
            </a:r>
          </a:p>
        </p:txBody>
      </p:sp>
      <p:sp>
        <p:nvSpPr>
          <p:cNvPr id="13315" name="Text Box 21"/>
          <p:cNvSpPr txBox="1">
            <a:spLocks noChangeArrowheads="1"/>
          </p:cNvSpPr>
          <p:nvPr/>
        </p:nvSpPr>
        <p:spPr bwMode="auto">
          <a:xfrm>
            <a:off x="457200" y="1571625"/>
            <a:ext cx="2754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(1) 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n-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tuple space:</a:t>
            </a:r>
            <a:r>
              <a:rPr lang="en-US" altLang="zh-TW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</a:t>
            </a:r>
          </a:p>
        </p:txBody>
      </p:sp>
      <p:graphicFrame>
        <p:nvGraphicFramePr>
          <p:cNvPr id="13316" name="Object 3072"/>
          <p:cNvGraphicFramePr>
            <a:graphicFrameLocks noChangeAspect="1"/>
          </p:cNvGraphicFramePr>
          <p:nvPr>
            <p:ph sz="quarter" idx="3"/>
          </p:nvPr>
        </p:nvGraphicFramePr>
        <p:xfrm>
          <a:off x="900113" y="2089150"/>
          <a:ext cx="60134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3" imgW="6743700" imgH="381000" progId="Equation.3">
                  <p:embed/>
                </p:oleObj>
              </mc:Choice>
              <mc:Fallback>
                <p:oleObj name="Equation" r:id="rId3" imgW="6743700" imgH="38100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089150"/>
                        <a:ext cx="601345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3073"/>
          <p:cNvGraphicFramePr>
            <a:graphicFrameLocks noChangeAspect="1"/>
          </p:cNvGraphicFramePr>
          <p:nvPr/>
        </p:nvGraphicFramePr>
        <p:xfrm>
          <a:off x="900113" y="2484438"/>
          <a:ext cx="39751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5" imgW="3975100" imgH="381000" progId="Equation.3">
                  <p:embed/>
                </p:oleObj>
              </mc:Choice>
              <mc:Fallback>
                <p:oleObj name="Equation" r:id="rId5" imgW="3975100" imgH="38100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84438"/>
                        <a:ext cx="39751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25"/>
          <p:cNvSpPr txBox="1">
            <a:spLocks noChangeArrowheads="1"/>
          </p:cNvSpPr>
          <p:nvPr/>
        </p:nvSpPr>
        <p:spPr bwMode="auto">
          <a:xfrm>
            <a:off x="438150" y="3143250"/>
            <a:ext cx="2357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Matrix space :</a:t>
            </a:r>
            <a:endParaRPr lang="en-US" altLang="zh-TW" sz="200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3319" name="Object 3074"/>
          <p:cNvGraphicFramePr>
            <a:graphicFrameLocks noChangeAspect="1"/>
          </p:cNvGraphicFramePr>
          <p:nvPr/>
        </p:nvGraphicFramePr>
        <p:xfrm>
          <a:off x="4214813" y="3195638"/>
          <a:ext cx="12207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7" imgW="609600" imgH="228600" progId="Equation.DSMT4">
                  <p:embed/>
                </p:oleObj>
              </mc:Choice>
              <mc:Fallback>
                <p:oleObj name="Equation" r:id="rId7" imgW="609600" imgH="228600" progId="Equation.DSMT4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195638"/>
                        <a:ext cx="12207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31"/>
          <p:cNvSpPr txBox="1">
            <a:spLocks noChangeArrowheads="1"/>
          </p:cNvSpPr>
          <p:nvPr/>
        </p:nvSpPr>
        <p:spPr bwMode="auto">
          <a:xfrm>
            <a:off x="822325" y="4070350"/>
            <a:ext cx="205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bg2"/>
                </a:solidFill>
                <a:latin typeface="Times New Roman" pitchFamily="18" charset="0"/>
              </a:rPr>
              <a:t>Ex: </a:t>
            </a:r>
            <a:r>
              <a:rPr lang="en-US" altLang="zh-TW">
                <a:solidFill>
                  <a:schemeClr val="bg2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i="1">
                <a:solidFill>
                  <a:schemeClr val="bg2"/>
                </a:solidFill>
                <a:latin typeface="Times New Roman" pitchFamily="18" charset="0"/>
                <a:ea typeface="標楷體" pitchFamily="65" charset="-120"/>
              </a:rPr>
              <a:t>m </a:t>
            </a:r>
            <a:r>
              <a:rPr lang="en-US" altLang="zh-TW">
                <a:solidFill>
                  <a:schemeClr val="bg2"/>
                </a:solidFill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>
                <a:solidFill>
                  <a:schemeClr val="bg2"/>
                </a:solidFill>
                <a:latin typeface="Times New Roman" pitchFamily="18" charset="0"/>
                <a:ea typeface="標楷體" pitchFamily="65" charset="-120"/>
              </a:rPr>
              <a:t>n </a:t>
            </a:r>
            <a:r>
              <a:rPr lang="en-US" altLang="zh-TW">
                <a:solidFill>
                  <a:schemeClr val="bg2"/>
                </a:solidFill>
                <a:latin typeface="Times New Roman" pitchFamily="18" charset="0"/>
                <a:ea typeface="標楷體" pitchFamily="65" charset="-120"/>
              </a:rPr>
              <a:t>= 2)</a:t>
            </a:r>
          </a:p>
        </p:txBody>
      </p:sp>
      <p:graphicFrame>
        <p:nvGraphicFramePr>
          <p:cNvPr id="13321" name="Object 3075"/>
          <p:cNvGraphicFramePr>
            <a:graphicFrameLocks noChangeAspect="1"/>
          </p:cNvGraphicFramePr>
          <p:nvPr>
            <p:ph sz="quarter" idx="2"/>
          </p:nvPr>
        </p:nvGraphicFramePr>
        <p:xfrm>
          <a:off x="1042988" y="4619625"/>
          <a:ext cx="56356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9" imgW="2819400" imgH="482600" progId="Equation.3">
                  <p:embed/>
                </p:oleObj>
              </mc:Choice>
              <mc:Fallback>
                <p:oleObj name="Equation" r:id="rId9" imgW="2819400" imgH="482600" progId="Equation.3">
                  <p:embed/>
                  <p:pic>
                    <p:nvPicPr>
                      <p:cNvPr id="0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619625"/>
                        <a:ext cx="56356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3076"/>
          <p:cNvGraphicFramePr>
            <a:graphicFrameLocks noChangeAspect="1"/>
          </p:cNvGraphicFramePr>
          <p:nvPr/>
        </p:nvGraphicFramePr>
        <p:xfrm>
          <a:off x="1033463" y="5764213"/>
          <a:ext cx="33782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11" imgW="1688367" imgH="482391" progId="Equation.3">
                  <p:embed/>
                </p:oleObj>
              </mc:Choice>
              <mc:Fallback>
                <p:oleObj name="Equation" r:id="rId11" imgW="1688367" imgH="482391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5764213"/>
                        <a:ext cx="3378200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34"/>
          <p:cNvSpPr txBox="1">
            <a:spLocks noChangeArrowheads="1"/>
          </p:cNvSpPr>
          <p:nvPr/>
        </p:nvSpPr>
        <p:spPr bwMode="auto">
          <a:xfrm>
            <a:off x="6643688" y="5000625"/>
            <a:ext cx="23352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matrix addition)</a:t>
            </a:r>
          </a:p>
        </p:txBody>
      </p:sp>
      <p:sp>
        <p:nvSpPr>
          <p:cNvPr id="13324" name="Text Box 35"/>
          <p:cNvSpPr txBox="1">
            <a:spLocks noChangeArrowheads="1"/>
          </p:cNvSpPr>
          <p:nvPr/>
        </p:nvSpPr>
        <p:spPr bwMode="auto">
          <a:xfrm>
            <a:off x="4500563" y="6091238"/>
            <a:ext cx="38020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scalar multiplication for matrices)</a:t>
            </a:r>
          </a:p>
        </p:txBody>
      </p:sp>
      <p:sp>
        <p:nvSpPr>
          <p:cNvPr id="13325" name="Text Box 37"/>
          <p:cNvSpPr txBox="1">
            <a:spLocks noChangeArrowheads="1"/>
          </p:cNvSpPr>
          <p:nvPr/>
        </p:nvSpPr>
        <p:spPr bwMode="auto">
          <a:xfrm>
            <a:off x="6745288" y="2071688"/>
            <a:ext cx="2311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vector addition)</a:t>
            </a:r>
          </a:p>
        </p:txBody>
      </p:sp>
      <p:sp>
        <p:nvSpPr>
          <p:cNvPr id="13326" name="Text Box 38"/>
          <p:cNvSpPr txBox="1">
            <a:spLocks noChangeArrowheads="1"/>
          </p:cNvSpPr>
          <p:nvPr/>
        </p:nvSpPr>
        <p:spPr bwMode="auto">
          <a:xfrm>
            <a:off x="4883150" y="2500313"/>
            <a:ext cx="3698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(standard scalar multiplication for vectors)</a:t>
            </a:r>
          </a:p>
        </p:txBody>
      </p:sp>
      <p:sp>
        <p:nvSpPr>
          <p:cNvPr id="13327" name="Text Box 41"/>
          <p:cNvSpPr txBox="1">
            <a:spLocks noChangeArrowheads="1"/>
          </p:cNvSpPr>
          <p:nvPr/>
        </p:nvSpPr>
        <p:spPr bwMode="auto">
          <a:xfrm>
            <a:off x="900113" y="3571875"/>
            <a:ext cx="7488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(the set of all </a:t>
            </a:r>
            <a:r>
              <a:rPr lang="en-US" altLang="zh-TW" i="1">
                <a:latin typeface="Times New Roman" pitchFamily="18" charset="0"/>
              </a:rPr>
              <a:t>m</a:t>
            </a:r>
            <a:r>
              <a:rPr lang="en-US" altLang="zh-TW">
                <a:latin typeface="Times New Roman" pitchFamily="18" charset="0"/>
              </a:rPr>
              <a:t>×</a:t>
            </a:r>
            <a:r>
              <a:rPr lang="en-US" altLang="zh-TW" i="1">
                <a:latin typeface="Times New Roman" pitchFamily="18" charset="0"/>
              </a:rPr>
              <a:t>n</a:t>
            </a:r>
            <a:r>
              <a:rPr lang="en-US" altLang="zh-TW">
                <a:latin typeface="Times New Roman" pitchFamily="18" charset="0"/>
              </a:rPr>
              <a:t> matrices with real-number entries)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032"/>
          <p:cNvSpPr txBox="1">
            <a:spLocks noChangeArrowheads="1"/>
          </p:cNvSpPr>
          <p:nvPr/>
        </p:nvSpPr>
        <p:spPr bwMode="auto">
          <a:xfrm>
            <a:off x="609600" y="765175"/>
            <a:ext cx="6686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(3) 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n-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th degree or less polynomial space :                </a:t>
            </a:r>
          </a:p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     (the set of all real polynomials of degree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or less)</a:t>
            </a:r>
          </a:p>
        </p:txBody>
      </p:sp>
      <p:graphicFrame>
        <p:nvGraphicFramePr>
          <p:cNvPr id="14339" name="Object 1024"/>
          <p:cNvGraphicFramePr>
            <a:graphicFrameLocks noChangeAspect="1"/>
          </p:cNvGraphicFramePr>
          <p:nvPr/>
        </p:nvGraphicFramePr>
        <p:xfrm>
          <a:off x="7519988" y="828675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419100" imgH="228600" progId="Equation.DSMT4">
                  <p:embed/>
                </p:oleObj>
              </mc:Choice>
              <mc:Fallback>
                <p:oleObj name="Equation" r:id="rId3" imgW="419100" imgH="2286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988" y="828675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1025"/>
          <p:cNvGraphicFramePr>
            <a:graphicFrameLocks noChangeAspect="1"/>
          </p:cNvGraphicFramePr>
          <p:nvPr/>
        </p:nvGraphicFramePr>
        <p:xfrm>
          <a:off x="1468438" y="1606550"/>
          <a:ext cx="6272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5" imgW="3136900" imgH="241300" progId="Equation.3">
                  <p:embed/>
                </p:oleObj>
              </mc:Choice>
              <mc:Fallback>
                <p:oleObj name="Equation" r:id="rId5" imgW="3136900" imgH="2413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1606550"/>
                        <a:ext cx="6272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026"/>
          <p:cNvGraphicFramePr>
            <a:graphicFrameLocks noChangeAspect="1"/>
          </p:cNvGraphicFramePr>
          <p:nvPr/>
        </p:nvGraphicFramePr>
        <p:xfrm>
          <a:off x="2195513" y="2089150"/>
          <a:ext cx="3733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7" imgW="1866900" imgH="241300" progId="Equation.3">
                  <p:embed/>
                </p:oleObj>
              </mc:Choice>
              <mc:Fallback>
                <p:oleObj name="Equation" r:id="rId7" imgW="1866900" imgH="2413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089150"/>
                        <a:ext cx="3733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1044"/>
          <p:cNvSpPr txBox="1">
            <a:spLocks noChangeArrowheads="1"/>
          </p:cNvSpPr>
          <p:nvPr/>
        </p:nvSpPr>
        <p:spPr bwMode="auto">
          <a:xfrm>
            <a:off x="609600" y="3571875"/>
            <a:ext cx="828357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(4)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Continuous function space </a:t>
            </a:r>
            <a:r>
              <a:rPr lang="en-US" altLang="zh-TW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:            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>
                <a:latin typeface="Times New Roman" pitchFamily="18" charset="0"/>
              </a:rPr>
              <a:t>(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the set of all real-valued continuous functions defined on the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entire real line)</a:t>
            </a:r>
          </a:p>
        </p:txBody>
      </p:sp>
      <p:graphicFrame>
        <p:nvGraphicFramePr>
          <p:cNvPr id="14343" name="Object 1027"/>
          <p:cNvGraphicFramePr>
            <a:graphicFrameLocks noChangeAspect="1"/>
          </p:cNvGraphicFramePr>
          <p:nvPr>
            <p:ph sz="quarter" idx="2"/>
          </p:nvPr>
        </p:nvGraphicFramePr>
        <p:xfrm>
          <a:off x="2484438" y="4857750"/>
          <a:ext cx="30765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9" imgW="1536033" imgH="203112" progId="Equation.3">
                  <p:embed/>
                </p:oleObj>
              </mc:Choice>
              <mc:Fallback>
                <p:oleObj name="Equation" r:id="rId9" imgW="1536033" imgH="203112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57750"/>
                        <a:ext cx="30765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028"/>
          <p:cNvGraphicFramePr>
            <a:graphicFrameLocks noChangeAspect="1"/>
          </p:cNvGraphicFramePr>
          <p:nvPr>
            <p:ph sz="half" idx="1"/>
          </p:nvPr>
        </p:nvGraphicFramePr>
        <p:xfrm>
          <a:off x="6072188" y="3683000"/>
          <a:ext cx="1676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1" imgW="876300" imgH="203200" progId="Equation.DSMT4">
                  <p:embed/>
                </p:oleObj>
              </mc:Choice>
              <mc:Fallback>
                <p:oleObj name="Equation" r:id="rId11" imgW="876300" imgH="2032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683000"/>
                        <a:ext cx="167640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029"/>
          <p:cNvGraphicFramePr>
            <a:graphicFrameLocks noChangeAspect="1"/>
          </p:cNvGraphicFramePr>
          <p:nvPr>
            <p:ph sz="quarter" idx="3"/>
          </p:nvPr>
        </p:nvGraphicFramePr>
        <p:xfrm>
          <a:off x="2870200" y="5368925"/>
          <a:ext cx="1928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3" imgW="965200" imgH="203200" progId="Equation.3">
                  <p:embed/>
                </p:oleObj>
              </mc:Choice>
              <mc:Fallback>
                <p:oleObj name="Equation" r:id="rId13" imgW="965200" imgH="203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5368925"/>
                        <a:ext cx="1928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48"/>
          <p:cNvSpPr txBox="1">
            <a:spLocks noChangeArrowheads="1"/>
          </p:cNvSpPr>
          <p:nvPr/>
        </p:nvSpPr>
        <p:spPr bwMode="auto">
          <a:xfrm>
            <a:off x="973138" y="2571750"/>
            <a:ext cx="75596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※ By the fact that the set of real numbers is closed under addition and multiplication, it is straightforward to show that </a:t>
            </a:r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altLang="zh-TW" sz="2000" i="1" baseline="-2500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 satisfies the ten axioms and thus is a vector space</a:t>
            </a:r>
          </a:p>
        </p:txBody>
      </p:sp>
      <p:sp>
        <p:nvSpPr>
          <p:cNvPr id="14347" name="Text Box 1049"/>
          <p:cNvSpPr txBox="1">
            <a:spLocks noChangeArrowheads="1"/>
          </p:cNvSpPr>
          <p:nvPr/>
        </p:nvSpPr>
        <p:spPr bwMode="auto">
          <a:xfrm>
            <a:off x="928688" y="5786438"/>
            <a:ext cx="72866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※ By the fact that the sum of two continuous function is continuous and the product of a scalar and a continuous function is still a continuous function,                 is a vector space</a:t>
            </a:r>
          </a:p>
        </p:txBody>
      </p:sp>
      <p:graphicFrame>
        <p:nvGraphicFramePr>
          <p:cNvPr id="14348" name="Object 13"/>
          <p:cNvGraphicFramePr>
            <a:graphicFrameLocks noChangeAspect="1"/>
          </p:cNvGraphicFramePr>
          <p:nvPr/>
        </p:nvGraphicFramePr>
        <p:xfrm>
          <a:off x="3506788" y="6461125"/>
          <a:ext cx="99377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5" imgW="622030" imgH="203112" progId="Equation.DSMT4">
                  <p:embed/>
                </p:oleObj>
              </mc:Choice>
              <mc:Fallback>
                <p:oleObj name="Equation" r:id="rId15" imgW="622030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788" y="6461125"/>
                        <a:ext cx="99377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48"/>
          <p:cNvSpPr txBox="1">
            <a:spLocks noChangeArrowheads="1"/>
          </p:cNvSpPr>
          <p:nvPr/>
        </p:nvSpPr>
        <p:spPr bwMode="auto">
          <a:xfrm>
            <a:off x="381000" y="785813"/>
            <a:ext cx="5070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Summary of important vector spaces</a:t>
            </a: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5363" name="Object 1051"/>
          <p:cNvGraphicFramePr>
            <a:graphicFrameLocks noChangeAspect="1"/>
          </p:cNvGraphicFramePr>
          <p:nvPr/>
        </p:nvGraphicFramePr>
        <p:xfrm>
          <a:off x="166688" y="1441450"/>
          <a:ext cx="8855075" cy="448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4660900" imgH="2362200" progId="Equation.DSMT4">
                  <p:embed/>
                </p:oleObj>
              </mc:Choice>
              <mc:Fallback>
                <p:oleObj name="Equation" r:id="rId3" imgW="4660900" imgH="2362200" progId="Equation.DSMT4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8" y="1441450"/>
                        <a:ext cx="8855075" cy="448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1049"/>
          <p:cNvSpPr txBox="1">
            <a:spLocks noChangeArrowheads="1"/>
          </p:cNvSpPr>
          <p:nvPr/>
        </p:nvSpPr>
        <p:spPr bwMode="auto">
          <a:xfrm>
            <a:off x="714375" y="6000750"/>
            <a:ext cx="82502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9875" indent="-269875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※ Each element in a vector space is called a vector, so a vector can be a real number, an </a:t>
            </a:r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-tuple, a matrix, a polynomial, a continuous function,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81000" y="914400"/>
            <a:ext cx="5991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Theorem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2: Properties of scalar multiplication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914400" y="1371600"/>
            <a:ext cx="76898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Let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be any element of a vector space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and let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be any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scalar. Then the following properties are true</a:t>
            </a:r>
            <a:endParaRPr lang="en-US" altLang="zh-TW">
              <a:latin typeface="Times New Roman" pitchFamily="18" charset="0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27088" y="2454275"/>
          <a:ext cx="4416425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2209800" imgH="889000" progId="Equation.DSMT4">
                  <p:embed/>
                </p:oleObj>
              </mc:Choice>
              <mc:Fallback>
                <p:oleObj name="Equation" r:id="rId3" imgW="22098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54275"/>
                        <a:ext cx="4416425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1049"/>
          <p:cNvSpPr txBox="1">
            <a:spLocks noChangeArrowheads="1"/>
          </p:cNvSpPr>
          <p:nvPr/>
        </p:nvSpPr>
        <p:spPr bwMode="auto">
          <a:xfrm>
            <a:off x="642938" y="4357688"/>
            <a:ext cx="7715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TW" sz="2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6390" name="Text Box 1055"/>
          <p:cNvSpPr txBox="1">
            <a:spLocks noChangeArrowheads="1"/>
          </p:cNvSpPr>
          <p:nvPr/>
        </p:nvSpPr>
        <p:spPr bwMode="auto">
          <a:xfrm>
            <a:off x="571500" y="56673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endParaRPr lang="en-US" altLang="zh-TW">
              <a:solidFill>
                <a:schemeClr val="hlink"/>
              </a:solidFill>
              <a:latin typeface="Times New Roman" pitchFamily="18" charset="0"/>
            </a:endParaRPr>
          </a:p>
        </p:txBody>
      </p:sp>
      <p:sp>
        <p:nvSpPr>
          <p:cNvPr id="16391" name="矩形 5"/>
          <p:cNvSpPr>
            <a:spLocks noChangeArrowheads="1"/>
          </p:cNvSpPr>
          <p:nvPr/>
        </p:nvSpPr>
        <p:spPr bwMode="auto">
          <a:xfrm>
            <a:off x="2700338" y="3822700"/>
            <a:ext cx="3910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(the additive inverse of </a:t>
            </a:r>
            <a:r>
              <a:rPr lang="en-US" altLang="zh-TW" sz="1800" b="1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equals ((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–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1)</a:t>
            </a:r>
            <a:r>
              <a:rPr lang="en-US" altLang="zh-TW" sz="1800" b="1">
                <a:solidFill>
                  <a:srgbClr val="0000FF"/>
                </a:solidFill>
                <a:latin typeface="Times New Roman" pitchFamily="18" charset="0"/>
              </a:rPr>
              <a:t>v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)</a:t>
            </a:r>
            <a:endParaRPr lang="zh-TW" altLang="en-US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54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914400"/>
            <a:ext cx="7910512" cy="838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solidFill>
                  <a:srgbClr val="FF0000"/>
                </a:solidFill>
              </a:rPr>
              <a:t>Notes:</a:t>
            </a:r>
            <a:r>
              <a:rPr lang="en-US" altLang="zh-TW" smtClean="0">
                <a:solidFill>
                  <a:schemeClr val="tx1"/>
                </a:solidFill>
              </a:rPr>
              <a:t>  To show that a set is not a vector space, you need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        only find one axiom that is not satisfied</a:t>
            </a:r>
          </a:p>
        </p:txBody>
      </p:sp>
      <p:sp>
        <p:nvSpPr>
          <p:cNvPr id="17411" name="Text Box 1064"/>
          <p:cNvSpPr txBox="1">
            <a:spLocks noChangeArrowheads="1"/>
          </p:cNvSpPr>
          <p:nvPr/>
        </p:nvSpPr>
        <p:spPr bwMode="auto">
          <a:xfrm>
            <a:off x="203200" y="4076700"/>
            <a:ext cx="8689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Ex 2: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The set of all (exact) second-degree polynomial functions is</a:t>
            </a:r>
          </a:p>
          <a:p>
            <a:pPr eaLnBrk="1" hangingPunct="1">
              <a:buClr>
                <a:schemeClr val="tx1"/>
              </a:buClr>
              <a:buSzPct val="40000"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      not a vector space</a:t>
            </a:r>
          </a:p>
        </p:txBody>
      </p:sp>
      <p:sp>
        <p:nvSpPr>
          <p:cNvPr id="17412" name="Text Box 1066"/>
          <p:cNvSpPr txBox="1">
            <a:spLocks noChangeArrowheads="1"/>
          </p:cNvSpPr>
          <p:nvPr/>
        </p:nvSpPr>
        <p:spPr bwMode="auto">
          <a:xfrm>
            <a:off x="611188" y="4999038"/>
            <a:ext cx="328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Pf:    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Let                  and</a:t>
            </a:r>
          </a:p>
        </p:txBody>
      </p:sp>
      <p:graphicFrame>
        <p:nvGraphicFramePr>
          <p:cNvPr id="17413" name="Object 2048"/>
          <p:cNvGraphicFramePr>
            <a:graphicFrameLocks noChangeAspect="1"/>
          </p:cNvGraphicFramePr>
          <p:nvPr/>
        </p:nvGraphicFramePr>
        <p:xfrm>
          <a:off x="2051050" y="4999038"/>
          <a:ext cx="124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3" imgW="622030" imgH="228501" progId="Equation.3">
                  <p:embed/>
                </p:oleObj>
              </mc:Choice>
              <mc:Fallback>
                <p:oleObj name="Equation" r:id="rId3" imgW="622030" imgH="228501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999038"/>
                        <a:ext cx="124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2049"/>
          <p:cNvGraphicFramePr>
            <a:graphicFrameLocks noChangeAspect="1"/>
          </p:cNvGraphicFramePr>
          <p:nvPr/>
        </p:nvGraphicFramePr>
        <p:xfrm>
          <a:off x="3995738" y="4999038"/>
          <a:ext cx="218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5" imgW="1091726" imgH="228501" progId="Equation.3">
                  <p:embed/>
                </p:oleObj>
              </mc:Choice>
              <mc:Fallback>
                <p:oleObj name="Equation" r:id="rId5" imgW="1091726" imgH="228501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99038"/>
                        <a:ext cx="218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2050"/>
          <p:cNvGraphicFramePr>
            <a:graphicFrameLocks noChangeAspect="1"/>
          </p:cNvGraphicFramePr>
          <p:nvPr/>
        </p:nvGraphicFramePr>
        <p:xfrm>
          <a:off x="1622425" y="5629275"/>
          <a:ext cx="31527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7" imgW="1574800" imgH="203200" progId="Equation.3">
                  <p:embed/>
                </p:oleObj>
              </mc:Choice>
              <mc:Fallback>
                <p:oleObj name="Equation" r:id="rId7" imgW="1574800" imgH="2032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629275"/>
                        <a:ext cx="31527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1071"/>
          <p:cNvSpPr txBox="1">
            <a:spLocks noChangeArrowheads="1"/>
          </p:cNvSpPr>
          <p:nvPr/>
        </p:nvSpPr>
        <p:spPr bwMode="auto">
          <a:xfrm>
            <a:off x="1619250" y="6140450"/>
            <a:ext cx="4092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it is not closed under vector addition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grpSp>
        <p:nvGrpSpPr>
          <p:cNvPr id="17417" name="Group 1080"/>
          <p:cNvGrpSpPr>
            <a:grpSpLocks/>
          </p:cNvGrpSpPr>
          <p:nvPr/>
        </p:nvGrpSpPr>
        <p:grpSpPr bwMode="auto">
          <a:xfrm>
            <a:off x="179388" y="1773238"/>
            <a:ext cx="7980362" cy="2166937"/>
            <a:chOff x="113" y="1117"/>
            <a:chExt cx="5027" cy="1365"/>
          </a:xfrm>
        </p:grpSpPr>
        <p:grpSp>
          <p:nvGrpSpPr>
            <p:cNvPr id="17418" name="Group 1077"/>
            <p:cNvGrpSpPr>
              <a:grpSpLocks/>
            </p:cNvGrpSpPr>
            <p:nvPr/>
          </p:nvGrpSpPr>
          <p:grpSpPr bwMode="auto">
            <a:xfrm>
              <a:off x="1062" y="1518"/>
              <a:ext cx="4078" cy="560"/>
              <a:chOff x="1056" y="1373"/>
              <a:chExt cx="4078" cy="560"/>
            </a:xfrm>
          </p:grpSpPr>
          <p:graphicFrame>
            <p:nvGraphicFramePr>
              <p:cNvPr id="17428" name="Object 2054"/>
              <p:cNvGraphicFramePr>
                <a:graphicFrameLocks noChangeAspect="1"/>
              </p:cNvGraphicFramePr>
              <p:nvPr/>
            </p:nvGraphicFramePr>
            <p:xfrm>
              <a:off x="1064" y="1373"/>
              <a:ext cx="280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4" name="Equation" r:id="rId9" imgW="2222500" imgH="228600" progId="Equation.DSMT4">
                      <p:embed/>
                    </p:oleObj>
                  </mc:Choice>
                  <mc:Fallback>
                    <p:oleObj name="Equation" r:id="rId9" imgW="2222500" imgH="228600" progId="Equation.DSMT4">
                      <p:embed/>
                      <p:pic>
                        <p:nvPicPr>
                          <p:cNvPr id="0" name="Object 20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4" y="1373"/>
                            <a:ext cx="280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2055"/>
              <p:cNvGraphicFramePr>
                <a:graphicFrameLocks noChangeAspect="1"/>
              </p:cNvGraphicFramePr>
              <p:nvPr/>
            </p:nvGraphicFramePr>
            <p:xfrm>
              <a:off x="1056" y="1645"/>
              <a:ext cx="10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35" name="Equation" r:id="rId11" imgW="850900" imgH="228600" progId="Equation.3">
                      <p:embed/>
                    </p:oleObj>
                  </mc:Choice>
                  <mc:Fallback>
                    <p:oleObj name="Equation" r:id="rId11" imgW="850900" imgH="228600" progId="Equation.3">
                      <p:embed/>
                      <p:pic>
                        <p:nvPicPr>
                          <p:cNvPr id="0" name="Object 2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645"/>
                            <a:ext cx="10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30" name="Text Box 1059"/>
              <p:cNvSpPr txBox="1">
                <a:spLocks noChangeArrowheads="1"/>
              </p:cNvSpPr>
              <p:nvPr/>
            </p:nvSpPr>
            <p:spPr bwMode="auto">
              <a:xfrm>
                <a:off x="2154" y="1655"/>
                <a:ext cx="2980" cy="2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TW" sz="2000" dirty="0">
                    <a:solidFill>
                      <a:srgbClr val="0000FF"/>
                    </a:solidFill>
                    <a:latin typeface="+mn-lt"/>
                    <a:ea typeface="標楷體" pitchFamily="65" charset="-120"/>
                  </a:rPr>
                  <a:t>(it is not closed under scalar multiplication)</a:t>
                </a:r>
              </a:p>
            </p:txBody>
          </p:sp>
        </p:grpSp>
        <p:graphicFrame>
          <p:nvGraphicFramePr>
            <p:cNvPr id="17419" name="Object 2051"/>
            <p:cNvGraphicFramePr>
              <a:graphicFrameLocks noChangeAspect="1"/>
            </p:cNvGraphicFramePr>
            <p:nvPr/>
          </p:nvGraphicFramePr>
          <p:xfrm>
            <a:off x="1664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6" name="Equation" r:id="rId13" imgW="139639" imgH="203112" progId="Equation.3">
                    <p:embed/>
                  </p:oleObj>
                </mc:Choice>
                <mc:Fallback>
                  <p:oleObj name="Equation" r:id="rId13" imgW="139639" imgH="203112" progId="Equation.3">
                    <p:embed/>
                    <p:pic>
                      <p:nvPicPr>
                        <p:cNvPr id="0" name="Object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2052"/>
            <p:cNvGraphicFramePr>
              <a:graphicFrameLocks noChangeAspect="1"/>
            </p:cNvGraphicFramePr>
            <p:nvPr/>
          </p:nvGraphicFramePr>
          <p:xfrm>
            <a:off x="1121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name="Equation" r:id="rId15" imgW="139639" imgH="203112" progId="Equation.3">
                    <p:embed/>
                  </p:oleObj>
                </mc:Choice>
                <mc:Fallback>
                  <p:oleObj name="Equation" r:id="rId15" imgW="139639" imgH="203112" progId="Equation.3">
                    <p:embed/>
                    <p:pic>
                      <p:nvPicPr>
                        <p:cNvPr id="0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2053"/>
            <p:cNvGraphicFramePr>
              <a:graphicFrameLocks noChangeAspect="1"/>
            </p:cNvGraphicFramePr>
            <p:nvPr/>
          </p:nvGraphicFramePr>
          <p:xfrm>
            <a:off x="1328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8" name="Equation" r:id="rId17" imgW="139639" imgH="203112" progId="Equation.3">
                    <p:embed/>
                  </p:oleObj>
                </mc:Choice>
                <mc:Fallback>
                  <p:oleObj name="Equation" r:id="rId17" imgW="139639" imgH="203112" progId="Equation.3">
                    <p:embed/>
                    <p:pic>
                      <p:nvPicPr>
                        <p:cNvPr id="0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2" name="Text Box 1063"/>
            <p:cNvSpPr txBox="1">
              <a:spLocks noChangeArrowheads="1"/>
            </p:cNvSpPr>
            <p:nvPr/>
          </p:nvSpPr>
          <p:spPr bwMode="auto">
            <a:xfrm>
              <a:off x="901" y="2160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ea typeface="標楷體" pitchFamily="65" charset="-120"/>
                </a:rPr>
                <a:t>scala</a:t>
              </a:r>
              <a:r>
                <a:rPr lang="en-US" altLang="zh-TW" sz="1600">
                  <a:latin typeface="標楷體" pitchFamily="65" charset="-120"/>
                  <a:ea typeface="標楷體" pitchFamily="65" charset="-120"/>
                </a:rPr>
                <a:t>r</a:t>
              </a:r>
            </a:p>
          </p:txBody>
        </p:sp>
        <p:grpSp>
          <p:nvGrpSpPr>
            <p:cNvPr id="17423" name="Group 1072"/>
            <p:cNvGrpSpPr>
              <a:grpSpLocks/>
            </p:cNvGrpSpPr>
            <p:nvPr/>
          </p:nvGrpSpPr>
          <p:grpSpPr bwMode="auto">
            <a:xfrm>
              <a:off x="113" y="1117"/>
              <a:ext cx="3994" cy="576"/>
              <a:chOff x="624" y="1370"/>
              <a:chExt cx="3994" cy="576"/>
            </a:xfrm>
          </p:grpSpPr>
          <p:sp>
            <p:nvSpPr>
              <p:cNvPr id="17426" name="Text Box 1073"/>
              <p:cNvSpPr txBox="1">
                <a:spLocks noChangeArrowheads="1"/>
              </p:cNvSpPr>
              <p:nvPr/>
            </p:nvSpPr>
            <p:spPr bwMode="auto">
              <a:xfrm>
                <a:off x="662" y="1658"/>
                <a:ext cx="5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  <a:latin typeface="Times New Roman" pitchFamily="18" charset="0"/>
                    <a:ea typeface="標楷體" pitchFamily="65" charset="-120"/>
                  </a:rPr>
                  <a:t>     Pf:</a:t>
                </a:r>
              </a:p>
            </p:txBody>
          </p:sp>
          <p:sp>
            <p:nvSpPr>
              <p:cNvPr id="17427" name="Text Box 1074"/>
              <p:cNvSpPr txBox="1">
                <a:spLocks noChangeArrowheads="1"/>
              </p:cNvSpPr>
              <p:nvPr/>
            </p:nvSpPr>
            <p:spPr bwMode="auto">
              <a:xfrm>
                <a:off x="624" y="1370"/>
                <a:ext cx="399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  <a:buSzPct val="40000"/>
                  <a:buFont typeface="Wingdings" pitchFamily="2" charset="2"/>
                  <a:buChar char="n"/>
                </a:pPr>
                <a:r>
                  <a:rPr lang="en-US" altLang="zh-TW">
                    <a:solidFill>
                      <a:schemeClr val="hlink"/>
                    </a:solidFill>
                    <a:latin typeface="Times New Roman" pitchFamily="18" charset="0"/>
                    <a:ea typeface="標楷體" pitchFamily="65" charset="-120"/>
                  </a:rPr>
                  <a:t> </a:t>
                </a:r>
                <a:r>
                  <a:rPr lang="en-US" altLang="zh-TW">
                    <a:solidFill>
                      <a:schemeClr val="hlink"/>
                    </a:solidFill>
                    <a:latin typeface="Times New Roman" pitchFamily="18" charset="0"/>
                  </a:rPr>
                  <a:t>Ex 1:</a:t>
                </a:r>
                <a:r>
                  <a:rPr lang="en-US" altLang="zh-TW">
                    <a:solidFill>
                      <a:schemeClr val="hlink"/>
                    </a:solidFill>
                    <a:latin typeface="Times New Roman" pitchFamily="18" charset="0"/>
                    <a:ea typeface="標楷體" pitchFamily="65" charset="-120"/>
                  </a:rPr>
                  <a:t>  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The set of all integers is not a vector space</a:t>
                </a:r>
              </a:p>
            </p:txBody>
          </p:sp>
        </p:grpSp>
        <p:sp>
          <p:nvSpPr>
            <p:cNvPr id="17424" name="Text Box 1075"/>
            <p:cNvSpPr txBox="1">
              <a:spLocks noChangeArrowheads="1"/>
            </p:cNvSpPr>
            <p:nvPr/>
          </p:nvSpPr>
          <p:spPr bwMode="auto">
            <a:xfrm>
              <a:off x="1197" y="2251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>
                  <a:solidFill>
                    <a:schemeClr val="folHlink"/>
                  </a:solidFill>
                  <a:latin typeface="Times New Roman" pitchFamily="18" charset="0"/>
                  <a:ea typeface="標楷體" pitchFamily="65" charset="-120"/>
                </a:rPr>
                <a:t>integer</a:t>
              </a:r>
            </a:p>
          </p:txBody>
        </p:sp>
        <p:sp>
          <p:nvSpPr>
            <p:cNvPr id="17425" name="Text Box 1076"/>
            <p:cNvSpPr txBox="1">
              <a:spLocks noChangeArrowheads="1"/>
            </p:cNvSpPr>
            <p:nvPr/>
          </p:nvSpPr>
          <p:spPr bwMode="auto">
            <a:xfrm>
              <a:off x="1581" y="2160"/>
              <a:ext cx="6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600">
                  <a:latin typeface="Times New Roman" pitchFamily="18" charset="0"/>
                  <a:ea typeface="標楷體" pitchFamily="65" charset="-120"/>
                </a:rPr>
                <a:t>noninteger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49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36613"/>
            <a:ext cx="7924800" cy="4572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Ex 3:</a:t>
            </a:r>
          </a:p>
        </p:txBody>
      </p:sp>
      <p:sp>
        <p:nvSpPr>
          <p:cNvPr id="18435" name="Text Box 1052"/>
          <p:cNvSpPr txBox="1">
            <a:spLocks noChangeArrowheads="1"/>
          </p:cNvSpPr>
          <p:nvPr/>
        </p:nvSpPr>
        <p:spPr bwMode="auto">
          <a:xfrm>
            <a:off x="914400" y="1293813"/>
            <a:ext cx="622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V=R</a:t>
            </a:r>
            <a:r>
              <a:rPr lang="en-US" altLang="zh-TW" i="1" baseline="30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=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the set of all ordered pairs of real numbers</a:t>
            </a:r>
          </a:p>
        </p:txBody>
      </p:sp>
      <p:sp>
        <p:nvSpPr>
          <p:cNvPr id="18436" name="Text Box 1055"/>
          <p:cNvSpPr txBox="1">
            <a:spLocks noChangeArrowheads="1"/>
          </p:cNvSpPr>
          <p:nvPr/>
        </p:nvSpPr>
        <p:spPr bwMode="auto">
          <a:xfrm>
            <a:off x="944563" y="1771650"/>
            <a:ext cx="217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vector addition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:</a:t>
            </a:r>
          </a:p>
        </p:txBody>
      </p:sp>
      <p:graphicFrame>
        <p:nvGraphicFramePr>
          <p:cNvPr id="18437" name="Object 3072"/>
          <p:cNvGraphicFramePr>
            <a:graphicFrameLocks noChangeAspect="1"/>
          </p:cNvGraphicFramePr>
          <p:nvPr>
            <p:ph sz="quarter" idx="3"/>
          </p:nvPr>
        </p:nvGraphicFramePr>
        <p:xfrm>
          <a:off x="3041650" y="1785938"/>
          <a:ext cx="4410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2082800" imgH="215900" progId="Equation.3">
                  <p:embed/>
                </p:oleObj>
              </mc:Choice>
              <mc:Fallback>
                <p:oleObj name="Equation" r:id="rId3" imgW="2082800" imgH="21590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785938"/>
                        <a:ext cx="4410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1058"/>
          <p:cNvSpPr txBox="1">
            <a:spLocks noChangeArrowheads="1"/>
          </p:cNvSpPr>
          <p:nvPr/>
        </p:nvSpPr>
        <p:spPr bwMode="auto">
          <a:xfrm>
            <a:off x="933450" y="2254250"/>
            <a:ext cx="275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scalar multiplication:</a:t>
            </a:r>
          </a:p>
        </p:txBody>
      </p:sp>
      <p:graphicFrame>
        <p:nvGraphicFramePr>
          <p:cNvPr id="18439" name="Object 3073"/>
          <p:cNvGraphicFramePr>
            <a:graphicFrameLocks noChangeAspect="1"/>
          </p:cNvGraphicFramePr>
          <p:nvPr/>
        </p:nvGraphicFramePr>
        <p:xfrm>
          <a:off x="3635375" y="2281238"/>
          <a:ext cx="21891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Equation" r:id="rId5" imgW="1091726" imgH="215806" progId="Equation.3">
                  <p:embed/>
                </p:oleObj>
              </mc:Choice>
              <mc:Fallback>
                <p:oleObj name="Equation" r:id="rId5" imgW="1091726" imgH="215806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81238"/>
                        <a:ext cx="21891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0" name="Group 1060"/>
          <p:cNvGrpSpPr>
            <a:grpSpLocks/>
          </p:cNvGrpSpPr>
          <p:nvPr/>
        </p:nvGrpSpPr>
        <p:grpSpPr bwMode="auto">
          <a:xfrm>
            <a:off x="1143000" y="5272088"/>
            <a:ext cx="6602413" cy="1181100"/>
            <a:chOff x="1338" y="1842"/>
            <a:chExt cx="4159" cy="744"/>
          </a:xfrm>
        </p:grpSpPr>
        <p:graphicFrame>
          <p:nvGraphicFramePr>
            <p:cNvPr id="18445" name="Object 3074"/>
            <p:cNvGraphicFramePr>
              <a:graphicFrameLocks noChangeAspect="1"/>
            </p:cNvGraphicFramePr>
            <p:nvPr/>
          </p:nvGraphicFramePr>
          <p:xfrm>
            <a:off x="1383" y="1842"/>
            <a:ext cx="170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51" name="Equation" r:id="rId7" imgW="1346200" imgH="203200" progId="Equation.3">
                    <p:embed/>
                  </p:oleObj>
                </mc:Choice>
                <mc:Fallback>
                  <p:oleObj name="Equation" r:id="rId7" imgW="1346200" imgH="203200" progId="Equation.3">
                    <p:embed/>
                    <p:pic>
                      <p:nvPicPr>
                        <p:cNvPr id="0" name="Object 3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842"/>
                          <a:ext cx="170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46" name="Group 1062"/>
            <p:cNvGrpSpPr>
              <a:grpSpLocks/>
            </p:cNvGrpSpPr>
            <p:nvPr/>
          </p:nvGrpSpPr>
          <p:grpSpPr bwMode="auto">
            <a:xfrm>
              <a:off x="1338" y="2068"/>
              <a:ext cx="4159" cy="518"/>
              <a:chOff x="1338" y="2068"/>
              <a:chExt cx="4159" cy="518"/>
            </a:xfrm>
          </p:grpSpPr>
          <p:sp>
            <p:nvSpPr>
              <p:cNvPr id="18447" name="Text Box 1063"/>
              <p:cNvSpPr txBox="1">
                <a:spLocks noChangeArrowheads="1"/>
              </p:cNvSpPr>
              <p:nvPr/>
            </p:nvSpPr>
            <p:spPr bwMode="auto">
              <a:xfrm>
                <a:off x="1338" y="2068"/>
                <a:ext cx="4159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latin typeface="標楷體" pitchFamily="65" charset="-120"/>
                    <a:ea typeface="標楷體" pitchFamily="65" charset="-120"/>
                  </a:rPr>
                  <a:t>  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the set (together with the two given operations) is </a:t>
                </a:r>
              </a:p>
              <a:p>
                <a:pPr eaLnBrk="1" hangingPunct="1"/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    not a vector space</a:t>
                </a:r>
                <a:endParaRPr lang="en-US" altLang="zh-TW">
                  <a:latin typeface="標楷體" pitchFamily="65" charset="-120"/>
                  <a:ea typeface="標楷體" pitchFamily="65" charset="-120"/>
                </a:endParaRPr>
              </a:p>
            </p:txBody>
          </p:sp>
          <p:graphicFrame>
            <p:nvGraphicFramePr>
              <p:cNvPr id="18448" name="Object 3075"/>
              <p:cNvGraphicFramePr>
                <a:graphicFrameLocks noChangeAspect="1"/>
              </p:cNvGraphicFramePr>
              <p:nvPr/>
            </p:nvGraphicFramePr>
            <p:xfrm>
              <a:off x="1383" y="2115"/>
              <a:ext cx="177" cy="1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52" name="Equation" r:id="rId9" imgW="139518" imgH="126835" progId="Equation.3">
                      <p:embed/>
                    </p:oleObj>
                  </mc:Choice>
                  <mc:Fallback>
                    <p:oleObj name="Equation" r:id="rId9" imgW="139518" imgH="126835" progId="Equation.3">
                      <p:embed/>
                      <p:pic>
                        <p:nvPicPr>
                          <p:cNvPr id="0" name="Object 30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2115"/>
                            <a:ext cx="177" cy="1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441" name="Text Box 1067"/>
          <p:cNvSpPr txBox="1">
            <a:spLocks noChangeArrowheads="1"/>
          </p:cNvSpPr>
          <p:nvPr/>
        </p:nvSpPr>
        <p:spPr bwMode="auto">
          <a:xfrm>
            <a:off x="838200" y="2749550"/>
            <a:ext cx="3862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 Verify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not a vector space</a:t>
            </a:r>
            <a:endParaRPr lang="en-US" altLang="zh-TW">
              <a:solidFill>
                <a:schemeClr val="hlink"/>
              </a:solidFill>
            </a:endParaRPr>
          </a:p>
        </p:txBody>
      </p:sp>
      <p:sp>
        <p:nvSpPr>
          <p:cNvPr id="18442" name="Text Box 1068"/>
          <p:cNvSpPr txBox="1">
            <a:spLocks noChangeArrowheads="1"/>
          </p:cNvSpPr>
          <p:nvPr/>
        </p:nvSpPr>
        <p:spPr bwMode="auto">
          <a:xfrm>
            <a:off x="609600" y="32845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sp>
        <p:nvSpPr>
          <p:cNvPr id="18443" name="Text Box 1070"/>
          <p:cNvSpPr txBox="1">
            <a:spLocks noChangeArrowheads="1"/>
          </p:cNvSpPr>
          <p:nvPr/>
        </p:nvSpPr>
        <p:spPr bwMode="auto">
          <a:xfrm>
            <a:off x="5795963" y="2286000"/>
            <a:ext cx="2663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(nonstandard definition)</a:t>
            </a:r>
          </a:p>
        </p:txBody>
      </p:sp>
      <p:sp>
        <p:nvSpPr>
          <p:cNvPr id="18444" name="Text Box 1071"/>
          <p:cNvSpPr txBox="1">
            <a:spLocks noChangeArrowheads="1"/>
          </p:cNvSpPr>
          <p:nvPr/>
        </p:nvSpPr>
        <p:spPr bwMode="auto">
          <a:xfrm>
            <a:off x="849313" y="3789363"/>
            <a:ext cx="7826375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This kind of setting can satisfy the first nine axioms of the definition of a vector space (you can try to show that), but it violates the tenth axiom</a:t>
            </a:r>
            <a:endParaRPr lang="en-US" altLang="zh-TW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5"/>
          <p:cNvSpPr>
            <a:spLocks noGrp="1" noChangeArrowheads="1"/>
          </p:cNvSpPr>
          <p:nvPr>
            <p:ph type="title"/>
          </p:nvPr>
        </p:nvSpPr>
        <p:spPr>
          <a:xfrm>
            <a:off x="539750" y="76200"/>
            <a:ext cx="7924800" cy="601663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3 Subspaces of Vector Spaces</a:t>
            </a:r>
          </a:p>
        </p:txBody>
      </p:sp>
      <p:sp>
        <p:nvSpPr>
          <p:cNvPr id="19459" name="Rectangle 56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808038"/>
            <a:ext cx="7621588" cy="5334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Subspace :</a:t>
            </a:r>
          </a:p>
        </p:txBody>
      </p:sp>
      <p:graphicFrame>
        <p:nvGraphicFramePr>
          <p:cNvPr id="19460" name="Object 57"/>
          <p:cNvGraphicFramePr>
            <a:graphicFrameLocks noChangeAspect="1"/>
          </p:cNvGraphicFramePr>
          <p:nvPr/>
        </p:nvGraphicFramePr>
        <p:xfrm>
          <a:off x="4133850" y="26035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6035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0"/>
          <p:cNvGraphicFramePr>
            <a:graphicFrameLocks noChangeAspect="1"/>
          </p:cNvGraphicFramePr>
          <p:nvPr>
            <p:ph sz="quarter" idx="2"/>
          </p:nvPr>
        </p:nvGraphicFramePr>
        <p:xfrm>
          <a:off x="1060450" y="1339850"/>
          <a:ext cx="106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Equation" r:id="rId5" imgW="533169" imgH="203112" progId="Equation.DSMT4">
                  <p:embed/>
                </p:oleObj>
              </mc:Choice>
              <mc:Fallback>
                <p:oleObj name="Equation" r:id="rId5" imgW="533169" imgH="203112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339850"/>
                        <a:ext cx="1065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1"/>
          <p:cNvSpPr txBox="1">
            <a:spLocks noChangeArrowheads="1"/>
          </p:cNvSpPr>
          <p:nvPr/>
        </p:nvSpPr>
        <p:spPr bwMode="auto">
          <a:xfrm>
            <a:off x="2124075" y="1263650"/>
            <a:ext cx="190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a vector space</a:t>
            </a:r>
          </a:p>
        </p:txBody>
      </p:sp>
      <p:graphicFrame>
        <p:nvGraphicFramePr>
          <p:cNvPr id="19463" name="Object 63"/>
          <p:cNvGraphicFramePr>
            <a:graphicFrameLocks noChangeAspect="1"/>
          </p:cNvGraphicFramePr>
          <p:nvPr>
            <p:ph sz="quarter" idx="3"/>
          </p:nvPr>
        </p:nvGraphicFramePr>
        <p:xfrm>
          <a:off x="1047750" y="1846263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Equation" r:id="rId7" imgW="596900" imgH="457200" progId="Equation.DSMT4">
                  <p:embed/>
                </p:oleObj>
              </mc:Choice>
              <mc:Fallback>
                <p:oleObj name="Equation" r:id="rId7" imgW="596900" imgH="4572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1846263"/>
                        <a:ext cx="1193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64"/>
          <p:cNvSpPr txBox="1">
            <a:spLocks noChangeArrowheads="1"/>
          </p:cNvSpPr>
          <p:nvPr/>
        </p:nvSpPr>
        <p:spPr bwMode="auto">
          <a:xfrm>
            <a:off x="2176463" y="2027238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a nonempty subset</a:t>
            </a:r>
          </a:p>
        </p:txBody>
      </p:sp>
      <p:graphicFrame>
        <p:nvGraphicFramePr>
          <p:cNvPr id="19465" name="Object 66"/>
          <p:cNvGraphicFramePr>
            <a:graphicFrameLocks noChangeAspect="1"/>
          </p:cNvGraphicFramePr>
          <p:nvPr/>
        </p:nvGraphicFramePr>
        <p:xfrm>
          <a:off x="1042988" y="2771775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Equation" r:id="rId9" imgW="558558" imgH="203112" progId="Equation.DSMT4">
                  <p:embed/>
                </p:oleObj>
              </mc:Choice>
              <mc:Fallback>
                <p:oleObj name="Equation" r:id="rId9" imgW="558558" imgH="203112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71775"/>
                        <a:ext cx="111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67"/>
          <p:cNvSpPr txBox="1">
            <a:spLocks noChangeArrowheads="1"/>
          </p:cNvSpPr>
          <p:nvPr/>
        </p:nvSpPr>
        <p:spPr bwMode="auto">
          <a:xfrm>
            <a:off x="2195513" y="2746375"/>
            <a:ext cx="655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The nonempty subset </a:t>
            </a:r>
            <a:r>
              <a:rPr lang="en-US" altLang="zh-TW" i="1">
                <a:latin typeface="Times New Roman" pitchFamily="18" charset="0"/>
              </a:rPr>
              <a:t>W </a:t>
            </a:r>
            <a:r>
              <a:rPr lang="en-US" altLang="zh-TW">
                <a:latin typeface="Times New Roman" pitchFamily="18" charset="0"/>
              </a:rPr>
              <a:t>is called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a subspace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i="1">
                <a:latin typeface="Times New Roman" pitchFamily="18" charset="0"/>
              </a:rPr>
              <a:t>W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 is a vector space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under the operations of addition and scalar multiplication defined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19467" name="Text Box 74"/>
          <p:cNvSpPr txBox="1">
            <a:spLocks noChangeArrowheads="1"/>
          </p:cNvSpPr>
          <p:nvPr/>
        </p:nvSpPr>
        <p:spPr bwMode="auto">
          <a:xfrm>
            <a:off x="357188" y="4006850"/>
            <a:ext cx="6415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Trivial subspace :</a:t>
            </a:r>
            <a:endParaRPr lang="en-US" altLang="zh-TW">
              <a:latin typeface="Times New Roman" pitchFamily="18" charset="0"/>
              <a:ea typeface="標楷體" pitchFamily="65" charset="-120"/>
              <a:sym typeface="Wingdings" pitchFamily="2" charset="2"/>
            </a:endParaRPr>
          </a:p>
          <a:p>
            <a:pPr eaLnBrk="1" hangingPunct="1">
              <a:lnSpc>
                <a:spcPct val="11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>
                <a:latin typeface="標楷體" pitchFamily="65" charset="-120"/>
                <a:ea typeface="標楷體" pitchFamily="65" charset="-120"/>
                <a:sym typeface="Wingdings" pitchFamily="2" charset="2"/>
              </a:rPr>
              <a:t>    </a:t>
            </a:r>
            <a:r>
              <a:rPr lang="en-US" altLang="zh-TW">
                <a:latin typeface="Times New Roman" pitchFamily="18" charset="0"/>
                <a:ea typeface="標楷體" pitchFamily="65" charset="-120"/>
                <a:sym typeface="Wingdings" pitchFamily="2" charset="2"/>
              </a:rPr>
              <a:t>Every vector space </a:t>
            </a:r>
            <a:r>
              <a:rPr lang="en-US" altLang="zh-TW" i="1">
                <a:latin typeface="Times New Roman" pitchFamily="18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  <a:sym typeface="Wingdings" pitchFamily="2" charset="2"/>
              </a:rPr>
              <a:t>  has at least two subspaces</a:t>
            </a:r>
          </a:p>
        </p:txBody>
      </p:sp>
      <p:sp>
        <p:nvSpPr>
          <p:cNvPr id="19468" name="Text Box 81"/>
          <p:cNvSpPr txBox="1">
            <a:spLocks noChangeArrowheads="1"/>
          </p:cNvSpPr>
          <p:nvPr/>
        </p:nvSpPr>
        <p:spPr bwMode="auto">
          <a:xfrm>
            <a:off x="1185863" y="4914900"/>
            <a:ext cx="571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(1)</a:t>
            </a:r>
            <a:r>
              <a:rPr lang="en-US" altLang="zh-TW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Zero vector space {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} is a subspace of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469" name="Text Box 82"/>
          <p:cNvSpPr txBox="1">
            <a:spLocks noChangeArrowheads="1"/>
          </p:cNvSpPr>
          <p:nvPr/>
        </p:nvSpPr>
        <p:spPr bwMode="auto">
          <a:xfrm>
            <a:off x="1185863" y="5419725"/>
            <a:ext cx="3213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(2)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is a subspace of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  V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9470" name="Text Box 87"/>
          <p:cNvSpPr txBox="1">
            <a:spLocks noChangeArrowheads="1"/>
          </p:cNvSpPr>
          <p:nvPr/>
        </p:nvSpPr>
        <p:spPr bwMode="auto">
          <a:xfrm>
            <a:off x="393700" y="6172200"/>
            <a:ext cx="8393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※ Any subspaces other than these two are call proper (or nontrivial) subspaces</a:t>
            </a:r>
          </a:p>
        </p:txBody>
      </p:sp>
      <p:sp>
        <p:nvSpPr>
          <p:cNvPr id="19471" name="Text Box 87"/>
          <p:cNvSpPr txBox="1">
            <a:spLocks noChangeArrowheads="1"/>
          </p:cNvSpPr>
          <p:nvPr/>
        </p:nvSpPr>
        <p:spPr bwMode="auto">
          <a:xfrm>
            <a:off x="6786563" y="4948238"/>
            <a:ext cx="2357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rgbClr val="0000FF"/>
                </a:solidFill>
                <a:latin typeface="Times New Roman" pitchFamily="18" charset="0"/>
              </a:rPr>
              <a:t>(It satisfies the ten axioms)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4419600"/>
            <a:ext cx="8548688" cy="582613"/>
          </a:xfrm>
        </p:spPr>
        <p:txBody>
          <a:bodyPr/>
          <a:lstStyle/>
          <a:p>
            <a:pPr eaLnBrk="1" hangingPunct="1"/>
            <a:r>
              <a:rPr lang="en-US" altLang="zh-TW" smtClean="0"/>
              <a:t>Theorem 3: Test whether a nonempty subset being a subspace</a:t>
            </a:r>
          </a:p>
        </p:txBody>
      </p:sp>
      <p:sp>
        <p:nvSpPr>
          <p:cNvPr id="20483" name="Text Box 1028"/>
          <p:cNvSpPr txBox="1">
            <a:spLocks noChangeArrowheads="1"/>
          </p:cNvSpPr>
          <p:nvPr/>
        </p:nvSpPr>
        <p:spPr bwMode="auto">
          <a:xfrm>
            <a:off x="914400" y="4889500"/>
            <a:ext cx="7415213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a nonempty subset of a vector space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then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is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a subspace of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if and only if the following conditions hold</a:t>
            </a:r>
          </a:p>
        </p:txBody>
      </p:sp>
      <p:sp>
        <p:nvSpPr>
          <p:cNvPr id="20484" name="Text Box 1033"/>
          <p:cNvSpPr txBox="1">
            <a:spLocks noChangeArrowheads="1"/>
          </p:cNvSpPr>
          <p:nvPr/>
        </p:nvSpPr>
        <p:spPr bwMode="auto">
          <a:xfrm>
            <a:off x="895350" y="5895975"/>
            <a:ext cx="544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(1) If 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="1" i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are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then 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is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485" name="Text Box 1048"/>
          <p:cNvSpPr txBox="1">
            <a:spLocks noChangeArrowheads="1"/>
          </p:cNvSpPr>
          <p:nvPr/>
        </p:nvSpPr>
        <p:spPr bwMode="auto">
          <a:xfrm>
            <a:off x="889000" y="6400800"/>
            <a:ext cx="627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(2) If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="1" i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is any scalar, then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="1" i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0486" name="Rectangle 1053"/>
          <p:cNvSpPr>
            <a:spLocks noChangeArrowheads="1"/>
          </p:cNvSpPr>
          <p:nvPr/>
        </p:nvSpPr>
        <p:spPr bwMode="auto">
          <a:xfrm>
            <a:off x="468313" y="785813"/>
            <a:ext cx="78486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lnSpc>
                <a:spcPct val="105000"/>
              </a:lnSpc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Examination of whether 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being a subspace</a:t>
            </a:r>
          </a:p>
          <a:p>
            <a:pPr marL="525463" lvl="1" indent="-149225" eaLnBrk="1" hangingPunct="1">
              <a:lnSpc>
                <a:spcPct val="105000"/>
              </a:lnSpc>
              <a:spcBef>
                <a:spcPts val="300"/>
              </a:spcBef>
              <a:buClr>
                <a:schemeClr val="tx1"/>
              </a:buClr>
              <a:buSzPct val="55000"/>
              <a:buFont typeface="Times New Roman" pitchFamily="18" charset="0"/>
              <a:buChar char="–"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Since the operations defined on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are the same as those defined on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and most of the ten axioms are inherited from the properties for operations, it is not needed to verify these axioms</a:t>
            </a:r>
          </a:p>
          <a:p>
            <a:pPr marL="525463" lvl="1" indent="-149225" eaLnBrk="1" hangingPunct="1">
              <a:lnSpc>
                <a:spcPct val="105000"/>
              </a:lnSpc>
              <a:spcBef>
                <a:spcPts val="300"/>
              </a:spcBef>
              <a:buClr>
                <a:schemeClr val="tx1"/>
              </a:buClr>
              <a:buSzPct val="55000"/>
              <a:buFont typeface="Times New Roman" pitchFamily="18" charset="0"/>
              <a:buChar char="–"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Therefore, the following theorem tells us it is sufficient to test for the closure conditions under vector addition and scalar multiplication to identify that a nonempty subset of a vector space is a subspace</a:t>
            </a:r>
          </a:p>
          <a:p>
            <a:pPr marL="196850" indent="-196850" eaLnBrk="1" hangingPunct="1">
              <a:lnSpc>
                <a:spcPct val="105000"/>
              </a:lnSpc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7924800" cy="5826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TW" smtClean="0"/>
              <a:t>Pf: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755650" y="1052513"/>
            <a:ext cx="7993063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Note that if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and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are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then they are also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. Furthermore,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share the same operations. Consequently, vector space axioms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7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8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9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and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10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are satisfied automatically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If the closure conditions hold in Theorem 3, vector space axioms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6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are satisfied as well</a:t>
            </a:r>
          </a:p>
          <a:p>
            <a:pPr eaLnBrk="1" hangingPunct="1">
              <a:spcBef>
                <a:spcPts val="600"/>
              </a:spcBef>
              <a:buFontTx/>
              <a:buAutoNum type="arabicPeriod"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Since the axiom 6 is satisfied (i.e.,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if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), we can obtain</a:t>
            </a:r>
          </a:p>
        </p:txBody>
      </p:sp>
      <p:graphicFrame>
        <p:nvGraphicFramePr>
          <p:cNvPr id="21508" name="Object 7"/>
          <p:cNvGraphicFramePr>
            <a:graphicFrameLocks noChangeAspect="1"/>
          </p:cNvGraphicFramePr>
          <p:nvPr/>
        </p:nvGraphicFramePr>
        <p:xfrm>
          <a:off x="1119188" y="4383088"/>
          <a:ext cx="68103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3" imgW="3403600" imgH="431800" progId="Equation.DSMT4">
                  <p:embed/>
                </p:oleObj>
              </mc:Choice>
              <mc:Fallback>
                <p:oleObj name="Equation" r:id="rId3" imgW="34036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4383088"/>
                        <a:ext cx="68103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8"/>
          <p:cNvGraphicFramePr>
            <a:graphicFrameLocks noChangeAspect="1"/>
          </p:cNvGraphicFramePr>
          <p:nvPr/>
        </p:nvGraphicFramePr>
        <p:xfrm>
          <a:off x="1119188" y="5348288"/>
          <a:ext cx="79533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5" imgW="3975100" imgH="660400" progId="Equation.DSMT4">
                  <p:embed/>
                </p:oleObj>
              </mc:Choice>
              <mc:Fallback>
                <p:oleObj name="Equation" r:id="rId5" imgW="3975100" imgH="66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5348288"/>
                        <a:ext cx="795337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3333CC"/>
                </a:solidFill>
                <a:ea typeface="新細明體" pitchFamily="18" charset="-120"/>
              </a:rPr>
              <a:t>1  Vectors in </a:t>
            </a:r>
            <a:r>
              <a:rPr lang="en-US" altLang="zh-TW" i="1" smtClean="0">
                <a:solidFill>
                  <a:srgbClr val="3333CC"/>
                </a:solidFill>
              </a:rPr>
              <a:t>R</a:t>
            </a:r>
            <a:r>
              <a:rPr lang="en-US" altLang="zh-TW" i="1" baseline="50000" smtClean="0">
                <a:solidFill>
                  <a:srgbClr val="3333CC"/>
                </a:solidFill>
              </a:rPr>
              <a:t>n</a:t>
            </a:r>
            <a:endParaRPr lang="en-US" altLang="zh-TW" baseline="50000" smtClean="0">
              <a:solidFill>
                <a:srgbClr val="3333CC"/>
              </a:solidFill>
            </a:endParaRPr>
          </a:p>
        </p:txBody>
      </p:sp>
      <p:grpSp>
        <p:nvGrpSpPr>
          <p:cNvPr id="4099" name="Group 468"/>
          <p:cNvGrpSpPr>
            <a:grpSpLocks/>
          </p:cNvGrpSpPr>
          <p:nvPr/>
        </p:nvGrpSpPr>
        <p:grpSpPr bwMode="auto">
          <a:xfrm>
            <a:off x="457200" y="762000"/>
            <a:ext cx="8226425" cy="31750"/>
            <a:chOff x="288" y="768"/>
            <a:chExt cx="5182" cy="20"/>
          </a:xfrm>
        </p:grpSpPr>
        <p:sp>
          <p:nvSpPr>
            <p:cNvPr id="4123" name="Rectangle 5"/>
            <p:cNvSpPr>
              <a:spLocks noChangeArrowheads="1"/>
            </p:cNvSpPr>
            <p:nvPr/>
          </p:nvSpPr>
          <p:spPr bwMode="auto">
            <a:xfrm>
              <a:off x="288" y="768"/>
              <a:ext cx="22" cy="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24" name="Rectangle 6"/>
            <p:cNvSpPr>
              <a:spLocks noChangeArrowheads="1"/>
            </p:cNvSpPr>
            <p:nvPr/>
          </p:nvSpPr>
          <p:spPr bwMode="auto">
            <a:xfrm>
              <a:off x="310" y="768"/>
              <a:ext cx="24" cy="20"/>
            </a:xfrm>
            <a:prstGeom prst="rect">
              <a:avLst/>
            </a:prstGeom>
            <a:solidFill>
              <a:srgbClr val="1D1D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25" name="Rectangle 7"/>
            <p:cNvSpPr>
              <a:spLocks noChangeArrowheads="1"/>
            </p:cNvSpPr>
            <p:nvPr/>
          </p:nvSpPr>
          <p:spPr bwMode="auto">
            <a:xfrm>
              <a:off x="334" y="768"/>
              <a:ext cx="22" cy="20"/>
            </a:xfrm>
            <a:prstGeom prst="rect">
              <a:avLst/>
            </a:prstGeom>
            <a:solidFill>
              <a:srgbClr val="1E1E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26" name="Rectangle 8"/>
            <p:cNvSpPr>
              <a:spLocks noChangeArrowheads="1"/>
            </p:cNvSpPr>
            <p:nvPr/>
          </p:nvSpPr>
          <p:spPr bwMode="auto">
            <a:xfrm>
              <a:off x="356" y="768"/>
              <a:ext cx="22" cy="20"/>
            </a:xfrm>
            <a:prstGeom prst="rect">
              <a:avLst/>
            </a:prstGeom>
            <a:solidFill>
              <a:srgbClr val="1F1F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27" name="Rectangle 9"/>
            <p:cNvSpPr>
              <a:spLocks noChangeArrowheads="1"/>
            </p:cNvSpPr>
            <p:nvPr/>
          </p:nvSpPr>
          <p:spPr bwMode="auto">
            <a:xfrm>
              <a:off x="378" y="768"/>
              <a:ext cx="24" cy="2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28" name="Rectangle 10"/>
            <p:cNvSpPr>
              <a:spLocks noChangeArrowheads="1"/>
            </p:cNvSpPr>
            <p:nvPr/>
          </p:nvSpPr>
          <p:spPr bwMode="auto">
            <a:xfrm>
              <a:off x="402" y="768"/>
              <a:ext cx="22" cy="20"/>
            </a:xfrm>
            <a:prstGeom prst="rect">
              <a:avLst/>
            </a:prstGeom>
            <a:solidFill>
              <a:srgbClr val="2222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29" name="Rectangle 11"/>
            <p:cNvSpPr>
              <a:spLocks noChangeArrowheads="1"/>
            </p:cNvSpPr>
            <p:nvPr/>
          </p:nvSpPr>
          <p:spPr bwMode="auto">
            <a:xfrm>
              <a:off x="424" y="768"/>
              <a:ext cx="24" cy="20"/>
            </a:xfrm>
            <a:prstGeom prst="rect">
              <a:avLst/>
            </a:prstGeom>
            <a:solidFill>
              <a:srgbClr val="232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0" name="Rectangle 12"/>
            <p:cNvSpPr>
              <a:spLocks noChangeArrowheads="1"/>
            </p:cNvSpPr>
            <p:nvPr/>
          </p:nvSpPr>
          <p:spPr bwMode="auto">
            <a:xfrm>
              <a:off x="448" y="768"/>
              <a:ext cx="22" cy="20"/>
            </a:xfrm>
            <a:prstGeom prst="rect">
              <a:avLst/>
            </a:prstGeom>
            <a:solidFill>
              <a:srgbClr val="242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1" name="Rectangle 13"/>
            <p:cNvSpPr>
              <a:spLocks noChangeArrowheads="1"/>
            </p:cNvSpPr>
            <p:nvPr/>
          </p:nvSpPr>
          <p:spPr bwMode="auto">
            <a:xfrm>
              <a:off x="470" y="768"/>
              <a:ext cx="22" cy="20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2" name="Rectangle 14"/>
            <p:cNvSpPr>
              <a:spLocks noChangeArrowheads="1"/>
            </p:cNvSpPr>
            <p:nvPr/>
          </p:nvSpPr>
          <p:spPr bwMode="auto">
            <a:xfrm>
              <a:off x="492" y="768"/>
              <a:ext cx="24" cy="2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3" name="Rectangle 15"/>
            <p:cNvSpPr>
              <a:spLocks noChangeArrowheads="1"/>
            </p:cNvSpPr>
            <p:nvPr/>
          </p:nvSpPr>
          <p:spPr bwMode="auto">
            <a:xfrm>
              <a:off x="516" y="768"/>
              <a:ext cx="22" cy="2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4" name="Rectangle 16"/>
            <p:cNvSpPr>
              <a:spLocks noChangeArrowheads="1"/>
            </p:cNvSpPr>
            <p:nvPr/>
          </p:nvSpPr>
          <p:spPr bwMode="auto">
            <a:xfrm>
              <a:off x="538" y="768"/>
              <a:ext cx="22" cy="20"/>
            </a:xfrm>
            <a:prstGeom prst="rect">
              <a:avLst/>
            </a:prstGeom>
            <a:solidFill>
              <a:srgbClr val="2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5" name="Rectangle 17"/>
            <p:cNvSpPr>
              <a:spLocks noChangeArrowheads="1"/>
            </p:cNvSpPr>
            <p:nvPr/>
          </p:nvSpPr>
          <p:spPr bwMode="auto">
            <a:xfrm>
              <a:off x="560" y="768"/>
              <a:ext cx="24" cy="20"/>
            </a:xfrm>
            <a:prstGeom prst="rect">
              <a:avLst/>
            </a:prstGeom>
            <a:solidFill>
              <a:srgbClr val="2A2A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6" name="Rectangle 18"/>
            <p:cNvSpPr>
              <a:spLocks noChangeArrowheads="1"/>
            </p:cNvSpPr>
            <p:nvPr/>
          </p:nvSpPr>
          <p:spPr bwMode="auto">
            <a:xfrm>
              <a:off x="584" y="768"/>
              <a:ext cx="22" cy="20"/>
            </a:xfrm>
            <a:prstGeom prst="rect">
              <a:avLst/>
            </a:pr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7" name="Rectangle 19"/>
            <p:cNvSpPr>
              <a:spLocks noChangeArrowheads="1"/>
            </p:cNvSpPr>
            <p:nvPr/>
          </p:nvSpPr>
          <p:spPr bwMode="auto">
            <a:xfrm>
              <a:off x="606" y="768"/>
              <a:ext cx="22" cy="20"/>
            </a:xfrm>
            <a:prstGeom prst="rect">
              <a:avLst/>
            </a:prstGeom>
            <a:solidFill>
              <a:srgbClr val="2C2C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8" name="Rectangle 20"/>
            <p:cNvSpPr>
              <a:spLocks noChangeArrowheads="1"/>
            </p:cNvSpPr>
            <p:nvPr/>
          </p:nvSpPr>
          <p:spPr bwMode="auto">
            <a:xfrm>
              <a:off x="628" y="768"/>
              <a:ext cx="24" cy="20"/>
            </a:xfrm>
            <a:prstGeom prst="rect">
              <a:avLst/>
            </a:prstGeom>
            <a:solidFill>
              <a:srgbClr val="2D2D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39" name="Rectangle 21"/>
            <p:cNvSpPr>
              <a:spLocks noChangeArrowheads="1"/>
            </p:cNvSpPr>
            <p:nvPr/>
          </p:nvSpPr>
          <p:spPr bwMode="auto">
            <a:xfrm>
              <a:off x="652" y="768"/>
              <a:ext cx="22" cy="20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0" name="Rectangle 22"/>
            <p:cNvSpPr>
              <a:spLocks noChangeArrowheads="1"/>
            </p:cNvSpPr>
            <p:nvPr/>
          </p:nvSpPr>
          <p:spPr bwMode="auto">
            <a:xfrm>
              <a:off x="674" y="768"/>
              <a:ext cx="24" cy="20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1" name="Rectangle 23"/>
            <p:cNvSpPr>
              <a:spLocks noChangeArrowheads="1"/>
            </p:cNvSpPr>
            <p:nvPr/>
          </p:nvSpPr>
          <p:spPr bwMode="auto">
            <a:xfrm>
              <a:off x="698" y="768"/>
              <a:ext cx="22" cy="20"/>
            </a:xfrm>
            <a:prstGeom prst="rect">
              <a:avLst/>
            </a:pr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2" name="Rectangle 24"/>
            <p:cNvSpPr>
              <a:spLocks noChangeArrowheads="1"/>
            </p:cNvSpPr>
            <p:nvPr/>
          </p:nvSpPr>
          <p:spPr bwMode="auto">
            <a:xfrm>
              <a:off x="720" y="768"/>
              <a:ext cx="22" cy="20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3" name="Rectangle 25"/>
            <p:cNvSpPr>
              <a:spLocks noChangeArrowheads="1"/>
            </p:cNvSpPr>
            <p:nvPr/>
          </p:nvSpPr>
          <p:spPr bwMode="auto">
            <a:xfrm>
              <a:off x="742" y="768"/>
              <a:ext cx="24" cy="2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4" name="Rectangle 26"/>
            <p:cNvSpPr>
              <a:spLocks noChangeArrowheads="1"/>
            </p:cNvSpPr>
            <p:nvPr/>
          </p:nvSpPr>
          <p:spPr bwMode="auto">
            <a:xfrm>
              <a:off x="766" y="768"/>
              <a:ext cx="22" cy="20"/>
            </a:xfrm>
            <a:prstGeom prst="rect">
              <a:avLst/>
            </a:pr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5" name="Rectangle 27"/>
            <p:cNvSpPr>
              <a:spLocks noChangeArrowheads="1"/>
            </p:cNvSpPr>
            <p:nvPr/>
          </p:nvSpPr>
          <p:spPr bwMode="auto">
            <a:xfrm>
              <a:off x="788" y="768"/>
              <a:ext cx="22" cy="20"/>
            </a:xfrm>
            <a:prstGeom prst="rect">
              <a:avLst/>
            </a:prstGeom>
            <a:solidFill>
              <a:srgbClr val="3535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6" name="Rectangle 28"/>
            <p:cNvSpPr>
              <a:spLocks noChangeArrowheads="1"/>
            </p:cNvSpPr>
            <p:nvPr/>
          </p:nvSpPr>
          <p:spPr bwMode="auto">
            <a:xfrm>
              <a:off x="810" y="768"/>
              <a:ext cx="24" cy="20"/>
            </a:xfrm>
            <a:prstGeom prst="rect">
              <a:avLst/>
            </a:prstGeom>
            <a:solidFill>
              <a:srgbClr val="36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7" name="Rectangle 29"/>
            <p:cNvSpPr>
              <a:spLocks noChangeArrowheads="1"/>
            </p:cNvSpPr>
            <p:nvPr/>
          </p:nvSpPr>
          <p:spPr bwMode="auto">
            <a:xfrm>
              <a:off x="834" y="768"/>
              <a:ext cx="22" cy="20"/>
            </a:xfrm>
            <a:prstGeom prst="rect">
              <a:avLst/>
            </a:prstGeom>
            <a:solidFill>
              <a:srgbClr val="3737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8" name="Rectangle 30"/>
            <p:cNvSpPr>
              <a:spLocks noChangeArrowheads="1"/>
            </p:cNvSpPr>
            <p:nvPr/>
          </p:nvSpPr>
          <p:spPr bwMode="auto">
            <a:xfrm>
              <a:off x="856" y="768"/>
              <a:ext cx="22" cy="20"/>
            </a:xfrm>
            <a:prstGeom prst="rect">
              <a:avLst/>
            </a:prstGeom>
            <a:solidFill>
              <a:srgbClr val="3838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49" name="Rectangle 31"/>
            <p:cNvSpPr>
              <a:spLocks noChangeArrowheads="1"/>
            </p:cNvSpPr>
            <p:nvPr/>
          </p:nvSpPr>
          <p:spPr bwMode="auto">
            <a:xfrm>
              <a:off x="878" y="768"/>
              <a:ext cx="24" cy="20"/>
            </a:xfrm>
            <a:prstGeom prst="rect">
              <a:avLst/>
            </a:prstGeom>
            <a:solidFill>
              <a:srgbClr val="3A3A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0" name="Rectangle 32"/>
            <p:cNvSpPr>
              <a:spLocks noChangeArrowheads="1"/>
            </p:cNvSpPr>
            <p:nvPr/>
          </p:nvSpPr>
          <p:spPr bwMode="auto">
            <a:xfrm>
              <a:off x="902" y="768"/>
              <a:ext cx="22" cy="20"/>
            </a:xfrm>
            <a:prstGeom prst="rect">
              <a:avLst/>
            </a:prstGeom>
            <a:solidFill>
              <a:srgbClr val="3B3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1" name="Rectangle 33"/>
            <p:cNvSpPr>
              <a:spLocks noChangeArrowheads="1"/>
            </p:cNvSpPr>
            <p:nvPr/>
          </p:nvSpPr>
          <p:spPr bwMode="auto">
            <a:xfrm>
              <a:off x="924" y="768"/>
              <a:ext cx="24" cy="20"/>
            </a:xfrm>
            <a:prstGeom prst="rect">
              <a:avLst/>
            </a:pr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2" name="Rectangle 34"/>
            <p:cNvSpPr>
              <a:spLocks noChangeArrowheads="1"/>
            </p:cNvSpPr>
            <p:nvPr/>
          </p:nvSpPr>
          <p:spPr bwMode="auto">
            <a:xfrm>
              <a:off x="948" y="768"/>
              <a:ext cx="22" cy="20"/>
            </a:xfrm>
            <a:prstGeom prst="rect">
              <a:avLst/>
            </a:prstGeom>
            <a:solidFill>
              <a:srgbClr val="3E3E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3" name="Rectangle 35"/>
            <p:cNvSpPr>
              <a:spLocks noChangeArrowheads="1"/>
            </p:cNvSpPr>
            <p:nvPr/>
          </p:nvSpPr>
          <p:spPr bwMode="auto">
            <a:xfrm>
              <a:off x="970" y="768"/>
              <a:ext cx="22" cy="20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4" name="Rectangle 36"/>
            <p:cNvSpPr>
              <a:spLocks noChangeArrowheads="1"/>
            </p:cNvSpPr>
            <p:nvPr/>
          </p:nvSpPr>
          <p:spPr bwMode="auto">
            <a:xfrm>
              <a:off x="992" y="768"/>
              <a:ext cx="24" cy="20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5" name="Rectangle 37"/>
            <p:cNvSpPr>
              <a:spLocks noChangeArrowheads="1"/>
            </p:cNvSpPr>
            <p:nvPr/>
          </p:nvSpPr>
          <p:spPr bwMode="auto">
            <a:xfrm>
              <a:off x="1016" y="768"/>
              <a:ext cx="22" cy="20"/>
            </a:xfrm>
            <a:prstGeom prst="rect">
              <a:avLst/>
            </a:prstGeom>
            <a:solidFill>
              <a:srgbClr val="414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6" name="Rectangle 38"/>
            <p:cNvSpPr>
              <a:spLocks noChangeArrowheads="1"/>
            </p:cNvSpPr>
            <p:nvPr/>
          </p:nvSpPr>
          <p:spPr bwMode="auto">
            <a:xfrm>
              <a:off x="1038" y="768"/>
              <a:ext cx="22" cy="2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7" name="Rectangle 39"/>
            <p:cNvSpPr>
              <a:spLocks noChangeArrowheads="1"/>
            </p:cNvSpPr>
            <p:nvPr/>
          </p:nvSpPr>
          <p:spPr bwMode="auto">
            <a:xfrm>
              <a:off x="1060" y="768"/>
              <a:ext cx="24" cy="20"/>
            </a:xfrm>
            <a:prstGeom prst="rect">
              <a:avLst/>
            </a:prstGeom>
            <a:solidFill>
              <a:srgbClr val="44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8" name="Rectangle 40"/>
            <p:cNvSpPr>
              <a:spLocks noChangeArrowheads="1"/>
            </p:cNvSpPr>
            <p:nvPr/>
          </p:nvSpPr>
          <p:spPr bwMode="auto">
            <a:xfrm>
              <a:off x="1084" y="768"/>
              <a:ext cx="22" cy="20"/>
            </a:xfrm>
            <a:prstGeom prst="rect">
              <a:avLst/>
            </a:prstGeom>
            <a:solidFill>
              <a:srgbClr val="4545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59" name="Rectangle 41"/>
            <p:cNvSpPr>
              <a:spLocks noChangeArrowheads="1"/>
            </p:cNvSpPr>
            <p:nvPr/>
          </p:nvSpPr>
          <p:spPr bwMode="auto">
            <a:xfrm>
              <a:off x="1106" y="768"/>
              <a:ext cx="22" cy="20"/>
            </a:xfrm>
            <a:prstGeom prst="rect">
              <a:avLst/>
            </a:prstGeom>
            <a:solidFill>
              <a:srgbClr val="464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0" name="Rectangle 42"/>
            <p:cNvSpPr>
              <a:spLocks noChangeArrowheads="1"/>
            </p:cNvSpPr>
            <p:nvPr/>
          </p:nvSpPr>
          <p:spPr bwMode="auto">
            <a:xfrm>
              <a:off x="1128" y="768"/>
              <a:ext cx="24" cy="20"/>
            </a:xfrm>
            <a:prstGeom prst="rect">
              <a:avLst/>
            </a:prstGeom>
            <a:solidFill>
              <a:srgbClr val="4848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1" name="Rectangle 43"/>
            <p:cNvSpPr>
              <a:spLocks noChangeArrowheads="1"/>
            </p:cNvSpPr>
            <p:nvPr/>
          </p:nvSpPr>
          <p:spPr bwMode="auto">
            <a:xfrm>
              <a:off x="1152" y="768"/>
              <a:ext cx="22" cy="20"/>
            </a:xfrm>
            <a:prstGeom prst="rect">
              <a:avLst/>
            </a:pr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2" name="Rectangle 44"/>
            <p:cNvSpPr>
              <a:spLocks noChangeArrowheads="1"/>
            </p:cNvSpPr>
            <p:nvPr/>
          </p:nvSpPr>
          <p:spPr bwMode="auto">
            <a:xfrm>
              <a:off x="1174" y="768"/>
              <a:ext cx="24" cy="20"/>
            </a:xfrm>
            <a:prstGeom prst="rect">
              <a:avLst/>
            </a:prstGeom>
            <a:solidFill>
              <a:srgbClr val="4B4B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3" name="Rectangle 45"/>
            <p:cNvSpPr>
              <a:spLocks noChangeArrowheads="1"/>
            </p:cNvSpPr>
            <p:nvPr/>
          </p:nvSpPr>
          <p:spPr bwMode="auto">
            <a:xfrm>
              <a:off x="1198" y="768"/>
              <a:ext cx="22" cy="20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4" name="Rectangle 46"/>
            <p:cNvSpPr>
              <a:spLocks noChangeArrowheads="1"/>
            </p:cNvSpPr>
            <p:nvPr/>
          </p:nvSpPr>
          <p:spPr bwMode="auto">
            <a:xfrm>
              <a:off x="1220" y="768"/>
              <a:ext cx="22" cy="20"/>
            </a:xfrm>
            <a:prstGeom prst="rect">
              <a:avLst/>
            </a:pr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5" name="Rectangle 47"/>
            <p:cNvSpPr>
              <a:spLocks noChangeArrowheads="1"/>
            </p:cNvSpPr>
            <p:nvPr/>
          </p:nvSpPr>
          <p:spPr bwMode="auto">
            <a:xfrm>
              <a:off x="1242" y="768"/>
              <a:ext cx="24" cy="20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6" name="Rectangle 48"/>
            <p:cNvSpPr>
              <a:spLocks noChangeArrowheads="1"/>
            </p:cNvSpPr>
            <p:nvPr/>
          </p:nvSpPr>
          <p:spPr bwMode="auto">
            <a:xfrm>
              <a:off x="1266" y="768"/>
              <a:ext cx="22" cy="20"/>
            </a:xfrm>
            <a:prstGeom prst="rect">
              <a:avLst/>
            </a:prstGeom>
            <a:solidFill>
              <a:srgbClr val="4F4F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7" name="Rectangle 49"/>
            <p:cNvSpPr>
              <a:spLocks noChangeArrowheads="1"/>
            </p:cNvSpPr>
            <p:nvPr/>
          </p:nvSpPr>
          <p:spPr bwMode="auto">
            <a:xfrm>
              <a:off x="1288" y="768"/>
              <a:ext cx="22" cy="20"/>
            </a:xfrm>
            <a:prstGeom prst="rect">
              <a:avLst/>
            </a:prstGeom>
            <a:solidFill>
              <a:srgbClr val="515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8" name="Rectangle 50"/>
            <p:cNvSpPr>
              <a:spLocks noChangeArrowheads="1"/>
            </p:cNvSpPr>
            <p:nvPr/>
          </p:nvSpPr>
          <p:spPr bwMode="auto">
            <a:xfrm>
              <a:off x="1310" y="768"/>
              <a:ext cx="24" cy="20"/>
            </a:xfrm>
            <a:prstGeom prst="rect">
              <a:avLst/>
            </a:prstGeom>
            <a:solidFill>
              <a:srgbClr val="535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69" name="Rectangle 51"/>
            <p:cNvSpPr>
              <a:spLocks noChangeArrowheads="1"/>
            </p:cNvSpPr>
            <p:nvPr/>
          </p:nvSpPr>
          <p:spPr bwMode="auto">
            <a:xfrm>
              <a:off x="1334" y="768"/>
              <a:ext cx="22" cy="20"/>
            </a:xfrm>
            <a:prstGeom prst="rect">
              <a:avLst/>
            </a:prstGeom>
            <a:solidFill>
              <a:srgbClr val="5454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0" name="Rectangle 52"/>
            <p:cNvSpPr>
              <a:spLocks noChangeArrowheads="1"/>
            </p:cNvSpPr>
            <p:nvPr/>
          </p:nvSpPr>
          <p:spPr bwMode="auto">
            <a:xfrm>
              <a:off x="1356" y="768"/>
              <a:ext cx="22" cy="20"/>
            </a:xfrm>
            <a:prstGeom prst="rect">
              <a:avLst/>
            </a:prstGeom>
            <a:solidFill>
              <a:srgbClr val="5656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1" name="Rectangle 53"/>
            <p:cNvSpPr>
              <a:spLocks noChangeArrowheads="1"/>
            </p:cNvSpPr>
            <p:nvPr/>
          </p:nvSpPr>
          <p:spPr bwMode="auto">
            <a:xfrm>
              <a:off x="1378" y="768"/>
              <a:ext cx="24" cy="20"/>
            </a:xfrm>
            <a:prstGeom prst="rect">
              <a:avLst/>
            </a:prstGeom>
            <a:solidFill>
              <a:srgbClr val="575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2" name="Rectangle 54"/>
            <p:cNvSpPr>
              <a:spLocks noChangeArrowheads="1"/>
            </p:cNvSpPr>
            <p:nvPr/>
          </p:nvSpPr>
          <p:spPr bwMode="auto">
            <a:xfrm>
              <a:off x="1402" y="768"/>
              <a:ext cx="22" cy="20"/>
            </a:xfrm>
            <a:prstGeom prst="rect">
              <a:avLst/>
            </a:prstGeom>
            <a:solidFill>
              <a:srgbClr val="5858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3" name="Rectangle 55"/>
            <p:cNvSpPr>
              <a:spLocks noChangeArrowheads="1"/>
            </p:cNvSpPr>
            <p:nvPr/>
          </p:nvSpPr>
          <p:spPr bwMode="auto">
            <a:xfrm>
              <a:off x="1424" y="768"/>
              <a:ext cx="24" cy="20"/>
            </a:xfrm>
            <a:prstGeom prst="rect">
              <a:avLst/>
            </a:prstGeom>
            <a:solidFill>
              <a:srgbClr val="5959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4" name="Rectangle 56"/>
            <p:cNvSpPr>
              <a:spLocks noChangeArrowheads="1"/>
            </p:cNvSpPr>
            <p:nvPr/>
          </p:nvSpPr>
          <p:spPr bwMode="auto">
            <a:xfrm>
              <a:off x="1448" y="768"/>
              <a:ext cx="22" cy="2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5" name="Rectangle 57"/>
            <p:cNvSpPr>
              <a:spLocks noChangeArrowheads="1"/>
            </p:cNvSpPr>
            <p:nvPr/>
          </p:nvSpPr>
          <p:spPr bwMode="auto">
            <a:xfrm>
              <a:off x="1470" y="768"/>
              <a:ext cx="22" cy="20"/>
            </a:xfrm>
            <a:prstGeom prst="rect">
              <a:avLst/>
            </a:prstGeom>
            <a:solidFill>
              <a:srgbClr val="5C5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6" name="Rectangle 58"/>
            <p:cNvSpPr>
              <a:spLocks noChangeArrowheads="1"/>
            </p:cNvSpPr>
            <p:nvPr/>
          </p:nvSpPr>
          <p:spPr bwMode="auto">
            <a:xfrm>
              <a:off x="1492" y="768"/>
              <a:ext cx="24" cy="20"/>
            </a:xfrm>
            <a:prstGeom prst="rect">
              <a:avLst/>
            </a:prstGeom>
            <a:solidFill>
              <a:srgbClr val="5E5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7" name="Rectangle 59"/>
            <p:cNvSpPr>
              <a:spLocks noChangeArrowheads="1"/>
            </p:cNvSpPr>
            <p:nvPr/>
          </p:nvSpPr>
          <p:spPr bwMode="auto">
            <a:xfrm>
              <a:off x="1516" y="768"/>
              <a:ext cx="22" cy="20"/>
            </a:xfrm>
            <a:prstGeom prst="rect">
              <a:avLst/>
            </a:pr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8" name="Rectangle 60"/>
            <p:cNvSpPr>
              <a:spLocks noChangeArrowheads="1"/>
            </p:cNvSpPr>
            <p:nvPr/>
          </p:nvSpPr>
          <p:spPr bwMode="auto">
            <a:xfrm>
              <a:off x="1538" y="768"/>
              <a:ext cx="22" cy="20"/>
            </a:xfrm>
            <a:prstGeom prst="rect">
              <a:avLst/>
            </a:prstGeom>
            <a:solidFill>
              <a:srgbClr val="6161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79" name="Rectangle 61"/>
            <p:cNvSpPr>
              <a:spLocks noChangeArrowheads="1"/>
            </p:cNvSpPr>
            <p:nvPr/>
          </p:nvSpPr>
          <p:spPr bwMode="auto">
            <a:xfrm>
              <a:off x="1560" y="768"/>
              <a:ext cx="24" cy="20"/>
            </a:xfrm>
            <a:prstGeom prst="rect">
              <a:avLst/>
            </a:prstGeom>
            <a:solidFill>
              <a:srgbClr val="6262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0" name="Rectangle 62"/>
            <p:cNvSpPr>
              <a:spLocks noChangeArrowheads="1"/>
            </p:cNvSpPr>
            <p:nvPr/>
          </p:nvSpPr>
          <p:spPr bwMode="auto">
            <a:xfrm>
              <a:off x="1584" y="768"/>
              <a:ext cx="22" cy="20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1" name="Rectangle 63"/>
            <p:cNvSpPr>
              <a:spLocks noChangeArrowheads="1"/>
            </p:cNvSpPr>
            <p:nvPr/>
          </p:nvSpPr>
          <p:spPr bwMode="auto">
            <a:xfrm>
              <a:off x="1606" y="768"/>
              <a:ext cx="22" cy="20"/>
            </a:xfrm>
            <a:prstGeom prst="rect">
              <a:avLst/>
            </a:prstGeom>
            <a:solidFill>
              <a:srgbClr val="6565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2" name="Rectangle 64"/>
            <p:cNvSpPr>
              <a:spLocks noChangeArrowheads="1"/>
            </p:cNvSpPr>
            <p:nvPr/>
          </p:nvSpPr>
          <p:spPr bwMode="auto">
            <a:xfrm>
              <a:off x="1628" y="768"/>
              <a:ext cx="24" cy="20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3" name="Rectangle 65"/>
            <p:cNvSpPr>
              <a:spLocks noChangeArrowheads="1"/>
            </p:cNvSpPr>
            <p:nvPr/>
          </p:nvSpPr>
          <p:spPr bwMode="auto">
            <a:xfrm>
              <a:off x="1652" y="768"/>
              <a:ext cx="22" cy="20"/>
            </a:xfrm>
            <a:prstGeom prst="rect">
              <a:avLst/>
            </a:prstGeom>
            <a:solidFill>
              <a:srgbClr val="6767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4" name="Rectangle 66"/>
            <p:cNvSpPr>
              <a:spLocks noChangeArrowheads="1"/>
            </p:cNvSpPr>
            <p:nvPr/>
          </p:nvSpPr>
          <p:spPr bwMode="auto">
            <a:xfrm>
              <a:off x="1674" y="768"/>
              <a:ext cx="24" cy="20"/>
            </a:xfrm>
            <a:prstGeom prst="rect">
              <a:avLst/>
            </a:pr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5" name="Rectangle 67"/>
            <p:cNvSpPr>
              <a:spLocks noChangeArrowheads="1"/>
            </p:cNvSpPr>
            <p:nvPr/>
          </p:nvSpPr>
          <p:spPr bwMode="auto">
            <a:xfrm>
              <a:off x="1698" y="768"/>
              <a:ext cx="22" cy="20"/>
            </a:xfrm>
            <a:prstGeom prst="rect">
              <a:avLst/>
            </a:prstGeom>
            <a:solidFill>
              <a:srgbClr val="6B6B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6" name="Rectangle 68"/>
            <p:cNvSpPr>
              <a:spLocks noChangeArrowheads="1"/>
            </p:cNvSpPr>
            <p:nvPr/>
          </p:nvSpPr>
          <p:spPr bwMode="auto">
            <a:xfrm>
              <a:off x="1720" y="768"/>
              <a:ext cx="22" cy="20"/>
            </a:xfrm>
            <a:prstGeom prst="rect">
              <a:avLst/>
            </a:prstGeom>
            <a:solidFill>
              <a:srgbClr val="6D6D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7" name="Rectangle 69"/>
            <p:cNvSpPr>
              <a:spLocks noChangeArrowheads="1"/>
            </p:cNvSpPr>
            <p:nvPr/>
          </p:nvSpPr>
          <p:spPr bwMode="auto">
            <a:xfrm>
              <a:off x="1742" y="768"/>
              <a:ext cx="24" cy="20"/>
            </a:xfrm>
            <a:prstGeom prst="rect">
              <a:avLst/>
            </a:pr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8" name="Rectangle 70"/>
            <p:cNvSpPr>
              <a:spLocks noChangeArrowheads="1"/>
            </p:cNvSpPr>
            <p:nvPr/>
          </p:nvSpPr>
          <p:spPr bwMode="auto">
            <a:xfrm>
              <a:off x="1766" y="768"/>
              <a:ext cx="22" cy="20"/>
            </a:xfrm>
            <a:prstGeom prst="rect">
              <a:avLst/>
            </a:prstGeom>
            <a:solidFill>
              <a:srgbClr val="6F6F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89" name="Rectangle 71"/>
            <p:cNvSpPr>
              <a:spLocks noChangeArrowheads="1"/>
            </p:cNvSpPr>
            <p:nvPr/>
          </p:nvSpPr>
          <p:spPr bwMode="auto">
            <a:xfrm>
              <a:off x="1788" y="768"/>
              <a:ext cx="22" cy="20"/>
            </a:xfrm>
            <a:prstGeom prst="rect">
              <a:avLst/>
            </a:pr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0" name="Rectangle 72"/>
            <p:cNvSpPr>
              <a:spLocks noChangeArrowheads="1"/>
            </p:cNvSpPr>
            <p:nvPr/>
          </p:nvSpPr>
          <p:spPr bwMode="auto">
            <a:xfrm>
              <a:off x="1810" y="768"/>
              <a:ext cx="24" cy="20"/>
            </a:xfrm>
            <a:prstGeom prst="rect">
              <a:avLst/>
            </a:pr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1" name="Rectangle 73"/>
            <p:cNvSpPr>
              <a:spLocks noChangeArrowheads="1"/>
            </p:cNvSpPr>
            <p:nvPr/>
          </p:nvSpPr>
          <p:spPr bwMode="auto">
            <a:xfrm>
              <a:off x="1834" y="768"/>
              <a:ext cx="22" cy="20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2" name="Rectangle 74"/>
            <p:cNvSpPr>
              <a:spLocks noChangeArrowheads="1"/>
            </p:cNvSpPr>
            <p:nvPr/>
          </p:nvSpPr>
          <p:spPr bwMode="auto">
            <a:xfrm>
              <a:off x="1856" y="768"/>
              <a:ext cx="22" cy="20"/>
            </a:xfrm>
            <a:prstGeom prst="rect">
              <a:avLst/>
            </a:prstGeom>
            <a:solidFill>
              <a:srgbClr val="7676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3" name="Rectangle 75"/>
            <p:cNvSpPr>
              <a:spLocks noChangeArrowheads="1"/>
            </p:cNvSpPr>
            <p:nvPr/>
          </p:nvSpPr>
          <p:spPr bwMode="auto">
            <a:xfrm>
              <a:off x="1878" y="768"/>
              <a:ext cx="24" cy="20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4" name="Rectangle 76"/>
            <p:cNvSpPr>
              <a:spLocks noChangeArrowheads="1"/>
            </p:cNvSpPr>
            <p:nvPr/>
          </p:nvSpPr>
          <p:spPr bwMode="auto">
            <a:xfrm>
              <a:off x="1902" y="768"/>
              <a:ext cx="22" cy="20"/>
            </a:xfrm>
            <a:prstGeom prst="rect">
              <a:avLst/>
            </a:prstGeom>
            <a:solidFill>
              <a:srgbClr val="78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5" name="Rectangle 77"/>
            <p:cNvSpPr>
              <a:spLocks noChangeArrowheads="1"/>
            </p:cNvSpPr>
            <p:nvPr/>
          </p:nvSpPr>
          <p:spPr bwMode="auto">
            <a:xfrm>
              <a:off x="1924" y="768"/>
              <a:ext cx="24" cy="20"/>
            </a:xfrm>
            <a:prstGeom prst="rect">
              <a:avLst/>
            </a:prstGeom>
            <a:solidFill>
              <a:srgbClr val="7A7A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6" name="Rectangle 78"/>
            <p:cNvSpPr>
              <a:spLocks noChangeArrowheads="1"/>
            </p:cNvSpPr>
            <p:nvPr/>
          </p:nvSpPr>
          <p:spPr bwMode="auto">
            <a:xfrm>
              <a:off x="1948" y="768"/>
              <a:ext cx="22" cy="20"/>
            </a:xfrm>
            <a:prstGeom prst="rect">
              <a:avLst/>
            </a:pr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7" name="Rectangle 79"/>
            <p:cNvSpPr>
              <a:spLocks noChangeArrowheads="1"/>
            </p:cNvSpPr>
            <p:nvPr/>
          </p:nvSpPr>
          <p:spPr bwMode="auto">
            <a:xfrm>
              <a:off x="1970" y="768"/>
              <a:ext cx="22" cy="20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8" name="Rectangle 80"/>
            <p:cNvSpPr>
              <a:spLocks noChangeArrowheads="1"/>
            </p:cNvSpPr>
            <p:nvPr/>
          </p:nvSpPr>
          <p:spPr bwMode="auto">
            <a:xfrm>
              <a:off x="1992" y="768"/>
              <a:ext cx="24" cy="20"/>
            </a:xfrm>
            <a:prstGeom prst="rect">
              <a:avLst/>
            </a:prstGeom>
            <a:solidFill>
              <a:srgbClr val="7E7E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199" name="Rectangle 81"/>
            <p:cNvSpPr>
              <a:spLocks noChangeArrowheads="1"/>
            </p:cNvSpPr>
            <p:nvPr/>
          </p:nvSpPr>
          <p:spPr bwMode="auto">
            <a:xfrm>
              <a:off x="2016" y="768"/>
              <a:ext cx="22" cy="2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0" name="Rectangle 82"/>
            <p:cNvSpPr>
              <a:spLocks noChangeArrowheads="1"/>
            </p:cNvSpPr>
            <p:nvPr/>
          </p:nvSpPr>
          <p:spPr bwMode="auto">
            <a:xfrm>
              <a:off x="2038" y="768"/>
              <a:ext cx="22" cy="20"/>
            </a:xfrm>
            <a:prstGeom prst="rect">
              <a:avLst/>
            </a:prstGeom>
            <a:solidFill>
              <a:srgbClr val="8282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1" name="Rectangle 83"/>
            <p:cNvSpPr>
              <a:spLocks noChangeArrowheads="1"/>
            </p:cNvSpPr>
            <p:nvPr/>
          </p:nvSpPr>
          <p:spPr bwMode="auto">
            <a:xfrm>
              <a:off x="2060" y="768"/>
              <a:ext cx="24" cy="20"/>
            </a:xfrm>
            <a:prstGeom prst="rect">
              <a:avLst/>
            </a:prstGeom>
            <a:solidFill>
              <a:srgbClr val="8383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2" name="Rectangle 84"/>
            <p:cNvSpPr>
              <a:spLocks noChangeArrowheads="1"/>
            </p:cNvSpPr>
            <p:nvPr/>
          </p:nvSpPr>
          <p:spPr bwMode="auto">
            <a:xfrm>
              <a:off x="2084" y="768"/>
              <a:ext cx="22" cy="20"/>
            </a:xfrm>
            <a:prstGeom prst="rect">
              <a:avLst/>
            </a:pr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3" name="Rectangle 85"/>
            <p:cNvSpPr>
              <a:spLocks noChangeArrowheads="1"/>
            </p:cNvSpPr>
            <p:nvPr/>
          </p:nvSpPr>
          <p:spPr bwMode="auto">
            <a:xfrm>
              <a:off x="2106" y="768"/>
              <a:ext cx="22" cy="20"/>
            </a:xfrm>
            <a:prstGeom prst="rect">
              <a:avLst/>
            </a:prstGeom>
            <a:solidFill>
              <a:srgbClr val="8686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4" name="Rectangle 86"/>
            <p:cNvSpPr>
              <a:spLocks noChangeArrowheads="1"/>
            </p:cNvSpPr>
            <p:nvPr/>
          </p:nvSpPr>
          <p:spPr bwMode="auto">
            <a:xfrm>
              <a:off x="2128" y="768"/>
              <a:ext cx="24" cy="20"/>
            </a:xfrm>
            <a:prstGeom prst="rect">
              <a:avLst/>
            </a:prstGeom>
            <a:solidFill>
              <a:srgbClr val="878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5" name="Rectangle 87"/>
            <p:cNvSpPr>
              <a:spLocks noChangeArrowheads="1"/>
            </p:cNvSpPr>
            <p:nvPr/>
          </p:nvSpPr>
          <p:spPr bwMode="auto">
            <a:xfrm>
              <a:off x="2152" y="768"/>
              <a:ext cx="22" cy="20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6" name="Rectangle 88"/>
            <p:cNvSpPr>
              <a:spLocks noChangeArrowheads="1"/>
            </p:cNvSpPr>
            <p:nvPr/>
          </p:nvSpPr>
          <p:spPr bwMode="auto">
            <a:xfrm>
              <a:off x="2174" y="768"/>
              <a:ext cx="24" cy="20"/>
            </a:xfrm>
            <a:prstGeom prst="rect">
              <a:avLst/>
            </a:prstGeom>
            <a:solidFill>
              <a:srgbClr val="8A8A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7" name="Rectangle 89"/>
            <p:cNvSpPr>
              <a:spLocks noChangeArrowheads="1"/>
            </p:cNvSpPr>
            <p:nvPr/>
          </p:nvSpPr>
          <p:spPr bwMode="auto">
            <a:xfrm>
              <a:off x="2198" y="768"/>
              <a:ext cx="22" cy="20"/>
            </a:xfrm>
            <a:prstGeom prst="rect">
              <a:avLst/>
            </a:prstGeom>
            <a:solidFill>
              <a:srgbClr val="8B8B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8" name="Rectangle 90"/>
            <p:cNvSpPr>
              <a:spLocks noChangeArrowheads="1"/>
            </p:cNvSpPr>
            <p:nvPr/>
          </p:nvSpPr>
          <p:spPr bwMode="auto">
            <a:xfrm>
              <a:off x="2220" y="768"/>
              <a:ext cx="22" cy="20"/>
            </a:xfrm>
            <a:prstGeom prst="rect">
              <a:avLst/>
            </a:pr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09" name="Rectangle 91"/>
            <p:cNvSpPr>
              <a:spLocks noChangeArrowheads="1"/>
            </p:cNvSpPr>
            <p:nvPr/>
          </p:nvSpPr>
          <p:spPr bwMode="auto">
            <a:xfrm>
              <a:off x="2242" y="768"/>
              <a:ext cx="24" cy="20"/>
            </a:xfrm>
            <a:prstGeom prst="rect">
              <a:avLst/>
            </a:prstGeom>
            <a:solidFill>
              <a:srgbClr val="8F8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0" name="Rectangle 92"/>
            <p:cNvSpPr>
              <a:spLocks noChangeArrowheads="1"/>
            </p:cNvSpPr>
            <p:nvPr/>
          </p:nvSpPr>
          <p:spPr bwMode="auto">
            <a:xfrm>
              <a:off x="2266" y="768"/>
              <a:ext cx="22" cy="20"/>
            </a:xfrm>
            <a:prstGeom prst="rect">
              <a:avLst/>
            </a:prstGeom>
            <a:solidFill>
              <a:srgbClr val="909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1" name="Rectangle 93"/>
            <p:cNvSpPr>
              <a:spLocks noChangeArrowheads="1"/>
            </p:cNvSpPr>
            <p:nvPr/>
          </p:nvSpPr>
          <p:spPr bwMode="auto">
            <a:xfrm>
              <a:off x="2288" y="768"/>
              <a:ext cx="22" cy="20"/>
            </a:xfrm>
            <a:prstGeom prst="rect">
              <a:avLst/>
            </a:pr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2" name="Rectangle 94"/>
            <p:cNvSpPr>
              <a:spLocks noChangeArrowheads="1"/>
            </p:cNvSpPr>
            <p:nvPr/>
          </p:nvSpPr>
          <p:spPr bwMode="auto">
            <a:xfrm>
              <a:off x="2310" y="768"/>
              <a:ext cx="24" cy="20"/>
            </a:xfrm>
            <a:prstGeom prst="rect">
              <a:avLst/>
            </a:prstGeom>
            <a:solidFill>
              <a:srgbClr val="93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3" name="Rectangle 95"/>
            <p:cNvSpPr>
              <a:spLocks noChangeArrowheads="1"/>
            </p:cNvSpPr>
            <p:nvPr/>
          </p:nvSpPr>
          <p:spPr bwMode="auto">
            <a:xfrm>
              <a:off x="2334" y="768"/>
              <a:ext cx="22" cy="20"/>
            </a:xfrm>
            <a:prstGeom prst="rect">
              <a:avLst/>
            </a:prstGeom>
            <a:solidFill>
              <a:srgbClr val="9494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4" name="Rectangle 96"/>
            <p:cNvSpPr>
              <a:spLocks noChangeArrowheads="1"/>
            </p:cNvSpPr>
            <p:nvPr/>
          </p:nvSpPr>
          <p:spPr bwMode="auto">
            <a:xfrm>
              <a:off x="2356" y="768"/>
              <a:ext cx="22" cy="20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5" name="Rectangle 97"/>
            <p:cNvSpPr>
              <a:spLocks noChangeArrowheads="1"/>
            </p:cNvSpPr>
            <p:nvPr/>
          </p:nvSpPr>
          <p:spPr bwMode="auto">
            <a:xfrm>
              <a:off x="2378" y="768"/>
              <a:ext cx="24" cy="20"/>
            </a:xfrm>
            <a:prstGeom prst="rect">
              <a:avLst/>
            </a:prstGeom>
            <a:solidFill>
              <a:srgbClr val="9797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6" name="Rectangle 98"/>
            <p:cNvSpPr>
              <a:spLocks noChangeArrowheads="1"/>
            </p:cNvSpPr>
            <p:nvPr/>
          </p:nvSpPr>
          <p:spPr bwMode="auto">
            <a:xfrm>
              <a:off x="2402" y="768"/>
              <a:ext cx="22" cy="20"/>
            </a:xfrm>
            <a:prstGeom prst="rect">
              <a:avLst/>
            </a:prstGeom>
            <a:solidFill>
              <a:srgbClr val="989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7" name="Rectangle 99"/>
            <p:cNvSpPr>
              <a:spLocks noChangeArrowheads="1"/>
            </p:cNvSpPr>
            <p:nvPr/>
          </p:nvSpPr>
          <p:spPr bwMode="auto">
            <a:xfrm>
              <a:off x="2424" y="768"/>
              <a:ext cx="24" cy="20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8" name="Rectangle 100"/>
            <p:cNvSpPr>
              <a:spLocks noChangeArrowheads="1"/>
            </p:cNvSpPr>
            <p:nvPr/>
          </p:nvSpPr>
          <p:spPr bwMode="auto">
            <a:xfrm>
              <a:off x="2448" y="768"/>
              <a:ext cx="22" cy="20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19" name="Rectangle 101"/>
            <p:cNvSpPr>
              <a:spLocks noChangeArrowheads="1"/>
            </p:cNvSpPr>
            <p:nvPr/>
          </p:nvSpPr>
          <p:spPr bwMode="auto">
            <a:xfrm>
              <a:off x="2470" y="768"/>
              <a:ext cx="22" cy="20"/>
            </a:xfrm>
            <a:prstGeom prst="rect">
              <a:avLst/>
            </a:pr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0" name="Rectangle 102"/>
            <p:cNvSpPr>
              <a:spLocks noChangeArrowheads="1"/>
            </p:cNvSpPr>
            <p:nvPr/>
          </p:nvSpPr>
          <p:spPr bwMode="auto">
            <a:xfrm>
              <a:off x="2492" y="768"/>
              <a:ext cx="24" cy="20"/>
            </a:xfrm>
            <a:prstGeom prst="rect">
              <a:avLst/>
            </a:pr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1" name="Rectangle 103"/>
            <p:cNvSpPr>
              <a:spLocks noChangeArrowheads="1"/>
            </p:cNvSpPr>
            <p:nvPr/>
          </p:nvSpPr>
          <p:spPr bwMode="auto">
            <a:xfrm>
              <a:off x="2516" y="768"/>
              <a:ext cx="22" cy="20"/>
            </a:xfrm>
            <a:prstGeom prst="rect">
              <a:avLst/>
            </a:pr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2" name="Rectangle 104"/>
            <p:cNvSpPr>
              <a:spLocks noChangeArrowheads="1"/>
            </p:cNvSpPr>
            <p:nvPr/>
          </p:nvSpPr>
          <p:spPr bwMode="auto">
            <a:xfrm>
              <a:off x="2538" y="768"/>
              <a:ext cx="22" cy="20"/>
            </a:xfrm>
            <a:prstGeom prst="rect">
              <a:avLst/>
            </a:prstGeom>
            <a:solidFill>
              <a:srgbClr val="A1A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3" name="Rectangle 105"/>
            <p:cNvSpPr>
              <a:spLocks noChangeArrowheads="1"/>
            </p:cNvSpPr>
            <p:nvPr/>
          </p:nvSpPr>
          <p:spPr bwMode="auto">
            <a:xfrm>
              <a:off x="2560" y="768"/>
              <a:ext cx="24" cy="20"/>
            </a:xfrm>
            <a:prstGeom prst="rect">
              <a:avLst/>
            </a:pr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4" name="Rectangle 106"/>
            <p:cNvSpPr>
              <a:spLocks noChangeArrowheads="1"/>
            </p:cNvSpPr>
            <p:nvPr/>
          </p:nvSpPr>
          <p:spPr bwMode="auto">
            <a:xfrm>
              <a:off x="2584" y="768"/>
              <a:ext cx="22" cy="20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5" name="Rectangle 107"/>
            <p:cNvSpPr>
              <a:spLocks noChangeArrowheads="1"/>
            </p:cNvSpPr>
            <p:nvPr/>
          </p:nvSpPr>
          <p:spPr bwMode="auto">
            <a:xfrm>
              <a:off x="2606" y="768"/>
              <a:ext cx="22" cy="2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6" name="Rectangle 108"/>
            <p:cNvSpPr>
              <a:spLocks noChangeArrowheads="1"/>
            </p:cNvSpPr>
            <p:nvPr/>
          </p:nvSpPr>
          <p:spPr bwMode="auto">
            <a:xfrm>
              <a:off x="2628" y="768"/>
              <a:ext cx="24" cy="20"/>
            </a:xfrm>
            <a:prstGeom prst="rect">
              <a:avLst/>
            </a:prstGeom>
            <a:solidFill>
              <a:srgbClr val="A7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7" name="Rectangle 109"/>
            <p:cNvSpPr>
              <a:spLocks noChangeArrowheads="1"/>
            </p:cNvSpPr>
            <p:nvPr/>
          </p:nvSpPr>
          <p:spPr bwMode="auto">
            <a:xfrm>
              <a:off x="2652" y="768"/>
              <a:ext cx="22" cy="20"/>
            </a:xfrm>
            <a:prstGeom prst="rect">
              <a:avLst/>
            </a:pr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8" name="Rectangle 110"/>
            <p:cNvSpPr>
              <a:spLocks noChangeArrowheads="1"/>
            </p:cNvSpPr>
            <p:nvPr/>
          </p:nvSpPr>
          <p:spPr bwMode="auto">
            <a:xfrm>
              <a:off x="2674" y="768"/>
              <a:ext cx="24" cy="20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29" name="Rectangle 111"/>
            <p:cNvSpPr>
              <a:spLocks noChangeArrowheads="1"/>
            </p:cNvSpPr>
            <p:nvPr/>
          </p:nvSpPr>
          <p:spPr bwMode="auto">
            <a:xfrm>
              <a:off x="2698" y="768"/>
              <a:ext cx="22" cy="20"/>
            </a:xfrm>
            <a:prstGeom prst="rect">
              <a:avLst/>
            </a:prstGeom>
            <a:solidFill>
              <a:srgbClr val="ABAB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0" name="Rectangle 112"/>
            <p:cNvSpPr>
              <a:spLocks noChangeArrowheads="1"/>
            </p:cNvSpPr>
            <p:nvPr/>
          </p:nvSpPr>
          <p:spPr bwMode="auto">
            <a:xfrm>
              <a:off x="2720" y="768"/>
              <a:ext cx="22" cy="20"/>
            </a:xfrm>
            <a:prstGeom prst="rect">
              <a:avLst/>
            </a:pr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1" name="Rectangle 113"/>
            <p:cNvSpPr>
              <a:spLocks noChangeArrowheads="1"/>
            </p:cNvSpPr>
            <p:nvPr/>
          </p:nvSpPr>
          <p:spPr bwMode="auto">
            <a:xfrm>
              <a:off x="2742" y="768"/>
              <a:ext cx="24" cy="20"/>
            </a:xfrm>
            <a:prstGeom prst="rect">
              <a:avLst/>
            </a:prstGeom>
            <a:solidFill>
              <a:srgbClr val="ADAD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2" name="Rectangle 114"/>
            <p:cNvSpPr>
              <a:spLocks noChangeArrowheads="1"/>
            </p:cNvSpPr>
            <p:nvPr/>
          </p:nvSpPr>
          <p:spPr bwMode="auto">
            <a:xfrm>
              <a:off x="2766" y="768"/>
              <a:ext cx="22" cy="20"/>
            </a:xfrm>
            <a:prstGeom prst="rect">
              <a:avLst/>
            </a:pr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3" name="Rectangle 115"/>
            <p:cNvSpPr>
              <a:spLocks noChangeArrowheads="1"/>
            </p:cNvSpPr>
            <p:nvPr/>
          </p:nvSpPr>
          <p:spPr bwMode="auto">
            <a:xfrm>
              <a:off x="2788" y="768"/>
              <a:ext cx="22" cy="20"/>
            </a:xfrm>
            <a:prstGeom prst="rect">
              <a:avLst/>
            </a:pr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4" name="Rectangle 116"/>
            <p:cNvSpPr>
              <a:spLocks noChangeArrowheads="1"/>
            </p:cNvSpPr>
            <p:nvPr/>
          </p:nvSpPr>
          <p:spPr bwMode="auto">
            <a:xfrm>
              <a:off x="2810" y="768"/>
              <a:ext cx="24" cy="2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5" name="Rectangle 117"/>
            <p:cNvSpPr>
              <a:spLocks noChangeArrowheads="1"/>
            </p:cNvSpPr>
            <p:nvPr/>
          </p:nvSpPr>
          <p:spPr bwMode="auto">
            <a:xfrm>
              <a:off x="2834" y="768"/>
              <a:ext cx="22" cy="20"/>
            </a:xfrm>
            <a:prstGeom prst="rect">
              <a:avLst/>
            </a:pr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6" name="Rectangle 118"/>
            <p:cNvSpPr>
              <a:spLocks noChangeArrowheads="1"/>
            </p:cNvSpPr>
            <p:nvPr/>
          </p:nvSpPr>
          <p:spPr bwMode="auto">
            <a:xfrm>
              <a:off x="2856" y="768"/>
              <a:ext cx="24" cy="20"/>
            </a:xfrm>
            <a:prstGeom prst="rect">
              <a:avLst/>
            </a:prstGeom>
            <a:solidFill>
              <a:srgbClr val="B4B4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7" name="Rectangle 119"/>
            <p:cNvSpPr>
              <a:spLocks noChangeArrowheads="1"/>
            </p:cNvSpPr>
            <p:nvPr/>
          </p:nvSpPr>
          <p:spPr bwMode="auto">
            <a:xfrm>
              <a:off x="2880" y="768"/>
              <a:ext cx="22" cy="20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8" name="Rectangle 120"/>
            <p:cNvSpPr>
              <a:spLocks noChangeArrowheads="1"/>
            </p:cNvSpPr>
            <p:nvPr/>
          </p:nvSpPr>
          <p:spPr bwMode="auto">
            <a:xfrm>
              <a:off x="2902" y="768"/>
              <a:ext cx="22" cy="20"/>
            </a:xfrm>
            <a:prstGeom prst="rect">
              <a:avLst/>
            </a:pr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39" name="Rectangle 121"/>
            <p:cNvSpPr>
              <a:spLocks noChangeArrowheads="1"/>
            </p:cNvSpPr>
            <p:nvPr/>
          </p:nvSpPr>
          <p:spPr bwMode="auto">
            <a:xfrm>
              <a:off x="2924" y="768"/>
              <a:ext cx="24" cy="20"/>
            </a:xfrm>
            <a:prstGeom prst="rect">
              <a:avLst/>
            </a:pr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0" name="Rectangle 122"/>
            <p:cNvSpPr>
              <a:spLocks noChangeArrowheads="1"/>
            </p:cNvSpPr>
            <p:nvPr/>
          </p:nvSpPr>
          <p:spPr bwMode="auto">
            <a:xfrm>
              <a:off x="2948" y="768"/>
              <a:ext cx="22" cy="20"/>
            </a:xfrm>
            <a:prstGeom prst="rect">
              <a:avLst/>
            </a:prstGeom>
            <a:solidFill>
              <a:srgbClr val="B9B9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1" name="Rectangle 123"/>
            <p:cNvSpPr>
              <a:spLocks noChangeArrowheads="1"/>
            </p:cNvSpPr>
            <p:nvPr/>
          </p:nvSpPr>
          <p:spPr bwMode="auto">
            <a:xfrm>
              <a:off x="2970" y="768"/>
              <a:ext cx="22" cy="20"/>
            </a:xfrm>
            <a:prstGeom prst="rect">
              <a:avLst/>
            </a:pr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2" name="Rectangle 124"/>
            <p:cNvSpPr>
              <a:spLocks noChangeArrowheads="1"/>
            </p:cNvSpPr>
            <p:nvPr/>
          </p:nvSpPr>
          <p:spPr bwMode="auto">
            <a:xfrm>
              <a:off x="2992" y="768"/>
              <a:ext cx="24" cy="20"/>
            </a:xfrm>
            <a:prstGeom prst="rect">
              <a:avLst/>
            </a:prstGeom>
            <a:solidFill>
              <a:srgbClr val="BCB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3" name="Rectangle 125"/>
            <p:cNvSpPr>
              <a:spLocks noChangeArrowheads="1"/>
            </p:cNvSpPr>
            <p:nvPr/>
          </p:nvSpPr>
          <p:spPr bwMode="auto">
            <a:xfrm>
              <a:off x="3016" y="768"/>
              <a:ext cx="22" cy="20"/>
            </a:xfrm>
            <a:prstGeom prst="rect">
              <a:avLst/>
            </a:pr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4" name="Rectangle 126"/>
            <p:cNvSpPr>
              <a:spLocks noChangeArrowheads="1"/>
            </p:cNvSpPr>
            <p:nvPr/>
          </p:nvSpPr>
          <p:spPr bwMode="auto">
            <a:xfrm>
              <a:off x="3038" y="768"/>
              <a:ext cx="22" cy="20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5" name="Rectangle 127"/>
            <p:cNvSpPr>
              <a:spLocks noChangeArrowheads="1"/>
            </p:cNvSpPr>
            <p:nvPr/>
          </p:nvSpPr>
          <p:spPr bwMode="auto">
            <a:xfrm>
              <a:off x="3060" y="768"/>
              <a:ext cx="24" cy="2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6" name="Rectangle 128"/>
            <p:cNvSpPr>
              <a:spLocks noChangeArrowheads="1"/>
            </p:cNvSpPr>
            <p:nvPr/>
          </p:nvSpPr>
          <p:spPr bwMode="auto">
            <a:xfrm>
              <a:off x="3084" y="768"/>
              <a:ext cx="22" cy="2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7" name="Rectangle 129"/>
            <p:cNvSpPr>
              <a:spLocks noChangeArrowheads="1"/>
            </p:cNvSpPr>
            <p:nvPr/>
          </p:nvSpPr>
          <p:spPr bwMode="auto">
            <a:xfrm>
              <a:off x="3106" y="768"/>
              <a:ext cx="24" cy="20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8" name="Rectangle 130"/>
            <p:cNvSpPr>
              <a:spLocks noChangeArrowheads="1"/>
            </p:cNvSpPr>
            <p:nvPr/>
          </p:nvSpPr>
          <p:spPr bwMode="auto">
            <a:xfrm>
              <a:off x="3130" y="768"/>
              <a:ext cx="22" cy="20"/>
            </a:xfrm>
            <a:prstGeom prst="rect">
              <a:avLst/>
            </a:prstGeom>
            <a:solidFill>
              <a:srgbClr val="C3C3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49" name="Rectangle 131"/>
            <p:cNvSpPr>
              <a:spLocks noChangeArrowheads="1"/>
            </p:cNvSpPr>
            <p:nvPr/>
          </p:nvSpPr>
          <p:spPr bwMode="auto">
            <a:xfrm>
              <a:off x="3152" y="768"/>
              <a:ext cx="22" cy="20"/>
            </a:xfrm>
            <a:prstGeom prst="rect">
              <a:avLst/>
            </a:prstGeom>
            <a:solidFill>
              <a:srgbClr val="C5C5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0" name="Rectangle 132"/>
            <p:cNvSpPr>
              <a:spLocks noChangeArrowheads="1"/>
            </p:cNvSpPr>
            <p:nvPr/>
          </p:nvSpPr>
          <p:spPr bwMode="auto">
            <a:xfrm>
              <a:off x="3174" y="768"/>
              <a:ext cx="24" cy="20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1" name="Rectangle 133"/>
            <p:cNvSpPr>
              <a:spLocks noChangeArrowheads="1"/>
            </p:cNvSpPr>
            <p:nvPr/>
          </p:nvSpPr>
          <p:spPr bwMode="auto">
            <a:xfrm>
              <a:off x="3198" y="768"/>
              <a:ext cx="22" cy="20"/>
            </a:xfrm>
            <a:prstGeom prst="rect">
              <a:avLst/>
            </a:prstGeom>
            <a:solidFill>
              <a:srgbClr val="C7C7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2" name="Rectangle 134"/>
            <p:cNvSpPr>
              <a:spLocks noChangeArrowheads="1"/>
            </p:cNvSpPr>
            <p:nvPr/>
          </p:nvSpPr>
          <p:spPr bwMode="auto">
            <a:xfrm>
              <a:off x="3220" y="768"/>
              <a:ext cx="22" cy="20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3" name="Rectangle 135"/>
            <p:cNvSpPr>
              <a:spLocks noChangeArrowheads="1"/>
            </p:cNvSpPr>
            <p:nvPr/>
          </p:nvSpPr>
          <p:spPr bwMode="auto">
            <a:xfrm>
              <a:off x="3242" y="768"/>
              <a:ext cx="24" cy="20"/>
            </a:xfrm>
            <a:prstGeom prst="rect">
              <a:avLst/>
            </a:pr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4" name="Rectangle 136"/>
            <p:cNvSpPr>
              <a:spLocks noChangeArrowheads="1"/>
            </p:cNvSpPr>
            <p:nvPr/>
          </p:nvSpPr>
          <p:spPr bwMode="auto">
            <a:xfrm>
              <a:off x="3266" y="768"/>
              <a:ext cx="22" cy="20"/>
            </a:xfrm>
            <a:prstGeom prst="rect">
              <a:avLst/>
            </a:prstGeom>
            <a:solidFill>
              <a:srgbClr val="CA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5" name="Rectangle 137"/>
            <p:cNvSpPr>
              <a:spLocks noChangeArrowheads="1"/>
            </p:cNvSpPr>
            <p:nvPr/>
          </p:nvSpPr>
          <p:spPr bwMode="auto">
            <a:xfrm>
              <a:off x="3288" y="768"/>
              <a:ext cx="22" cy="20"/>
            </a:xfrm>
            <a:prstGeom prst="rect">
              <a:avLst/>
            </a:pr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6" name="Rectangle 138"/>
            <p:cNvSpPr>
              <a:spLocks noChangeArrowheads="1"/>
            </p:cNvSpPr>
            <p:nvPr/>
          </p:nvSpPr>
          <p:spPr bwMode="auto">
            <a:xfrm>
              <a:off x="3310" y="768"/>
              <a:ext cx="24" cy="2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7" name="Rectangle 139"/>
            <p:cNvSpPr>
              <a:spLocks noChangeArrowheads="1"/>
            </p:cNvSpPr>
            <p:nvPr/>
          </p:nvSpPr>
          <p:spPr bwMode="auto">
            <a:xfrm>
              <a:off x="3334" y="768"/>
              <a:ext cx="22" cy="20"/>
            </a:xfrm>
            <a:prstGeom prst="rect">
              <a:avLst/>
            </a:pr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8" name="Rectangle 140"/>
            <p:cNvSpPr>
              <a:spLocks noChangeArrowheads="1"/>
            </p:cNvSpPr>
            <p:nvPr/>
          </p:nvSpPr>
          <p:spPr bwMode="auto">
            <a:xfrm>
              <a:off x="3356" y="768"/>
              <a:ext cx="24" cy="20"/>
            </a:xfrm>
            <a:prstGeom prst="rect">
              <a:avLst/>
            </a:prstGeom>
            <a:solidFill>
              <a:srgbClr val="CFCF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59" name="Rectangle 141"/>
            <p:cNvSpPr>
              <a:spLocks noChangeArrowheads="1"/>
            </p:cNvSpPr>
            <p:nvPr/>
          </p:nvSpPr>
          <p:spPr bwMode="auto">
            <a:xfrm>
              <a:off x="3380" y="768"/>
              <a:ext cx="22" cy="20"/>
            </a:xfrm>
            <a:prstGeom prst="rect">
              <a:avLst/>
            </a:pr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0" name="Rectangle 142"/>
            <p:cNvSpPr>
              <a:spLocks noChangeArrowheads="1"/>
            </p:cNvSpPr>
            <p:nvPr/>
          </p:nvSpPr>
          <p:spPr bwMode="auto">
            <a:xfrm>
              <a:off x="3402" y="768"/>
              <a:ext cx="22" cy="20"/>
            </a:xfrm>
            <a:prstGeom prst="rect">
              <a:avLst/>
            </a:prstGeom>
            <a:solidFill>
              <a:srgbClr val="D1D1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1" name="Rectangle 143"/>
            <p:cNvSpPr>
              <a:spLocks noChangeArrowheads="1"/>
            </p:cNvSpPr>
            <p:nvPr/>
          </p:nvSpPr>
          <p:spPr bwMode="auto">
            <a:xfrm>
              <a:off x="3424" y="768"/>
              <a:ext cx="24" cy="2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2" name="Rectangle 144"/>
            <p:cNvSpPr>
              <a:spLocks noChangeArrowheads="1"/>
            </p:cNvSpPr>
            <p:nvPr/>
          </p:nvSpPr>
          <p:spPr bwMode="auto">
            <a:xfrm>
              <a:off x="3448" y="768"/>
              <a:ext cx="22" cy="2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3" name="Rectangle 145"/>
            <p:cNvSpPr>
              <a:spLocks noChangeArrowheads="1"/>
            </p:cNvSpPr>
            <p:nvPr/>
          </p:nvSpPr>
          <p:spPr bwMode="auto">
            <a:xfrm>
              <a:off x="3470" y="768"/>
              <a:ext cx="22" cy="20"/>
            </a:xfrm>
            <a:prstGeom prst="rect">
              <a:avLst/>
            </a:prstGeom>
            <a:solidFill>
              <a:srgbClr val="D3D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4" name="Rectangle 146"/>
            <p:cNvSpPr>
              <a:spLocks noChangeArrowheads="1"/>
            </p:cNvSpPr>
            <p:nvPr/>
          </p:nvSpPr>
          <p:spPr bwMode="auto">
            <a:xfrm>
              <a:off x="3492" y="768"/>
              <a:ext cx="24" cy="20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5" name="Rectangle 147"/>
            <p:cNvSpPr>
              <a:spLocks noChangeArrowheads="1"/>
            </p:cNvSpPr>
            <p:nvPr/>
          </p:nvSpPr>
          <p:spPr bwMode="auto">
            <a:xfrm>
              <a:off x="3516" y="768"/>
              <a:ext cx="22" cy="20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6" name="Rectangle 148"/>
            <p:cNvSpPr>
              <a:spLocks noChangeArrowheads="1"/>
            </p:cNvSpPr>
            <p:nvPr/>
          </p:nvSpPr>
          <p:spPr bwMode="auto">
            <a:xfrm>
              <a:off x="3538" y="768"/>
              <a:ext cx="22" cy="2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7" name="Rectangle 149"/>
            <p:cNvSpPr>
              <a:spLocks noChangeArrowheads="1"/>
            </p:cNvSpPr>
            <p:nvPr/>
          </p:nvSpPr>
          <p:spPr bwMode="auto">
            <a:xfrm>
              <a:off x="3560" y="768"/>
              <a:ext cx="24" cy="2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8" name="Rectangle 150"/>
            <p:cNvSpPr>
              <a:spLocks noChangeArrowheads="1"/>
            </p:cNvSpPr>
            <p:nvPr/>
          </p:nvSpPr>
          <p:spPr bwMode="auto">
            <a:xfrm>
              <a:off x="3584" y="768"/>
              <a:ext cx="22" cy="2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69" name="Rectangle 151"/>
            <p:cNvSpPr>
              <a:spLocks noChangeArrowheads="1"/>
            </p:cNvSpPr>
            <p:nvPr/>
          </p:nvSpPr>
          <p:spPr bwMode="auto">
            <a:xfrm>
              <a:off x="3606" y="768"/>
              <a:ext cx="24" cy="2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0" name="Rectangle 152"/>
            <p:cNvSpPr>
              <a:spLocks noChangeArrowheads="1"/>
            </p:cNvSpPr>
            <p:nvPr/>
          </p:nvSpPr>
          <p:spPr bwMode="auto">
            <a:xfrm>
              <a:off x="3630" y="768"/>
              <a:ext cx="22" cy="20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1" name="Rectangle 153"/>
            <p:cNvSpPr>
              <a:spLocks noChangeArrowheads="1"/>
            </p:cNvSpPr>
            <p:nvPr/>
          </p:nvSpPr>
          <p:spPr bwMode="auto">
            <a:xfrm>
              <a:off x="3652" y="768"/>
              <a:ext cx="22" cy="20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2" name="Rectangle 154"/>
            <p:cNvSpPr>
              <a:spLocks noChangeArrowheads="1"/>
            </p:cNvSpPr>
            <p:nvPr/>
          </p:nvSpPr>
          <p:spPr bwMode="auto">
            <a:xfrm>
              <a:off x="3674" y="768"/>
              <a:ext cx="24" cy="20"/>
            </a:xfrm>
            <a:prstGeom prst="rect">
              <a:avLst/>
            </a:pr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3" name="Rectangle 155"/>
            <p:cNvSpPr>
              <a:spLocks noChangeArrowheads="1"/>
            </p:cNvSpPr>
            <p:nvPr/>
          </p:nvSpPr>
          <p:spPr bwMode="auto">
            <a:xfrm>
              <a:off x="3698" y="768"/>
              <a:ext cx="22" cy="2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4" name="Rectangle 156"/>
            <p:cNvSpPr>
              <a:spLocks noChangeArrowheads="1"/>
            </p:cNvSpPr>
            <p:nvPr/>
          </p:nvSpPr>
          <p:spPr bwMode="auto">
            <a:xfrm>
              <a:off x="3720" y="768"/>
              <a:ext cx="22" cy="20"/>
            </a:xfrm>
            <a:prstGeom prst="rect">
              <a:avLst/>
            </a:pr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5" name="Rectangle 157"/>
            <p:cNvSpPr>
              <a:spLocks noChangeArrowheads="1"/>
            </p:cNvSpPr>
            <p:nvPr/>
          </p:nvSpPr>
          <p:spPr bwMode="auto">
            <a:xfrm>
              <a:off x="3742" y="768"/>
              <a:ext cx="24" cy="20"/>
            </a:xfrm>
            <a:prstGeom prst="rect">
              <a:avLst/>
            </a:prstGeom>
            <a:solidFill>
              <a:srgbClr val="DF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6" name="Rectangle 158"/>
            <p:cNvSpPr>
              <a:spLocks noChangeArrowheads="1"/>
            </p:cNvSpPr>
            <p:nvPr/>
          </p:nvSpPr>
          <p:spPr bwMode="auto">
            <a:xfrm>
              <a:off x="3766" y="768"/>
              <a:ext cx="22" cy="2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7" name="Rectangle 159"/>
            <p:cNvSpPr>
              <a:spLocks noChangeArrowheads="1"/>
            </p:cNvSpPr>
            <p:nvPr/>
          </p:nvSpPr>
          <p:spPr bwMode="auto">
            <a:xfrm>
              <a:off x="3788" y="768"/>
              <a:ext cx="22" cy="20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8" name="Rectangle 160"/>
            <p:cNvSpPr>
              <a:spLocks noChangeArrowheads="1"/>
            </p:cNvSpPr>
            <p:nvPr/>
          </p:nvSpPr>
          <p:spPr bwMode="auto">
            <a:xfrm>
              <a:off x="3810" y="768"/>
              <a:ext cx="24" cy="20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79" name="Rectangle 161"/>
            <p:cNvSpPr>
              <a:spLocks noChangeArrowheads="1"/>
            </p:cNvSpPr>
            <p:nvPr/>
          </p:nvSpPr>
          <p:spPr bwMode="auto">
            <a:xfrm>
              <a:off x="3834" y="768"/>
              <a:ext cx="22" cy="20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0" name="Rectangle 162"/>
            <p:cNvSpPr>
              <a:spLocks noChangeArrowheads="1"/>
            </p:cNvSpPr>
            <p:nvPr/>
          </p:nvSpPr>
          <p:spPr bwMode="auto">
            <a:xfrm>
              <a:off x="3856" y="768"/>
              <a:ext cx="24" cy="20"/>
            </a:xfrm>
            <a:prstGeom prst="rect">
              <a:avLst/>
            </a:prstGeom>
            <a:solidFill>
              <a:srgbClr val="E2E2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1" name="Rectangle 163"/>
            <p:cNvSpPr>
              <a:spLocks noChangeArrowheads="1"/>
            </p:cNvSpPr>
            <p:nvPr/>
          </p:nvSpPr>
          <p:spPr bwMode="auto">
            <a:xfrm>
              <a:off x="3880" y="768"/>
              <a:ext cx="22" cy="20"/>
            </a:xfrm>
            <a:prstGeom prst="rect">
              <a:avLst/>
            </a:pr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2" name="Rectangle 164"/>
            <p:cNvSpPr>
              <a:spLocks noChangeArrowheads="1"/>
            </p:cNvSpPr>
            <p:nvPr/>
          </p:nvSpPr>
          <p:spPr bwMode="auto">
            <a:xfrm>
              <a:off x="3902" y="768"/>
              <a:ext cx="22" cy="2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3" name="Rectangle 165"/>
            <p:cNvSpPr>
              <a:spLocks noChangeArrowheads="1"/>
            </p:cNvSpPr>
            <p:nvPr/>
          </p:nvSpPr>
          <p:spPr bwMode="auto">
            <a:xfrm>
              <a:off x="3924" y="768"/>
              <a:ext cx="24" cy="20"/>
            </a:xfrm>
            <a:prstGeom prst="rect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4" name="Rectangle 166"/>
            <p:cNvSpPr>
              <a:spLocks noChangeArrowheads="1"/>
            </p:cNvSpPr>
            <p:nvPr/>
          </p:nvSpPr>
          <p:spPr bwMode="auto">
            <a:xfrm>
              <a:off x="3948" y="768"/>
              <a:ext cx="22" cy="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5" name="Rectangle 167"/>
            <p:cNvSpPr>
              <a:spLocks noChangeArrowheads="1"/>
            </p:cNvSpPr>
            <p:nvPr/>
          </p:nvSpPr>
          <p:spPr bwMode="auto">
            <a:xfrm>
              <a:off x="3970" y="768"/>
              <a:ext cx="22" cy="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6" name="Rectangle 168"/>
            <p:cNvSpPr>
              <a:spLocks noChangeArrowheads="1"/>
            </p:cNvSpPr>
            <p:nvPr/>
          </p:nvSpPr>
          <p:spPr bwMode="auto">
            <a:xfrm>
              <a:off x="3992" y="768"/>
              <a:ext cx="24" cy="2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7" name="Rectangle 169"/>
            <p:cNvSpPr>
              <a:spLocks noChangeArrowheads="1"/>
            </p:cNvSpPr>
            <p:nvPr/>
          </p:nvSpPr>
          <p:spPr bwMode="auto">
            <a:xfrm>
              <a:off x="4016" y="768"/>
              <a:ext cx="22" cy="20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8" name="Rectangle 170"/>
            <p:cNvSpPr>
              <a:spLocks noChangeArrowheads="1"/>
            </p:cNvSpPr>
            <p:nvPr/>
          </p:nvSpPr>
          <p:spPr bwMode="auto">
            <a:xfrm>
              <a:off x="4038" y="768"/>
              <a:ext cx="22" cy="20"/>
            </a:xfrm>
            <a:prstGeom prst="rect">
              <a:avLst/>
            </a:prstGeom>
            <a:solidFill>
              <a:srgbClr val="E8E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89" name="Rectangle 171"/>
            <p:cNvSpPr>
              <a:spLocks noChangeArrowheads="1"/>
            </p:cNvSpPr>
            <p:nvPr/>
          </p:nvSpPr>
          <p:spPr bwMode="auto">
            <a:xfrm>
              <a:off x="4060" y="768"/>
              <a:ext cx="24" cy="20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0" name="Rectangle 172"/>
            <p:cNvSpPr>
              <a:spLocks noChangeArrowheads="1"/>
            </p:cNvSpPr>
            <p:nvPr/>
          </p:nvSpPr>
          <p:spPr bwMode="auto">
            <a:xfrm>
              <a:off x="4084" y="768"/>
              <a:ext cx="22" cy="2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1" name="Rectangle 173"/>
            <p:cNvSpPr>
              <a:spLocks noChangeArrowheads="1"/>
            </p:cNvSpPr>
            <p:nvPr/>
          </p:nvSpPr>
          <p:spPr bwMode="auto">
            <a:xfrm>
              <a:off x="4106" y="768"/>
              <a:ext cx="24" cy="2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2" name="Rectangle 174"/>
            <p:cNvSpPr>
              <a:spLocks noChangeArrowheads="1"/>
            </p:cNvSpPr>
            <p:nvPr/>
          </p:nvSpPr>
          <p:spPr bwMode="auto">
            <a:xfrm>
              <a:off x="4130" y="768"/>
              <a:ext cx="22" cy="20"/>
            </a:xfrm>
            <a:prstGeom prst="rect">
              <a:avLst/>
            </a:prstGeom>
            <a:solidFill>
              <a:srgbClr val="EB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3" name="Rectangle 175"/>
            <p:cNvSpPr>
              <a:spLocks noChangeArrowheads="1"/>
            </p:cNvSpPr>
            <p:nvPr/>
          </p:nvSpPr>
          <p:spPr bwMode="auto">
            <a:xfrm>
              <a:off x="4152" y="768"/>
              <a:ext cx="22" cy="2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4" name="Rectangle 176"/>
            <p:cNvSpPr>
              <a:spLocks noChangeArrowheads="1"/>
            </p:cNvSpPr>
            <p:nvPr/>
          </p:nvSpPr>
          <p:spPr bwMode="auto">
            <a:xfrm>
              <a:off x="4174" y="768"/>
              <a:ext cx="24" cy="20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5" name="Rectangle 177"/>
            <p:cNvSpPr>
              <a:spLocks noChangeArrowheads="1"/>
            </p:cNvSpPr>
            <p:nvPr/>
          </p:nvSpPr>
          <p:spPr bwMode="auto">
            <a:xfrm>
              <a:off x="4198" y="768"/>
              <a:ext cx="22" cy="2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6" name="Rectangle 178"/>
            <p:cNvSpPr>
              <a:spLocks noChangeArrowheads="1"/>
            </p:cNvSpPr>
            <p:nvPr/>
          </p:nvSpPr>
          <p:spPr bwMode="auto">
            <a:xfrm>
              <a:off x="4220" y="768"/>
              <a:ext cx="22" cy="2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7" name="Rectangle 179"/>
            <p:cNvSpPr>
              <a:spLocks noChangeArrowheads="1"/>
            </p:cNvSpPr>
            <p:nvPr/>
          </p:nvSpPr>
          <p:spPr bwMode="auto">
            <a:xfrm>
              <a:off x="4242" y="768"/>
              <a:ext cx="24" cy="2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8" name="Rectangle 180"/>
            <p:cNvSpPr>
              <a:spLocks noChangeArrowheads="1"/>
            </p:cNvSpPr>
            <p:nvPr/>
          </p:nvSpPr>
          <p:spPr bwMode="auto">
            <a:xfrm>
              <a:off x="4266" y="768"/>
              <a:ext cx="22" cy="2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299" name="Rectangle 181"/>
            <p:cNvSpPr>
              <a:spLocks noChangeArrowheads="1"/>
            </p:cNvSpPr>
            <p:nvPr/>
          </p:nvSpPr>
          <p:spPr bwMode="auto">
            <a:xfrm>
              <a:off x="4288" y="768"/>
              <a:ext cx="22" cy="2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0" name="Rectangle 182"/>
            <p:cNvSpPr>
              <a:spLocks noChangeArrowheads="1"/>
            </p:cNvSpPr>
            <p:nvPr/>
          </p:nvSpPr>
          <p:spPr bwMode="auto">
            <a:xfrm>
              <a:off x="4310" y="768"/>
              <a:ext cx="24" cy="2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1" name="Rectangle 183"/>
            <p:cNvSpPr>
              <a:spLocks noChangeArrowheads="1"/>
            </p:cNvSpPr>
            <p:nvPr/>
          </p:nvSpPr>
          <p:spPr bwMode="auto">
            <a:xfrm>
              <a:off x="4334" y="768"/>
              <a:ext cx="22" cy="20"/>
            </a:xfrm>
            <a:prstGeom prst="rect">
              <a:avLst/>
            </a:pr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2" name="Rectangle 184"/>
            <p:cNvSpPr>
              <a:spLocks noChangeArrowheads="1"/>
            </p:cNvSpPr>
            <p:nvPr/>
          </p:nvSpPr>
          <p:spPr bwMode="auto">
            <a:xfrm>
              <a:off x="4356" y="768"/>
              <a:ext cx="24" cy="2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3" name="Rectangle 185"/>
            <p:cNvSpPr>
              <a:spLocks noChangeArrowheads="1"/>
            </p:cNvSpPr>
            <p:nvPr/>
          </p:nvSpPr>
          <p:spPr bwMode="auto">
            <a:xfrm>
              <a:off x="4380" y="768"/>
              <a:ext cx="22" cy="20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4" name="Rectangle 186"/>
            <p:cNvSpPr>
              <a:spLocks noChangeArrowheads="1"/>
            </p:cNvSpPr>
            <p:nvPr/>
          </p:nvSpPr>
          <p:spPr bwMode="auto">
            <a:xfrm>
              <a:off x="4402" y="768"/>
              <a:ext cx="22" cy="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5" name="Rectangle 187"/>
            <p:cNvSpPr>
              <a:spLocks noChangeArrowheads="1"/>
            </p:cNvSpPr>
            <p:nvPr/>
          </p:nvSpPr>
          <p:spPr bwMode="auto">
            <a:xfrm>
              <a:off x="4424" y="768"/>
              <a:ext cx="24" cy="2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6" name="Rectangle 188"/>
            <p:cNvSpPr>
              <a:spLocks noChangeArrowheads="1"/>
            </p:cNvSpPr>
            <p:nvPr/>
          </p:nvSpPr>
          <p:spPr bwMode="auto">
            <a:xfrm>
              <a:off x="4448" y="768"/>
              <a:ext cx="22" cy="2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7" name="Rectangle 189"/>
            <p:cNvSpPr>
              <a:spLocks noChangeArrowheads="1"/>
            </p:cNvSpPr>
            <p:nvPr/>
          </p:nvSpPr>
          <p:spPr bwMode="auto">
            <a:xfrm>
              <a:off x="4470" y="768"/>
              <a:ext cx="22" cy="2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8" name="Rectangle 190"/>
            <p:cNvSpPr>
              <a:spLocks noChangeArrowheads="1"/>
            </p:cNvSpPr>
            <p:nvPr/>
          </p:nvSpPr>
          <p:spPr bwMode="auto">
            <a:xfrm>
              <a:off x="4492" y="768"/>
              <a:ext cx="24" cy="2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09" name="Rectangle 191"/>
            <p:cNvSpPr>
              <a:spLocks noChangeArrowheads="1"/>
            </p:cNvSpPr>
            <p:nvPr/>
          </p:nvSpPr>
          <p:spPr bwMode="auto">
            <a:xfrm>
              <a:off x="4516" y="768"/>
              <a:ext cx="22" cy="2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0" name="Rectangle 192"/>
            <p:cNvSpPr>
              <a:spLocks noChangeArrowheads="1"/>
            </p:cNvSpPr>
            <p:nvPr/>
          </p:nvSpPr>
          <p:spPr bwMode="auto">
            <a:xfrm>
              <a:off x="4538" y="768"/>
              <a:ext cx="22" cy="2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1" name="Rectangle 193"/>
            <p:cNvSpPr>
              <a:spLocks noChangeArrowheads="1"/>
            </p:cNvSpPr>
            <p:nvPr/>
          </p:nvSpPr>
          <p:spPr bwMode="auto">
            <a:xfrm>
              <a:off x="4560" y="768"/>
              <a:ext cx="24" cy="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2" name="Rectangle 194"/>
            <p:cNvSpPr>
              <a:spLocks noChangeArrowheads="1"/>
            </p:cNvSpPr>
            <p:nvPr/>
          </p:nvSpPr>
          <p:spPr bwMode="auto">
            <a:xfrm>
              <a:off x="4584" y="768"/>
              <a:ext cx="22" cy="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3" name="Rectangle 195"/>
            <p:cNvSpPr>
              <a:spLocks noChangeArrowheads="1"/>
            </p:cNvSpPr>
            <p:nvPr/>
          </p:nvSpPr>
          <p:spPr bwMode="auto">
            <a:xfrm>
              <a:off x="4606" y="768"/>
              <a:ext cx="24" cy="2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4" name="Rectangle 196"/>
            <p:cNvSpPr>
              <a:spLocks noChangeArrowheads="1"/>
            </p:cNvSpPr>
            <p:nvPr/>
          </p:nvSpPr>
          <p:spPr bwMode="auto">
            <a:xfrm>
              <a:off x="4630" y="768"/>
              <a:ext cx="22" cy="2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5" name="Rectangle 197"/>
            <p:cNvSpPr>
              <a:spLocks noChangeArrowheads="1"/>
            </p:cNvSpPr>
            <p:nvPr/>
          </p:nvSpPr>
          <p:spPr bwMode="auto">
            <a:xfrm>
              <a:off x="4652" y="768"/>
              <a:ext cx="22" cy="2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6" name="Rectangle 198"/>
            <p:cNvSpPr>
              <a:spLocks noChangeArrowheads="1"/>
            </p:cNvSpPr>
            <p:nvPr/>
          </p:nvSpPr>
          <p:spPr bwMode="auto">
            <a:xfrm>
              <a:off x="4674" y="768"/>
              <a:ext cx="24" cy="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7" name="Rectangle 199"/>
            <p:cNvSpPr>
              <a:spLocks noChangeArrowheads="1"/>
            </p:cNvSpPr>
            <p:nvPr/>
          </p:nvSpPr>
          <p:spPr bwMode="auto">
            <a:xfrm>
              <a:off x="4698" y="768"/>
              <a:ext cx="22" cy="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8" name="Rectangle 200"/>
            <p:cNvSpPr>
              <a:spLocks noChangeArrowheads="1"/>
            </p:cNvSpPr>
            <p:nvPr/>
          </p:nvSpPr>
          <p:spPr bwMode="auto">
            <a:xfrm>
              <a:off x="4720" y="768"/>
              <a:ext cx="22" cy="20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19" name="Rectangle 201"/>
            <p:cNvSpPr>
              <a:spLocks noChangeArrowheads="1"/>
            </p:cNvSpPr>
            <p:nvPr/>
          </p:nvSpPr>
          <p:spPr bwMode="auto">
            <a:xfrm>
              <a:off x="4742" y="768"/>
              <a:ext cx="24" cy="2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0" name="Rectangle 202"/>
            <p:cNvSpPr>
              <a:spLocks noChangeArrowheads="1"/>
            </p:cNvSpPr>
            <p:nvPr/>
          </p:nvSpPr>
          <p:spPr bwMode="auto">
            <a:xfrm>
              <a:off x="4766" y="768"/>
              <a:ext cx="22" cy="2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1" name="Rectangle 203"/>
            <p:cNvSpPr>
              <a:spLocks noChangeArrowheads="1"/>
            </p:cNvSpPr>
            <p:nvPr/>
          </p:nvSpPr>
          <p:spPr bwMode="auto">
            <a:xfrm>
              <a:off x="4788" y="768"/>
              <a:ext cx="22" cy="20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2" name="Rectangle 204"/>
            <p:cNvSpPr>
              <a:spLocks noChangeArrowheads="1"/>
            </p:cNvSpPr>
            <p:nvPr/>
          </p:nvSpPr>
          <p:spPr bwMode="auto">
            <a:xfrm>
              <a:off x="4810" y="768"/>
              <a:ext cx="24" cy="2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3" name="Rectangle 206"/>
            <p:cNvSpPr>
              <a:spLocks noChangeArrowheads="1"/>
            </p:cNvSpPr>
            <p:nvPr/>
          </p:nvSpPr>
          <p:spPr bwMode="auto">
            <a:xfrm>
              <a:off x="4834" y="768"/>
              <a:ext cx="22" cy="2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4" name="Rectangle 207"/>
            <p:cNvSpPr>
              <a:spLocks noChangeArrowheads="1"/>
            </p:cNvSpPr>
            <p:nvPr/>
          </p:nvSpPr>
          <p:spPr bwMode="auto">
            <a:xfrm>
              <a:off x="4856" y="768"/>
              <a:ext cx="24" cy="2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5" name="Rectangle 208"/>
            <p:cNvSpPr>
              <a:spLocks noChangeArrowheads="1"/>
            </p:cNvSpPr>
            <p:nvPr/>
          </p:nvSpPr>
          <p:spPr bwMode="auto">
            <a:xfrm>
              <a:off x="4880" y="768"/>
              <a:ext cx="22" cy="2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6" name="Rectangle 209"/>
            <p:cNvSpPr>
              <a:spLocks noChangeArrowheads="1"/>
            </p:cNvSpPr>
            <p:nvPr/>
          </p:nvSpPr>
          <p:spPr bwMode="auto">
            <a:xfrm>
              <a:off x="4902" y="768"/>
              <a:ext cx="22" cy="2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7" name="Rectangle 210"/>
            <p:cNvSpPr>
              <a:spLocks noChangeArrowheads="1"/>
            </p:cNvSpPr>
            <p:nvPr/>
          </p:nvSpPr>
          <p:spPr bwMode="auto">
            <a:xfrm>
              <a:off x="4924" y="768"/>
              <a:ext cx="24" cy="2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8" name="Rectangle 211"/>
            <p:cNvSpPr>
              <a:spLocks noChangeArrowheads="1"/>
            </p:cNvSpPr>
            <p:nvPr/>
          </p:nvSpPr>
          <p:spPr bwMode="auto">
            <a:xfrm>
              <a:off x="4948" y="768"/>
              <a:ext cx="22" cy="20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29" name="Rectangle 212"/>
            <p:cNvSpPr>
              <a:spLocks noChangeArrowheads="1"/>
            </p:cNvSpPr>
            <p:nvPr/>
          </p:nvSpPr>
          <p:spPr bwMode="auto">
            <a:xfrm>
              <a:off x="4970" y="768"/>
              <a:ext cx="22" cy="2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0" name="Rectangle 213"/>
            <p:cNvSpPr>
              <a:spLocks noChangeArrowheads="1"/>
            </p:cNvSpPr>
            <p:nvPr/>
          </p:nvSpPr>
          <p:spPr bwMode="auto">
            <a:xfrm>
              <a:off x="4992" y="768"/>
              <a:ext cx="24" cy="2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1" name="Rectangle 214"/>
            <p:cNvSpPr>
              <a:spLocks noChangeArrowheads="1"/>
            </p:cNvSpPr>
            <p:nvPr/>
          </p:nvSpPr>
          <p:spPr bwMode="auto">
            <a:xfrm>
              <a:off x="5016" y="768"/>
              <a:ext cx="22" cy="2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2" name="Rectangle 215"/>
            <p:cNvSpPr>
              <a:spLocks noChangeArrowheads="1"/>
            </p:cNvSpPr>
            <p:nvPr/>
          </p:nvSpPr>
          <p:spPr bwMode="auto">
            <a:xfrm>
              <a:off x="5038" y="768"/>
              <a:ext cx="22" cy="20"/>
            </a:xfrm>
            <a:prstGeom prst="rect">
              <a:avLst/>
            </a:pr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3" name="Rectangle 216"/>
            <p:cNvSpPr>
              <a:spLocks noChangeArrowheads="1"/>
            </p:cNvSpPr>
            <p:nvPr/>
          </p:nvSpPr>
          <p:spPr bwMode="auto">
            <a:xfrm>
              <a:off x="5060" y="768"/>
              <a:ext cx="24" cy="2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4" name="Rectangle 217"/>
            <p:cNvSpPr>
              <a:spLocks noChangeArrowheads="1"/>
            </p:cNvSpPr>
            <p:nvPr/>
          </p:nvSpPr>
          <p:spPr bwMode="auto">
            <a:xfrm>
              <a:off x="5084" y="768"/>
              <a:ext cx="22" cy="2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5" name="Rectangle 218"/>
            <p:cNvSpPr>
              <a:spLocks noChangeArrowheads="1"/>
            </p:cNvSpPr>
            <p:nvPr/>
          </p:nvSpPr>
          <p:spPr bwMode="auto">
            <a:xfrm>
              <a:off x="5106" y="768"/>
              <a:ext cx="24" cy="2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6" name="Rectangle 219"/>
            <p:cNvSpPr>
              <a:spLocks noChangeArrowheads="1"/>
            </p:cNvSpPr>
            <p:nvPr/>
          </p:nvSpPr>
          <p:spPr bwMode="auto">
            <a:xfrm>
              <a:off x="5130" y="768"/>
              <a:ext cx="22" cy="2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7" name="Rectangle 220"/>
            <p:cNvSpPr>
              <a:spLocks noChangeArrowheads="1"/>
            </p:cNvSpPr>
            <p:nvPr/>
          </p:nvSpPr>
          <p:spPr bwMode="auto">
            <a:xfrm>
              <a:off x="5152" y="768"/>
              <a:ext cx="22" cy="20"/>
            </a:xfrm>
            <a:prstGeom prst="rect">
              <a:avLst/>
            </a:pr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8" name="Rectangle 221"/>
            <p:cNvSpPr>
              <a:spLocks noChangeArrowheads="1"/>
            </p:cNvSpPr>
            <p:nvPr/>
          </p:nvSpPr>
          <p:spPr bwMode="auto">
            <a:xfrm>
              <a:off x="5174" y="768"/>
              <a:ext cx="24" cy="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39" name="Rectangle 222"/>
            <p:cNvSpPr>
              <a:spLocks noChangeArrowheads="1"/>
            </p:cNvSpPr>
            <p:nvPr/>
          </p:nvSpPr>
          <p:spPr bwMode="auto">
            <a:xfrm>
              <a:off x="5198" y="768"/>
              <a:ext cx="22" cy="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0" name="Rectangle 223"/>
            <p:cNvSpPr>
              <a:spLocks noChangeArrowheads="1"/>
            </p:cNvSpPr>
            <p:nvPr/>
          </p:nvSpPr>
          <p:spPr bwMode="auto">
            <a:xfrm>
              <a:off x="5220" y="768"/>
              <a:ext cx="22" cy="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1" name="Rectangle 224"/>
            <p:cNvSpPr>
              <a:spLocks noChangeArrowheads="1"/>
            </p:cNvSpPr>
            <p:nvPr/>
          </p:nvSpPr>
          <p:spPr bwMode="auto">
            <a:xfrm>
              <a:off x="5242" y="768"/>
              <a:ext cx="24" cy="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2" name="Rectangle 225"/>
            <p:cNvSpPr>
              <a:spLocks noChangeArrowheads="1"/>
            </p:cNvSpPr>
            <p:nvPr/>
          </p:nvSpPr>
          <p:spPr bwMode="auto">
            <a:xfrm>
              <a:off x="5266" y="768"/>
              <a:ext cx="22" cy="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3" name="Rectangle 226"/>
            <p:cNvSpPr>
              <a:spLocks noChangeArrowheads="1"/>
            </p:cNvSpPr>
            <p:nvPr/>
          </p:nvSpPr>
          <p:spPr bwMode="auto">
            <a:xfrm>
              <a:off x="5288" y="768"/>
              <a:ext cx="22" cy="20"/>
            </a:xfrm>
            <a:prstGeom prst="rect">
              <a:avLst/>
            </a:pr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4" name="Rectangle 227"/>
            <p:cNvSpPr>
              <a:spLocks noChangeArrowheads="1"/>
            </p:cNvSpPr>
            <p:nvPr/>
          </p:nvSpPr>
          <p:spPr bwMode="auto">
            <a:xfrm>
              <a:off x="5310" y="768"/>
              <a:ext cx="24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5" name="Rectangle 228"/>
            <p:cNvSpPr>
              <a:spLocks noChangeArrowheads="1"/>
            </p:cNvSpPr>
            <p:nvPr/>
          </p:nvSpPr>
          <p:spPr bwMode="auto">
            <a:xfrm>
              <a:off x="5334" y="768"/>
              <a:ext cx="22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6" name="Rectangle 229"/>
            <p:cNvSpPr>
              <a:spLocks noChangeArrowheads="1"/>
            </p:cNvSpPr>
            <p:nvPr/>
          </p:nvSpPr>
          <p:spPr bwMode="auto">
            <a:xfrm>
              <a:off x="5356" y="768"/>
              <a:ext cx="24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7" name="Rectangle 230"/>
            <p:cNvSpPr>
              <a:spLocks noChangeArrowheads="1"/>
            </p:cNvSpPr>
            <p:nvPr/>
          </p:nvSpPr>
          <p:spPr bwMode="auto">
            <a:xfrm>
              <a:off x="5380" y="768"/>
              <a:ext cx="22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8" name="Rectangle 231"/>
            <p:cNvSpPr>
              <a:spLocks noChangeArrowheads="1"/>
            </p:cNvSpPr>
            <p:nvPr/>
          </p:nvSpPr>
          <p:spPr bwMode="auto">
            <a:xfrm>
              <a:off x="5402" y="768"/>
              <a:ext cx="22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49" name="Rectangle 232"/>
            <p:cNvSpPr>
              <a:spLocks noChangeArrowheads="1"/>
            </p:cNvSpPr>
            <p:nvPr/>
          </p:nvSpPr>
          <p:spPr bwMode="auto">
            <a:xfrm>
              <a:off x="5424" y="768"/>
              <a:ext cx="24" cy="2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  <p:sp>
          <p:nvSpPr>
            <p:cNvPr id="4350" name="Rectangle 233"/>
            <p:cNvSpPr>
              <a:spLocks noChangeArrowheads="1"/>
            </p:cNvSpPr>
            <p:nvPr/>
          </p:nvSpPr>
          <p:spPr bwMode="auto">
            <a:xfrm>
              <a:off x="5448" y="768"/>
              <a:ext cx="22" cy="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hangingPunct="1"/>
              <a:endParaRPr lang="zh-TW" altLang="en-US"/>
            </a:p>
          </p:txBody>
        </p:sp>
      </p:grpSp>
      <p:sp>
        <p:nvSpPr>
          <p:cNvPr id="4100" name="Rectangle 251"/>
          <p:cNvSpPr>
            <a:spLocks noChangeArrowheads="1"/>
          </p:cNvSpPr>
          <p:nvPr/>
        </p:nvSpPr>
        <p:spPr bwMode="auto">
          <a:xfrm>
            <a:off x="990600" y="1371600"/>
            <a:ext cx="365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 sequence of </a:t>
            </a:r>
            <a:r>
              <a:rPr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real numbers</a:t>
            </a:r>
            <a:r>
              <a:rPr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endParaRPr lang="en-US" altLang="zh-TW">
              <a:solidFill>
                <a:srgbClr val="000000"/>
              </a:solidFill>
              <a:latin typeface="標楷體" pitchFamily="65" charset="-120"/>
              <a:ea typeface="標楷體" pitchFamily="65" charset="-120"/>
            </a:endParaRPr>
          </a:p>
        </p:txBody>
      </p:sp>
      <p:graphicFrame>
        <p:nvGraphicFramePr>
          <p:cNvPr id="4101" name="Object 435"/>
          <p:cNvGraphicFramePr>
            <a:graphicFrameLocks noChangeAspect="1"/>
          </p:cNvGraphicFramePr>
          <p:nvPr/>
        </p:nvGraphicFramePr>
        <p:xfrm>
          <a:off x="4552950" y="1379538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Equation" r:id="rId4" imgW="723586" imgH="203112" progId="Equation.3">
                  <p:embed/>
                </p:oleObj>
              </mc:Choice>
              <mc:Fallback>
                <p:oleObj name="Equation" r:id="rId4" imgW="723586" imgH="203112" progId="Equation.3">
                  <p:embed/>
                  <p:pic>
                    <p:nvPicPr>
                      <p:cNvPr id="0" name="Object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1379538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470"/>
          <p:cNvSpPr>
            <a:spLocks noChangeArrowheads="1"/>
          </p:cNvSpPr>
          <p:nvPr/>
        </p:nvSpPr>
        <p:spPr bwMode="auto">
          <a:xfrm>
            <a:off x="381000" y="85725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An ordered 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-tuple :</a:t>
            </a:r>
          </a:p>
        </p:txBody>
      </p:sp>
      <p:sp>
        <p:nvSpPr>
          <p:cNvPr id="4103" name="Rectangle 277"/>
          <p:cNvSpPr>
            <a:spLocks noChangeArrowheads="1"/>
          </p:cNvSpPr>
          <p:nvPr/>
        </p:nvSpPr>
        <p:spPr bwMode="auto">
          <a:xfrm>
            <a:off x="966788" y="2357438"/>
            <a:ext cx="3594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the set of all ordered </a:t>
            </a:r>
            <a:r>
              <a:rPr lang="en-US" altLang="zh-TW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-tuples</a:t>
            </a:r>
          </a:p>
        </p:txBody>
      </p:sp>
      <p:sp>
        <p:nvSpPr>
          <p:cNvPr id="4104" name="Rectangle 471"/>
          <p:cNvSpPr>
            <a:spLocks noChangeArrowheads="1"/>
          </p:cNvSpPr>
          <p:nvPr/>
        </p:nvSpPr>
        <p:spPr bwMode="auto">
          <a:xfrm>
            <a:off x="357188" y="1857375"/>
            <a:ext cx="404653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buClr>
                <a:schemeClr val="tx1"/>
              </a:buClr>
              <a:buSzPct val="90000"/>
              <a:buFont typeface="Wingdings" pitchFamily="2" charset="2"/>
              <a:buChar char="§"/>
            </a:pP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-space :</a:t>
            </a:r>
            <a:endParaRPr lang="en-US" altLang="zh-TW" i="1" baseline="60000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4105" name="Group 2"/>
          <p:cNvGrpSpPr>
            <a:grpSpLocks/>
          </p:cNvGrpSpPr>
          <p:nvPr/>
        </p:nvGrpSpPr>
        <p:grpSpPr bwMode="auto">
          <a:xfrm>
            <a:off x="641350" y="5654675"/>
            <a:ext cx="8216900" cy="417513"/>
            <a:chOff x="248" y="3224"/>
            <a:chExt cx="5176" cy="263"/>
          </a:xfrm>
        </p:grpSpPr>
        <p:sp>
          <p:nvSpPr>
            <p:cNvPr id="4120" name="Rectangle 3"/>
            <p:cNvSpPr>
              <a:spLocks noChangeArrowheads="1"/>
            </p:cNvSpPr>
            <p:nvPr/>
          </p:nvSpPr>
          <p:spPr bwMode="auto">
            <a:xfrm>
              <a:off x="248" y="3245"/>
              <a:ext cx="3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n 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= 4</a:t>
              </a:r>
            </a:p>
          </p:txBody>
        </p:sp>
        <p:sp>
          <p:nvSpPr>
            <p:cNvPr id="4121" name="Text Box 5"/>
            <p:cNvSpPr txBox="1">
              <a:spLocks noChangeArrowheads="1"/>
            </p:cNvSpPr>
            <p:nvPr/>
          </p:nvSpPr>
          <p:spPr bwMode="auto">
            <a:xfrm>
              <a:off x="759" y="3224"/>
              <a:ext cx="367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R</a:t>
              </a:r>
              <a:r>
                <a:rPr lang="en-US" altLang="zh-TW" sz="2000" baseline="50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4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-space = 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set of all ordered quadruple of real numbers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endParaRPr>
            </a:p>
          </p:txBody>
        </p:sp>
        <p:graphicFrame>
          <p:nvGraphicFramePr>
            <p:cNvPr id="4122" name="Object 6"/>
            <p:cNvGraphicFramePr>
              <a:graphicFrameLocks noChangeAspect="1"/>
            </p:cNvGraphicFramePr>
            <p:nvPr/>
          </p:nvGraphicFramePr>
          <p:xfrm>
            <a:off x="4388" y="3224"/>
            <a:ext cx="10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2" name="Equation" r:id="rId6" imgW="749300" imgH="190500" progId="Equation.3">
                    <p:embed/>
                  </p:oleObj>
                </mc:Choice>
                <mc:Fallback>
                  <p:oleObj name="Equation" r:id="rId6" imgW="749300" imgH="190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3224"/>
                          <a:ext cx="10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6" name="Group 8"/>
          <p:cNvGrpSpPr>
            <a:grpSpLocks/>
          </p:cNvGrpSpPr>
          <p:nvPr/>
        </p:nvGrpSpPr>
        <p:grpSpPr bwMode="auto">
          <a:xfrm>
            <a:off x="642938" y="3082925"/>
            <a:ext cx="4368800" cy="307975"/>
            <a:chOff x="249" y="935"/>
            <a:chExt cx="2752" cy="194"/>
          </a:xfrm>
        </p:grpSpPr>
        <p:sp>
          <p:nvSpPr>
            <p:cNvPr id="4118" name="Rectangle 9"/>
            <p:cNvSpPr>
              <a:spLocks noChangeArrowheads="1"/>
            </p:cNvSpPr>
            <p:nvPr/>
          </p:nvSpPr>
          <p:spPr bwMode="auto">
            <a:xfrm>
              <a:off x="833" y="935"/>
              <a:ext cx="216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R</a:t>
              </a:r>
              <a:r>
                <a:rPr lang="en-US" altLang="zh-TW" sz="2000" baseline="50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-space = set of all real numbers</a:t>
              </a:r>
            </a:p>
          </p:txBody>
        </p:sp>
        <p:sp>
          <p:nvSpPr>
            <p:cNvPr id="4119" name="Rectangle 10"/>
            <p:cNvSpPr>
              <a:spLocks noChangeArrowheads="1"/>
            </p:cNvSpPr>
            <p:nvPr/>
          </p:nvSpPr>
          <p:spPr bwMode="auto">
            <a:xfrm>
              <a:off x="249" y="935"/>
              <a:ext cx="3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n 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= 1</a:t>
              </a:r>
              <a:endParaRPr lang="en-US" altLang="zh-TW" sz="2000">
                <a:latin typeface="Times New Roman" pitchFamily="18" charset="0"/>
                <a:ea typeface="標楷體" pitchFamily="65" charset="-120"/>
              </a:endParaRPr>
            </a:p>
          </p:txBody>
        </p:sp>
      </p:grpSp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642938" y="3868738"/>
            <a:ext cx="6965950" cy="417512"/>
            <a:chOff x="249" y="1613"/>
            <a:chExt cx="4388" cy="263"/>
          </a:xfrm>
        </p:grpSpPr>
        <p:sp>
          <p:nvSpPr>
            <p:cNvPr id="4115" name="Rectangle 12"/>
            <p:cNvSpPr>
              <a:spLocks noChangeArrowheads="1"/>
            </p:cNvSpPr>
            <p:nvPr/>
          </p:nvSpPr>
          <p:spPr bwMode="auto">
            <a:xfrm>
              <a:off x="249" y="1658"/>
              <a:ext cx="3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n 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= 2</a:t>
              </a:r>
            </a:p>
          </p:txBody>
        </p:sp>
        <p:sp>
          <p:nvSpPr>
            <p:cNvPr id="4116" name="Rectangle 13"/>
            <p:cNvSpPr>
              <a:spLocks noChangeArrowheads="1"/>
            </p:cNvSpPr>
            <p:nvPr/>
          </p:nvSpPr>
          <p:spPr bwMode="auto">
            <a:xfrm>
              <a:off x="833" y="1661"/>
              <a:ext cx="38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R</a:t>
              </a:r>
              <a:r>
                <a:rPr lang="en-US" altLang="zh-TW" sz="2000" baseline="50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-space = set of all ordered pair of real numbers</a:t>
              </a:r>
            </a:p>
          </p:txBody>
        </p:sp>
        <p:graphicFrame>
          <p:nvGraphicFramePr>
            <p:cNvPr id="4117" name="Object 14"/>
            <p:cNvGraphicFramePr>
              <a:graphicFrameLocks noChangeAspect="1"/>
            </p:cNvGraphicFramePr>
            <p:nvPr/>
          </p:nvGraphicFramePr>
          <p:xfrm>
            <a:off x="3983" y="1613"/>
            <a:ext cx="5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3" name="Equation" r:id="rId8" imgW="419100" imgH="190500" progId="Equation.3">
                    <p:embed/>
                  </p:oleObj>
                </mc:Choice>
                <mc:Fallback>
                  <p:oleObj name="Equation" r:id="rId8" imgW="419100" imgH="190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1613"/>
                          <a:ext cx="58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8" name="Group 15"/>
          <p:cNvGrpSpPr>
            <a:grpSpLocks/>
          </p:cNvGrpSpPr>
          <p:nvPr/>
        </p:nvGrpSpPr>
        <p:grpSpPr bwMode="auto">
          <a:xfrm>
            <a:off x="646113" y="4725988"/>
            <a:ext cx="7361237" cy="417512"/>
            <a:chOff x="251" y="2339"/>
            <a:chExt cx="4637" cy="263"/>
          </a:xfrm>
        </p:grpSpPr>
        <p:sp>
          <p:nvSpPr>
            <p:cNvPr id="4112" name="Rectangle 16"/>
            <p:cNvSpPr>
              <a:spLocks noChangeArrowheads="1"/>
            </p:cNvSpPr>
            <p:nvPr/>
          </p:nvSpPr>
          <p:spPr bwMode="auto">
            <a:xfrm>
              <a:off x="251" y="2384"/>
              <a:ext cx="3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n 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= 3</a:t>
              </a:r>
              <a:endParaRPr lang="en-US" altLang="zh-TW" sz="2000"/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788" y="2387"/>
              <a:ext cx="329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lang="en-US" altLang="zh-TW" sz="2000" i="1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 R</a:t>
              </a:r>
              <a:r>
                <a:rPr lang="en-US" altLang="zh-TW" sz="2000" baseline="50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-space = </a:t>
              </a:r>
              <a:r>
                <a:rPr lang="en-US" altLang="zh-TW" sz="2000">
                  <a:solidFill>
                    <a:srgbClr val="000000"/>
                  </a:solidFill>
                  <a:latin typeface="Times New Roman" pitchFamily="18" charset="0"/>
                </a:rPr>
                <a:t>set of all ordered triple of real numbers</a:t>
              </a:r>
              <a:endParaRPr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endParaRPr>
            </a:p>
          </p:txBody>
        </p:sp>
        <p:graphicFrame>
          <p:nvGraphicFramePr>
            <p:cNvPr id="4114" name="Object 19"/>
            <p:cNvGraphicFramePr>
              <a:graphicFrameLocks noChangeAspect="1"/>
            </p:cNvGraphicFramePr>
            <p:nvPr/>
          </p:nvGraphicFramePr>
          <p:xfrm>
            <a:off x="4073" y="2339"/>
            <a:ext cx="8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4" name="Equation" r:id="rId10" imgW="583947" imgH="190417" progId="Equation.3">
                    <p:embed/>
                  </p:oleObj>
                </mc:Choice>
                <mc:Fallback>
                  <p:oleObj name="Equation" r:id="rId10" imgW="583947" imgH="19041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2339"/>
                          <a:ext cx="8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4" name="Rectangle 86"/>
          <p:cNvSpPr>
            <a:spLocks noChangeArrowheads="1"/>
          </p:cNvSpPr>
          <p:nvPr/>
        </p:nvSpPr>
        <p:spPr bwMode="auto">
          <a:xfrm>
            <a:off x="1500188" y="3357563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 eaLnBrk="1" hangingPunct="1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R</a:t>
            </a:r>
            <a:r>
              <a:rPr lang="en-US" altLang="zh-TW" sz="2000" baseline="50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1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-space can be represented geometrically by the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x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-axis)</a:t>
            </a:r>
          </a:p>
        </p:txBody>
      </p:sp>
      <p:sp>
        <p:nvSpPr>
          <p:cNvPr id="255" name="Rectangle 86"/>
          <p:cNvSpPr>
            <a:spLocks noChangeArrowheads="1"/>
          </p:cNvSpPr>
          <p:nvPr/>
        </p:nvSpPr>
        <p:spPr bwMode="auto">
          <a:xfrm>
            <a:off x="1500188" y="4286250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 eaLnBrk="1" hangingPunct="1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R</a:t>
            </a:r>
            <a:r>
              <a:rPr lang="en-US" altLang="zh-TW" sz="2000" baseline="50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2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-space can be represented geometrically by the </a:t>
            </a:r>
            <a:r>
              <a:rPr lang="en-US" altLang="zh-TW" sz="2000" i="1" dirty="0" err="1">
                <a:solidFill>
                  <a:srgbClr val="0000FF"/>
                </a:solidFill>
                <a:latin typeface="+mn-lt"/>
                <a:ea typeface="標楷體" pitchFamily="65" charset="-120"/>
              </a:rPr>
              <a:t>xy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-plane)</a:t>
            </a:r>
          </a:p>
        </p:txBody>
      </p:sp>
      <p:sp>
        <p:nvSpPr>
          <p:cNvPr id="256" name="Rectangle 86"/>
          <p:cNvSpPr>
            <a:spLocks noChangeArrowheads="1"/>
          </p:cNvSpPr>
          <p:nvPr/>
        </p:nvSpPr>
        <p:spPr bwMode="auto">
          <a:xfrm>
            <a:off x="1500188" y="5143500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 eaLnBrk="1" hangingPunct="1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(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R</a:t>
            </a:r>
            <a:r>
              <a:rPr lang="en-US" altLang="zh-TW" sz="2000" baseline="50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-space can be represented geometrically by the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xyz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標楷體" pitchFamily="65" charset="-120"/>
              </a:rPr>
              <a:t>-space)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57188" y="765175"/>
            <a:ext cx="8077200" cy="2209800"/>
          </a:xfrm>
        </p:spPr>
        <p:txBody>
          <a:bodyPr/>
          <a:lstStyle/>
          <a:p>
            <a:pPr eaLnBrk="1" hangingPunct="1">
              <a:buSzPct val="80000"/>
              <a:buFont typeface="Wingdings" pitchFamily="2" charset="2"/>
              <a:buChar char="§"/>
            </a:pPr>
            <a:r>
              <a:rPr lang="en-US" altLang="zh-TW" smtClean="0"/>
              <a:t> Ex 2: A subspace of </a:t>
            </a:r>
            <a:r>
              <a:rPr lang="en-US" altLang="zh-TW" i="1" smtClean="0"/>
              <a:t>M</a:t>
            </a:r>
            <a:r>
              <a:rPr lang="en-US" altLang="zh-TW" baseline="-25000" smtClean="0"/>
              <a:t>2×2</a:t>
            </a:r>
            <a:endParaRPr lang="en-US" altLang="zh-TW" smtClean="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mtClean="0"/>
              <a:t>	      </a:t>
            </a:r>
            <a:r>
              <a:rPr lang="en-US" altLang="zh-TW" smtClean="0">
                <a:solidFill>
                  <a:schemeClr val="tx1"/>
                </a:solidFill>
              </a:rPr>
              <a:t>Let </a:t>
            </a:r>
            <a:r>
              <a:rPr lang="en-US" altLang="zh-TW" i="1" smtClean="0">
                <a:solidFill>
                  <a:schemeClr val="tx1"/>
                </a:solidFill>
              </a:rPr>
              <a:t>W</a:t>
            </a:r>
            <a:r>
              <a:rPr lang="en-US" altLang="zh-TW" smtClean="0">
                <a:solidFill>
                  <a:schemeClr val="tx1"/>
                </a:solidFill>
              </a:rPr>
              <a:t> be the set of all 2×2 symmetric matrices. Show that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  </a:t>
            </a:r>
            <a:r>
              <a:rPr lang="en-US" altLang="zh-TW" i="1" smtClean="0">
                <a:solidFill>
                  <a:schemeClr val="tx1"/>
                </a:solidFill>
              </a:rPr>
              <a:t>W</a:t>
            </a:r>
            <a:r>
              <a:rPr lang="en-US" altLang="zh-TW" smtClean="0">
                <a:solidFill>
                  <a:schemeClr val="tx1"/>
                </a:solidFill>
              </a:rPr>
              <a:t> is a subspace of the vector space </a:t>
            </a:r>
            <a:r>
              <a:rPr lang="en-US" altLang="zh-TW" i="1" smtClean="0">
                <a:solidFill>
                  <a:schemeClr val="tx1"/>
                </a:solidFill>
              </a:rPr>
              <a:t>M</a:t>
            </a:r>
            <a:r>
              <a:rPr lang="en-US" altLang="zh-TW" baseline="-25000" smtClean="0">
                <a:solidFill>
                  <a:schemeClr val="tx1"/>
                </a:solidFill>
              </a:rPr>
              <a:t>2×2</a:t>
            </a:r>
            <a:r>
              <a:rPr lang="en-US" altLang="zh-TW" smtClean="0">
                <a:solidFill>
                  <a:schemeClr val="tx1"/>
                </a:solidFill>
              </a:rPr>
              <a:t>, with the standard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  operations of matrix addition and scalar multiplication</a:t>
            </a:r>
          </a:p>
        </p:txBody>
      </p:sp>
      <p:graphicFrame>
        <p:nvGraphicFramePr>
          <p:cNvPr id="22531" name="Object 1034"/>
          <p:cNvGraphicFramePr>
            <a:graphicFrameLocks noChangeAspect="1"/>
          </p:cNvGraphicFramePr>
          <p:nvPr/>
        </p:nvGraphicFramePr>
        <p:xfrm>
          <a:off x="1042988" y="3284538"/>
          <a:ext cx="762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3810000" imgH="431800" progId="Equation.DSMT4">
                  <p:embed/>
                </p:oleObj>
              </mc:Choice>
              <mc:Fallback>
                <p:oleObj name="Equation" r:id="rId3" imgW="3810000" imgH="431800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84538"/>
                        <a:ext cx="762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1035"/>
          <p:cNvSpPr txBox="1">
            <a:spLocks noChangeArrowheads="1"/>
          </p:cNvSpPr>
          <p:nvPr/>
        </p:nvSpPr>
        <p:spPr bwMode="auto">
          <a:xfrm>
            <a:off x="609600" y="2781300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22533" name="Object 1079"/>
          <p:cNvGraphicFramePr>
            <a:graphicFrameLocks noChangeAspect="1"/>
          </p:cNvGraphicFramePr>
          <p:nvPr/>
        </p:nvGraphicFramePr>
        <p:xfrm>
          <a:off x="1090613" y="4737100"/>
          <a:ext cx="6069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3035300" imgH="228600" progId="Equation.3">
                  <p:embed/>
                </p:oleObj>
              </mc:Choice>
              <mc:Fallback>
                <p:oleObj name="Equation" r:id="rId5" imgW="3035300" imgH="22860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4737100"/>
                        <a:ext cx="6069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080"/>
          <p:cNvGraphicFramePr>
            <a:graphicFrameLocks noChangeAspect="1"/>
          </p:cNvGraphicFramePr>
          <p:nvPr/>
        </p:nvGraphicFramePr>
        <p:xfrm>
          <a:off x="1154113" y="5346700"/>
          <a:ext cx="4238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2120900" imgH="228600" progId="Equation.DSMT4">
                  <p:embed/>
                </p:oleObj>
              </mc:Choice>
              <mc:Fallback>
                <p:oleObj name="Equation" r:id="rId7" imgW="2120900" imgH="228600" progId="Equation.DSMT4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5346700"/>
                        <a:ext cx="4238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081"/>
          <p:cNvGraphicFramePr>
            <a:graphicFrameLocks noChangeAspect="1"/>
          </p:cNvGraphicFramePr>
          <p:nvPr/>
        </p:nvGraphicFramePr>
        <p:xfrm>
          <a:off x="1108075" y="6286500"/>
          <a:ext cx="3249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9" imgW="1625600" imgH="228600" progId="Equation.DSMT4">
                  <p:embed/>
                </p:oleObj>
              </mc:Choice>
              <mc:Fallback>
                <p:oleObj name="Equation" r:id="rId9" imgW="1625600" imgH="228600" progId="Equation.DSMT4">
                  <p:embed/>
                  <p:pic>
                    <p:nvPicPr>
                      <p:cNvPr id="0" name="Object 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6286500"/>
                        <a:ext cx="3249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82"/>
          <p:cNvGraphicFramePr>
            <a:graphicFrameLocks noChangeAspect="1"/>
          </p:cNvGraphicFramePr>
          <p:nvPr/>
        </p:nvGraphicFramePr>
        <p:xfrm>
          <a:off x="7288213" y="4775200"/>
          <a:ext cx="167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1" imgW="818987" imgH="209731" progId="Equation.DSMT4">
                  <p:embed/>
                </p:oleObj>
              </mc:Choice>
              <mc:Fallback>
                <p:oleObj name="Equation" r:id="rId11" imgW="818987" imgH="209731" progId="Equation.DSMT4">
                  <p:embed/>
                  <p:pic>
                    <p:nvPicPr>
                      <p:cNvPr id="0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3" y="4775200"/>
                        <a:ext cx="167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083"/>
          <p:cNvGraphicFramePr>
            <a:graphicFrameLocks noChangeAspect="1"/>
          </p:cNvGraphicFramePr>
          <p:nvPr/>
        </p:nvGraphicFramePr>
        <p:xfrm>
          <a:off x="7339013" y="5422900"/>
          <a:ext cx="116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3" imgW="562132" imgH="180977" progId="Equation.DSMT4">
                  <p:embed/>
                </p:oleObj>
              </mc:Choice>
              <mc:Fallback>
                <p:oleObj name="Equation" r:id="rId13" imgW="562132" imgH="180977" progId="Equation.DSMT4">
                  <p:embed/>
                  <p:pic>
                    <p:nvPicPr>
                      <p:cNvPr id="0" name="Object 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5422900"/>
                        <a:ext cx="1168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538" name="直線單箭頭接點 13"/>
          <p:cNvCxnSpPr>
            <a:cxnSpLocks noChangeShapeType="1"/>
          </p:cNvCxnSpPr>
          <p:nvPr/>
        </p:nvCxnSpPr>
        <p:spPr bwMode="auto">
          <a:xfrm rot="5400000" flipH="1" flipV="1">
            <a:off x="5566569" y="5487194"/>
            <a:ext cx="927100" cy="1588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直線單箭頭接點 15"/>
          <p:cNvCxnSpPr>
            <a:cxnSpLocks noChangeShapeType="1"/>
          </p:cNvCxnSpPr>
          <p:nvPr/>
        </p:nvCxnSpPr>
        <p:spPr bwMode="auto">
          <a:xfrm rot="5400000" flipH="1" flipV="1">
            <a:off x="4672807" y="5807869"/>
            <a:ext cx="285750" cy="1587"/>
          </a:xfrm>
          <a:prstGeom prst="straightConnector1">
            <a:avLst/>
          </a:prstGeom>
          <a:noFill/>
          <a:ln w="19050" algn="ctr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Rectangle 9"/>
          <p:cNvSpPr>
            <a:spLocks noChangeArrowheads="1"/>
          </p:cNvSpPr>
          <p:nvPr/>
        </p:nvSpPr>
        <p:spPr bwMode="auto">
          <a:xfrm>
            <a:off x="3171825" y="5951538"/>
            <a:ext cx="5214938" cy="3571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61950" indent="-361950" eaLnBrk="1" hangingPunct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The definition of a symmetric matrix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is that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r>
              <a:rPr lang="en-US" altLang="zh-TW" sz="1800" i="1" baseline="3000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=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A</a:t>
            </a:r>
            <a:endParaRPr lang="en-US" altLang="zh-TW" sz="1800" b="1" i="1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042988" y="4221163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15" imgW="520474" imgH="203112" progId="Equation.DSMT4">
                  <p:embed/>
                </p:oleObj>
              </mc:Choice>
              <mc:Fallback>
                <p:oleObj name="Equation" r:id="rId15" imgW="520474" imgH="203112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221163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 </a:t>
            </a:r>
          </a:p>
        </p:txBody>
      </p:sp>
      <p:graphicFrame>
        <p:nvGraphicFramePr>
          <p:cNvPr id="23555" name="Object 2052"/>
          <p:cNvGraphicFramePr>
            <a:graphicFrameLocks noChangeAspect="1"/>
          </p:cNvGraphicFramePr>
          <p:nvPr/>
        </p:nvGraphicFramePr>
        <p:xfrm>
          <a:off x="977900" y="4437063"/>
          <a:ext cx="30099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3" imgW="1371600" imgH="457200" progId="Equation.DSMT4">
                  <p:embed/>
                </p:oleObj>
              </mc:Choice>
              <mc:Fallback>
                <p:oleObj name="Equation" r:id="rId3" imgW="1371600" imgH="457200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437063"/>
                        <a:ext cx="30099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2053"/>
          <p:cNvGraphicFramePr>
            <a:graphicFrameLocks noChangeAspect="1"/>
          </p:cNvGraphicFramePr>
          <p:nvPr/>
        </p:nvGraphicFramePr>
        <p:xfrm>
          <a:off x="1000125" y="5715000"/>
          <a:ext cx="3778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5" imgW="1892300" imgH="228600" progId="Equation.DSMT4">
                  <p:embed/>
                </p:oleObj>
              </mc:Choice>
              <mc:Fallback>
                <p:oleObj name="Equation" r:id="rId5" imgW="1892300" imgH="2286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715000"/>
                        <a:ext cx="37782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2056"/>
          <p:cNvSpPr>
            <a:spLocks noChangeArrowheads="1"/>
          </p:cNvSpPr>
          <p:nvPr/>
        </p:nvSpPr>
        <p:spPr bwMode="auto">
          <a:xfrm>
            <a:off x="381000" y="765175"/>
            <a:ext cx="8077200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Ex 3: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The set of singular matrices is not a subspace of 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 baseline="-25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2×2</a:t>
            </a: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  <a:p>
            <a:pPr marL="196850" indent="-196850" eaLnBrk="1" hangingPunct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	  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Let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be the set of singular (noninvertible) matrices of </a:t>
            </a:r>
          </a:p>
          <a:p>
            <a:pPr marL="196850" indent="-196850" eaLnBrk="1" hangingPunct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order 2. Show that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not a subspace of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2×2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with the </a:t>
            </a:r>
          </a:p>
          <a:p>
            <a:pPr marL="196850" indent="-196850" eaLnBrk="1" hangingPunct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standard matrix operations</a:t>
            </a:r>
          </a:p>
        </p:txBody>
      </p:sp>
      <p:graphicFrame>
        <p:nvGraphicFramePr>
          <p:cNvPr id="23558" name="Object 2058"/>
          <p:cNvGraphicFramePr>
            <a:graphicFrameLocks noChangeAspect="1"/>
          </p:cNvGraphicFramePr>
          <p:nvPr/>
        </p:nvGraphicFramePr>
        <p:xfrm>
          <a:off x="1000125" y="3306763"/>
          <a:ext cx="4143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Equation" r:id="rId7" imgW="2070100" imgH="457200" progId="Equation.DSMT4">
                  <p:embed/>
                </p:oleObj>
              </mc:Choice>
              <mc:Fallback>
                <p:oleObj name="Equation" r:id="rId7" imgW="2070100" imgH="457200" progId="Equation.DSMT4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06763"/>
                        <a:ext cx="41433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2059"/>
          <p:cNvSpPr txBox="1">
            <a:spLocks noChangeArrowheads="1"/>
          </p:cNvSpPr>
          <p:nvPr/>
        </p:nvSpPr>
        <p:spPr bwMode="auto">
          <a:xfrm>
            <a:off x="609600" y="2708275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sp>
        <p:nvSpPr>
          <p:cNvPr id="23560" name="Text Box 87"/>
          <p:cNvSpPr txBox="1">
            <a:spLocks noChangeArrowheads="1"/>
          </p:cNvSpPr>
          <p:nvPr/>
        </p:nvSpPr>
        <p:spPr bwMode="auto">
          <a:xfrm>
            <a:off x="4067175" y="4684713"/>
            <a:ext cx="417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 is not closed under vector addition)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052"/>
          <p:cNvSpPr txBox="1">
            <a:spLocks noChangeArrowheads="1"/>
          </p:cNvSpPr>
          <p:nvPr/>
        </p:nvSpPr>
        <p:spPr bwMode="auto">
          <a:xfrm>
            <a:off x="368300" y="839788"/>
            <a:ext cx="8274050" cy="214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190500" indent="-1905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Ex 4: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The set of first-quadrant vectors is not a subspace of 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60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	    Show that                                                    , with the standard </a:t>
            </a: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operations, is not a subspace of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60000">
                <a:latin typeface="Times New Roman" pitchFamily="18" charset="0"/>
                <a:ea typeface="標楷體" pitchFamily="65" charset="-120"/>
              </a:rPr>
              <a:t>2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endParaRPr lang="en-US" altLang="zh-TW" sz="1600">
              <a:latin typeface="Times New Roman" pitchFamily="18" charset="0"/>
              <a:ea typeface="標楷體" pitchFamily="65" charset="-120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24579" name="Object 2055"/>
          <p:cNvGraphicFramePr>
            <a:graphicFrameLocks noChangeAspect="1"/>
          </p:cNvGraphicFramePr>
          <p:nvPr/>
        </p:nvGraphicFramePr>
        <p:xfrm>
          <a:off x="976313" y="3125788"/>
          <a:ext cx="2238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Equation" r:id="rId3" imgW="1117115" imgH="203112" progId="Equation.DSMT4">
                  <p:embed/>
                </p:oleObj>
              </mc:Choice>
              <mc:Fallback>
                <p:oleObj name="Equation" r:id="rId3" imgW="1117115" imgH="203112" progId="Equation.DSMT4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125788"/>
                        <a:ext cx="2238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2058"/>
          <p:cNvGraphicFramePr>
            <a:graphicFrameLocks noChangeAspect="1"/>
          </p:cNvGraphicFramePr>
          <p:nvPr/>
        </p:nvGraphicFramePr>
        <p:xfrm>
          <a:off x="976313" y="4627563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Equation" r:id="rId5" imgW="1790700" imgH="228600" progId="Equation.DSMT4">
                  <p:embed/>
                </p:oleObj>
              </mc:Choice>
              <mc:Fallback>
                <p:oleObj name="Equation" r:id="rId5" imgW="1790700" imgH="228600" progId="Equation.DSMT4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4627563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2059"/>
          <p:cNvGraphicFramePr>
            <a:graphicFrameLocks noChangeAspect="1"/>
          </p:cNvGraphicFramePr>
          <p:nvPr/>
        </p:nvGraphicFramePr>
        <p:xfrm>
          <a:off x="2262188" y="1476375"/>
          <a:ext cx="382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Equation" r:id="rId7" imgW="3822700" imgH="368300" progId="Equation.3">
                  <p:embed/>
                </p:oleObj>
              </mc:Choice>
              <mc:Fallback>
                <p:oleObj name="Equation" r:id="rId7" imgW="3822700" imgH="368300" progId="Equation.3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476375"/>
                        <a:ext cx="382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2056"/>
          <p:cNvGraphicFramePr>
            <a:graphicFrameLocks noChangeAspect="1"/>
          </p:cNvGraphicFramePr>
          <p:nvPr/>
        </p:nvGraphicFramePr>
        <p:xfrm>
          <a:off x="971550" y="3660775"/>
          <a:ext cx="4113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Equation" r:id="rId9" imgW="2057400" imgH="215900" progId="Equation.3">
                  <p:embed/>
                </p:oleObj>
              </mc:Choice>
              <mc:Fallback>
                <p:oleObj name="Equation" r:id="rId9" imgW="2057400" imgH="2159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60775"/>
                        <a:ext cx="4113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2060"/>
          <p:cNvSpPr txBox="1">
            <a:spLocks noChangeArrowheads="1"/>
          </p:cNvSpPr>
          <p:nvPr/>
        </p:nvSpPr>
        <p:spPr bwMode="auto">
          <a:xfrm>
            <a:off x="971550" y="4149725"/>
            <a:ext cx="705643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is not closed under scalar multiplication)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28"/>
          <p:cNvSpPr txBox="1">
            <a:spLocks noChangeArrowheads="1"/>
          </p:cNvSpPr>
          <p:nvPr/>
        </p:nvSpPr>
        <p:spPr bwMode="auto">
          <a:xfrm>
            <a:off x="366713" y="828675"/>
            <a:ext cx="75342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Ex 5: Identify subspaces of 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</a:rPr>
              <a:t>R</a:t>
            </a:r>
            <a:r>
              <a:rPr lang="en-US" altLang="zh-TW" baseline="30000">
                <a:solidFill>
                  <a:schemeClr val="hlink"/>
                </a:solidFill>
                <a:latin typeface="Times New Roman" pitchFamily="18" charset="0"/>
              </a:rPr>
              <a:t>2</a:t>
            </a:r>
            <a:endParaRPr lang="en-US" altLang="zh-TW">
              <a:latin typeface="Times New Roman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Which of the following two subsets is a subspace of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60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?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(a) The set of points on the line given by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+2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y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=0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(b) </a:t>
            </a:r>
            <a:r>
              <a:rPr lang="en-US" altLang="zh-TW">
                <a:latin typeface="Times New Roman" pitchFamily="18" charset="0"/>
              </a:rPr>
              <a:t>The set of points on the line given by </a:t>
            </a:r>
            <a:r>
              <a:rPr lang="en-US" altLang="zh-TW" i="1">
                <a:latin typeface="Times New Roman" pitchFamily="18" charset="0"/>
              </a:rPr>
              <a:t>x</a:t>
            </a:r>
            <a:r>
              <a:rPr lang="en-US" altLang="zh-TW">
                <a:latin typeface="Times New Roman" pitchFamily="18" charset="0"/>
              </a:rPr>
              <a:t>+2</a:t>
            </a:r>
            <a:r>
              <a:rPr lang="en-US" altLang="zh-TW" i="1">
                <a:latin typeface="Times New Roman" pitchFamily="18" charset="0"/>
              </a:rPr>
              <a:t>y</a:t>
            </a:r>
            <a:r>
              <a:rPr lang="en-US" altLang="zh-TW">
                <a:latin typeface="Times New Roman" pitchFamily="18" charset="0"/>
              </a:rPr>
              <a:t>=1</a:t>
            </a:r>
          </a:p>
        </p:txBody>
      </p:sp>
      <p:sp>
        <p:nvSpPr>
          <p:cNvPr id="25603" name="Text Box 1031"/>
          <p:cNvSpPr txBox="1">
            <a:spLocks noChangeArrowheads="1"/>
          </p:cNvSpPr>
          <p:nvPr/>
        </p:nvSpPr>
        <p:spPr bwMode="auto">
          <a:xfrm>
            <a:off x="609600" y="289083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25604" name="Object 1032"/>
          <p:cNvGraphicFramePr>
            <a:graphicFrameLocks noChangeAspect="1"/>
          </p:cNvGraphicFramePr>
          <p:nvPr/>
        </p:nvGraphicFramePr>
        <p:xfrm>
          <a:off x="990600" y="3416300"/>
          <a:ext cx="5738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2870200" imgH="215900" progId="Equation.3">
                  <p:embed/>
                </p:oleObj>
              </mc:Choice>
              <mc:Fallback>
                <p:oleObj name="Equation" r:id="rId3" imgW="2870200" imgH="2159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16300"/>
                        <a:ext cx="5738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033"/>
          <p:cNvGraphicFramePr>
            <a:graphicFrameLocks noChangeAspect="1"/>
          </p:cNvGraphicFramePr>
          <p:nvPr/>
        </p:nvGraphicFramePr>
        <p:xfrm>
          <a:off x="1500188" y="4000500"/>
          <a:ext cx="55070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2755900" imgH="254000" progId="Equation.DSMT4">
                  <p:embed/>
                </p:oleObj>
              </mc:Choice>
              <mc:Fallback>
                <p:oleObj name="Equation" r:id="rId5" imgW="2755900" imgH="2540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000500"/>
                        <a:ext cx="55070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035"/>
          <p:cNvGraphicFramePr>
            <a:graphicFrameLocks noChangeAspect="1"/>
          </p:cNvGraphicFramePr>
          <p:nvPr/>
        </p:nvGraphicFramePr>
        <p:xfrm>
          <a:off x="1435100" y="4546600"/>
          <a:ext cx="4291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7" imgW="2145369" imgH="253890" progId="Equation.DSMT4">
                  <p:embed/>
                </p:oleObj>
              </mc:Choice>
              <mc:Fallback>
                <p:oleObj name="Equation" r:id="rId7" imgW="2145369" imgH="253890" progId="Equation.DSMT4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546600"/>
                        <a:ext cx="4291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36"/>
          <p:cNvGraphicFramePr>
            <a:graphicFrameLocks noChangeAspect="1"/>
          </p:cNvGraphicFramePr>
          <p:nvPr/>
        </p:nvGraphicFramePr>
        <p:xfrm>
          <a:off x="1693863" y="5207000"/>
          <a:ext cx="29194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9" imgW="1459866" imgH="279279" progId="Equation.DSMT4">
                  <p:embed/>
                </p:oleObj>
              </mc:Choice>
              <mc:Fallback>
                <p:oleObj name="Equation" r:id="rId9" imgW="1459866" imgH="279279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5207000"/>
                        <a:ext cx="291941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37"/>
          <p:cNvGraphicFramePr>
            <a:graphicFrameLocks noChangeAspect="1"/>
          </p:cNvGraphicFramePr>
          <p:nvPr/>
        </p:nvGraphicFramePr>
        <p:xfrm>
          <a:off x="1384300" y="6089650"/>
          <a:ext cx="2973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Equation" r:id="rId11" imgW="1485900" imgH="228600" progId="Equation.DSMT4">
                  <p:embed/>
                </p:oleObj>
              </mc:Choice>
              <mc:Fallback>
                <p:oleObj name="Equation" r:id="rId11" imgW="1485900" imgH="22860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6089650"/>
                        <a:ext cx="2973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1041"/>
          <p:cNvSpPr txBox="1">
            <a:spLocks noChangeArrowheads="1"/>
          </p:cNvSpPr>
          <p:nvPr/>
        </p:nvSpPr>
        <p:spPr bwMode="auto">
          <a:xfrm>
            <a:off x="5643563" y="4572000"/>
            <a:ext cx="29606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(closed under vector addition)</a:t>
            </a:r>
          </a:p>
        </p:txBody>
      </p:sp>
      <p:sp>
        <p:nvSpPr>
          <p:cNvPr id="25610" name="Text Box 1042"/>
          <p:cNvSpPr txBox="1">
            <a:spLocks noChangeArrowheads="1"/>
          </p:cNvSpPr>
          <p:nvPr/>
        </p:nvSpPr>
        <p:spPr bwMode="auto">
          <a:xfrm>
            <a:off x="4606925" y="5273675"/>
            <a:ext cx="3460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(closed under scalar multiplication)</a:t>
            </a:r>
          </a:p>
        </p:txBody>
      </p:sp>
      <p:sp>
        <p:nvSpPr>
          <p:cNvPr id="25611" name="Text Box 1034"/>
          <p:cNvSpPr txBox="1">
            <a:spLocks noChangeArrowheads="1"/>
          </p:cNvSpPr>
          <p:nvPr/>
        </p:nvSpPr>
        <p:spPr bwMode="auto">
          <a:xfrm>
            <a:off x="6786563" y="3282950"/>
            <a:ext cx="23574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(Note: the zero vector (0,0) is on this line)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028"/>
          <p:cNvGraphicFramePr>
            <a:graphicFrameLocks noChangeAspect="1"/>
          </p:cNvGraphicFramePr>
          <p:nvPr/>
        </p:nvGraphicFramePr>
        <p:xfrm>
          <a:off x="1447800" y="923925"/>
          <a:ext cx="312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3" imgW="3124200" imgH="368300" progId="Equation.3">
                  <p:embed/>
                </p:oleObj>
              </mc:Choice>
              <mc:Fallback>
                <p:oleObj name="Equation" r:id="rId3" imgW="3124200" imgH="3683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23925"/>
                        <a:ext cx="312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029"/>
          <p:cNvGraphicFramePr>
            <a:graphicFrameLocks noChangeAspect="1"/>
          </p:cNvGraphicFramePr>
          <p:nvPr/>
        </p:nvGraphicFramePr>
        <p:xfrm>
          <a:off x="1370013" y="1428750"/>
          <a:ext cx="284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5" imgW="1422400" imgH="203200" progId="Equation.DSMT4">
                  <p:embed/>
                </p:oleObj>
              </mc:Choice>
              <mc:Fallback>
                <p:oleObj name="Equation" r:id="rId5" imgW="1422400" imgH="20320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013" y="1428750"/>
                        <a:ext cx="284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031"/>
          <p:cNvGraphicFramePr>
            <a:graphicFrameLocks noChangeAspect="1"/>
          </p:cNvGraphicFramePr>
          <p:nvPr/>
        </p:nvGraphicFramePr>
        <p:xfrm>
          <a:off x="1411288" y="1881188"/>
          <a:ext cx="2716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7" imgW="1358310" imgH="253890" progId="Equation.DSMT4">
                  <p:embed/>
                </p:oleObj>
              </mc:Choice>
              <mc:Fallback>
                <p:oleObj name="Equation" r:id="rId7" imgW="1358310" imgH="25389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1881188"/>
                        <a:ext cx="2716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032"/>
          <p:cNvGraphicFramePr>
            <a:graphicFrameLocks noChangeAspect="1"/>
          </p:cNvGraphicFramePr>
          <p:nvPr/>
        </p:nvGraphicFramePr>
        <p:xfrm>
          <a:off x="4286250" y="1857375"/>
          <a:ext cx="358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9" imgW="1790700" imgH="228600" progId="Equation.DSMT4">
                  <p:embed/>
                </p:oleObj>
              </mc:Choice>
              <mc:Fallback>
                <p:oleObj name="Equation" r:id="rId9" imgW="1790700" imgH="2286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1857375"/>
                        <a:ext cx="358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1033"/>
          <p:cNvSpPr txBox="1">
            <a:spLocks noChangeArrowheads="1"/>
          </p:cNvSpPr>
          <p:nvPr/>
        </p:nvSpPr>
        <p:spPr bwMode="auto">
          <a:xfrm>
            <a:off x="914400" y="85725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</a:rPr>
              <a:t>(b)</a:t>
            </a:r>
          </a:p>
        </p:txBody>
      </p:sp>
      <p:sp>
        <p:nvSpPr>
          <p:cNvPr id="26631" name="Text Box 1034"/>
          <p:cNvSpPr txBox="1">
            <a:spLocks noChangeArrowheads="1"/>
          </p:cNvSpPr>
          <p:nvPr/>
        </p:nvSpPr>
        <p:spPr bwMode="auto">
          <a:xfrm>
            <a:off x="4429125" y="871538"/>
            <a:ext cx="4535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(Note: the zero vector (0, 0) is not on this line)</a:t>
            </a:r>
          </a:p>
        </p:txBody>
      </p:sp>
      <p:sp>
        <p:nvSpPr>
          <p:cNvPr id="26632" name="Rectangle 1035"/>
          <p:cNvSpPr>
            <a:spLocks noChangeArrowheads="1"/>
          </p:cNvSpPr>
          <p:nvPr/>
        </p:nvSpPr>
        <p:spPr bwMode="auto">
          <a:xfrm>
            <a:off x="381000" y="2500313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endParaRPr lang="en-US" altLang="zh-TW" baseline="300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052"/>
          <p:cNvSpPr txBox="1">
            <a:spLocks noChangeArrowheads="1"/>
          </p:cNvSpPr>
          <p:nvPr/>
        </p:nvSpPr>
        <p:spPr bwMode="auto">
          <a:xfrm>
            <a:off x="381000" y="785813"/>
            <a:ext cx="408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Ex 8: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Identify subspaces of 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baseline="30000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3</a:t>
            </a: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7651" name="Object 2053"/>
          <p:cNvGraphicFramePr>
            <a:graphicFrameLocks noChangeAspect="1"/>
          </p:cNvGraphicFramePr>
          <p:nvPr/>
        </p:nvGraphicFramePr>
        <p:xfrm>
          <a:off x="1004888" y="1320800"/>
          <a:ext cx="6284912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9" name="Equation" r:id="rId3" imgW="6286500" imgH="1333500" progId="Equation.3">
                  <p:embed/>
                </p:oleObj>
              </mc:Choice>
              <mc:Fallback>
                <p:oleObj name="Equation" r:id="rId3" imgW="6286500" imgH="13335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1320800"/>
                        <a:ext cx="6284912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2055"/>
          <p:cNvSpPr txBox="1">
            <a:spLocks noChangeArrowheads="1"/>
          </p:cNvSpPr>
          <p:nvPr/>
        </p:nvSpPr>
        <p:spPr bwMode="auto">
          <a:xfrm>
            <a:off x="533400" y="2643188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27653" name="Object 2056"/>
          <p:cNvGraphicFramePr>
            <a:graphicFrameLocks noChangeAspect="1"/>
          </p:cNvGraphicFramePr>
          <p:nvPr/>
        </p:nvGraphicFramePr>
        <p:xfrm>
          <a:off x="1071563" y="3000375"/>
          <a:ext cx="43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0" name="Equation" r:id="rId5" imgW="215713" imgH="203024" progId="Equation.DSMT4">
                  <p:embed/>
                </p:oleObj>
              </mc:Choice>
              <mc:Fallback>
                <p:oleObj name="Equation" r:id="rId5" imgW="215713" imgH="203024" progId="Equation.DSMT4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00375"/>
                        <a:ext cx="43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2058"/>
          <p:cNvGraphicFramePr>
            <a:graphicFrameLocks noChangeAspect="1"/>
          </p:cNvGraphicFramePr>
          <p:nvPr/>
        </p:nvGraphicFramePr>
        <p:xfrm>
          <a:off x="4675188" y="4421188"/>
          <a:ext cx="2894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1" name="Equation" r:id="rId7" imgW="1447172" imgH="203112" progId="Equation.DSMT4">
                  <p:embed/>
                </p:oleObj>
              </mc:Choice>
              <mc:Fallback>
                <p:oleObj name="Equation" r:id="rId7" imgW="1447172" imgH="203112" progId="Equation.DSMT4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421188"/>
                        <a:ext cx="2894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2059"/>
          <p:cNvGraphicFramePr>
            <a:graphicFrameLocks noChangeAspect="1"/>
          </p:cNvGraphicFramePr>
          <p:nvPr/>
        </p:nvGraphicFramePr>
        <p:xfrm>
          <a:off x="4660900" y="4829175"/>
          <a:ext cx="355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2" name="Equation" r:id="rId9" imgW="1778000" imgH="228600" progId="Equation.DSMT4">
                  <p:embed/>
                </p:oleObj>
              </mc:Choice>
              <mc:Fallback>
                <p:oleObj name="Equation" r:id="rId9" imgW="1778000" imgH="228600" progId="Equation.DSMT4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4829175"/>
                        <a:ext cx="3554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 Box 1034"/>
          <p:cNvSpPr txBox="1">
            <a:spLocks noChangeArrowheads="1"/>
          </p:cNvSpPr>
          <p:nvPr/>
        </p:nvSpPr>
        <p:spPr bwMode="auto">
          <a:xfrm>
            <a:off x="4895850" y="1785938"/>
            <a:ext cx="424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(Note: the zero vector is not in </a:t>
            </a:r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27657" name="Text Box 1034"/>
          <p:cNvSpPr txBox="1">
            <a:spLocks noChangeArrowheads="1"/>
          </p:cNvSpPr>
          <p:nvPr/>
        </p:nvSpPr>
        <p:spPr bwMode="auto">
          <a:xfrm>
            <a:off x="5572125" y="2286000"/>
            <a:ext cx="3357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(Note: the zero vector is in </a:t>
            </a:r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</a:rPr>
              <a:t>W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7658" name="Object 14"/>
          <p:cNvGraphicFramePr>
            <a:graphicFrameLocks noChangeAspect="1"/>
          </p:cNvGraphicFramePr>
          <p:nvPr/>
        </p:nvGraphicFramePr>
        <p:xfrm>
          <a:off x="4697413" y="4000500"/>
          <a:ext cx="31257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11" imgW="1562100" imgH="203200" progId="Equation.DSMT4">
                  <p:embed/>
                </p:oleObj>
              </mc:Choice>
              <mc:Fallback>
                <p:oleObj name="Equation" r:id="rId11" imgW="15621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7413" y="4000500"/>
                        <a:ext cx="31257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062"/>
          <p:cNvGraphicFramePr>
            <a:graphicFrameLocks noChangeAspect="1"/>
          </p:cNvGraphicFramePr>
          <p:nvPr/>
        </p:nvGraphicFramePr>
        <p:xfrm>
          <a:off x="1187450" y="1557338"/>
          <a:ext cx="7232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9" name="Equation" r:id="rId3" imgW="3619500" imgH="228600" progId="Equation.DSMT4">
                  <p:embed/>
                </p:oleObj>
              </mc:Choice>
              <mc:Fallback>
                <p:oleObj name="Equation" r:id="rId3" imgW="3619500" imgH="228600" progId="Equation.DSMT4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7232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2063"/>
          <p:cNvGraphicFramePr>
            <a:graphicFrameLocks noChangeAspect="1"/>
          </p:cNvGraphicFramePr>
          <p:nvPr/>
        </p:nvGraphicFramePr>
        <p:xfrm>
          <a:off x="1476375" y="2133600"/>
          <a:ext cx="607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0" name="Equation" r:id="rId5" imgW="3035300" imgH="279400" progId="Equation.DSMT4">
                  <p:embed/>
                </p:oleObj>
              </mc:Choice>
              <mc:Fallback>
                <p:oleObj name="Equation" r:id="rId5" imgW="3035300" imgH="279400" progId="Equation.DSMT4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133600"/>
                        <a:ext cx="6070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064"/>
          <p:cNvGraphicFramePr>
            <a:graphicFrameLocks noChangeAspect="1"/>
          </p:cNvGraphicFramePr>
          <p:nvPr/>
        </p:nvGraphicFramePr>
        <p:xfrm>
          <a:off x="2124075" y="2852738"/>
          <a:ext cx="39100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1" name="Equation" r:id="rId7" imgW="1955800" imgH="279400" progId="Equation.DSMT4">
                  <p:embed/>
                </p:oleObj>
              </mc:Choice>
              <mc:Fallback>
                <p:oleObj name="Equation" r:id="rId7" imgW="1955800" imgH="279400" progId="Equation.DSMT4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852738"/>
                        <a:ext cx="39100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065"/>
          <p:cNvGraphicFramePr>
            <a:graphicFrameLocks noChangeAspect="1"/>
          </p:cNvGraphicFramePr>
          <p:nvPr/>
        </p:nvGraphicFramePr>
        <p:xfrm>
          <a:off x="1403350" y="3573463"/>
          <a:ext cx="6726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9" imgW="3365500" imgH="457200" progId="Equation.DSMT4">
                  <p:embed/>
                </p:oleObj>
              </mc:Choice>
              <mc:Fallback>
                <p:oleObj name="Equation" r:id="rId9" imgW="3365500" imgH="457200" progId="Equation.DSMT4">
                  <p:embed/>
                  <p:pic>
                    <p:nvPicPr>
                      <p:cNvPr id="0" name="Object 2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6726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0"/>
          <p:cNvGraphicFramePr>
            <a:graphicFrameLocks noChangeAspect="1"/>
          </p:cNvGraphicFramePr>
          <p:nvPr/>
        </p:nvGraphicFramePr>
        <p:xfrm>
          <a:off x="1071563" y="879475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11" imgW="228501" imgH="203112" progId="Equation.DSMT4">
                  <p:embed/>
                </p:oleObj>
              </mc:Choice>
              <mc:Fallback>
                <p:oleObj name="Equation" r:id="rId11" imgW="228501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879475"/>
                        <a:ext cx="45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052"/>
          <p:cNvSpPr txBox="1">
            <a:spLocks noChangeArrowheads="1"/>
          </p:cNvSpPr>
          <p:nvPr/>
        </p:nvSpPr>
        <p:spPr bwMode="auto">
          <a:xfrm>
            <a:off x="381000" y="857250"/>
            <a:ext cx="7653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Theorem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4: The intersection of two subspaces is a subspace</a:t>
            </a:r>
          </a:p>
        </p:txBody>
      </p:sp>
      <p:graphicFrame>
        <p:nvGraphicFramePr>
          <p:cNvPr id="29699" name="Object 2053"/>
          <p:cNvGraphicFramePr>
            <a:graphicFrameLocks noChangeAspect="1"/>
          </p:cNvGraphicFramePr>
          <p:nvPr/>
        </p:nvGraphicFramePr>
        <p:xfrm>
          <a:off x="1246188" y="1412875"/>
          <a:ext cx="65405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3" imgW="3365500" imgH="660400" progId="Equation.DSMT4">
                  <p:embed/>
                </p:oleObj>
              </mc:Choice>
              <mc:Fallback>
                <p:oleObj name="Equation" r:id="rId3" imgW="3365500" imgH="6604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412875"/>
                        <a:ext cx="65405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2057"/>
          <p:cNvSpPr txBox="1">
            <a:spLocks noChangeArrowheads="1"/>
          </p:cNvSpPr>
          <p:nvPr/>
        </p:nvSpPr>
        <p:spPr bwMode="auto">
          <a:xfrm>
            <a:off x="642938" y="6149975"/>
            <a:ext cx="792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</a:rPr>
              <a:t>※ However, the union of two subspaces is not a subspace </a:t>
            </a:r>
          </a:p>
        </p:txBody>
      </p:sp>
      <p:graphicFrame>
        <p:nvGraphicFramePr>
          <p:cNvPr id="29701" name="Object 2058"/>
          <p:cNvGraphicFramePr>
            <a:graphicFrameLocks noChangeAspect="1"/>
          </p:cNvGraphicFramePr>
          <p:nvPr/>
        </p:nvGraphicFramePr>
        <p:xfrm>
          <a:off x="1003300" y="3019425"/>
          <a:ext cx="7745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5" imgW="3873500" imgH="457200" progId="Equation.DSMT4">
                  <p:embed/>
                </p:oleObj>
              </mc:Choice>
              <mc:Fallback>
                <p:oleObj name="Equation" r:id="rId5" imgW="3873500" imgH="457200" progId="Equation.DSMT4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019425"/>
                        <a:ext cx="7745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2059"/>
          <p:cNvSpPr txBox="1">
            <a:spLocks noChangeArrowheads="1"/>
          </p:cNvSpPr>
          <p:nvPr/>
        </p:nvSpPr>
        <p:spPr bwMode="auto">
          <a:xfrm>
            <a:off x="468313" y="2611438"/>
            <a:ext cx="544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Pf:</a:t>
            </a:r>
          </a:p>
        </p:txBody>
      </p:sp>
      <p:graphicFrame>
        <p:nvGraphicFramePr>
          <p:cNvPr id="29703" name="Object 2060"/>
          <p:cNvGraphicFramePr>
            <a:graphicFrameLocks noChangeAspect="1"/>
          </p:cNvGraphicFramePr>
          <p:nvPr/>
        </p:nvGraphicFramePr>
        <p:xfrm>
          <a:off x="1000125" y="4005263"/>
          <a:ext cx="6373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7" imgW="3187700" imgH="457200" progId="Equation.DSMT4">
                  <p:embed/>
                </p:oleObj>
              </mc:Choice>
              <mc:Fallback>
                <p:oleObj name="Equation" r:id="rId7" imgW="3187700" imgH="457200" progId="Equation.DSMT4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005263"/>
                        <a:ext cx="6373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2063"/>
          <p:cNvGraphicFramePr>
            <a:graphicFrameLocks noChangeAspect="1"/>
          </p:cNvGraphicFramePr>
          <p:nvPr/>
        </p:nvGraphicFramePr>
        <p:xfrm>
          <a:off x="1012825" y="5157788"/>
          <a:ext cx="7388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9" imgW="3695700" imgH="431800" progId="Equation.DSMT4">
                  <p:embed/>
                </p:oleObj>
              </mc:Choice>
              <mc:Fallback>
                <p:oleObj name="Equation" r:id="rId9" imgW="3695700" imgH="431800" progId="Equation.DSMT4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5157788"/>
                        <a:ext cx="73882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4.4 Spanning Sets and Linear Independence</a:t>
            </a:r>
          </a:p>
        </p:txBody>
      </p:sp>
      <p:graphicFrame>
        <p:nvGraphicFramePr>
          <p:cNvPr id="30723" name="Object 2052"/>
          <p:cNvGraphicFramePr>
            <a:graphicFrameLocks noChangeAspect="1"/>
          </p:cNvGraphicFramePr>
          <p:nvPr/>
        </p:nvGraphicFramePr>
        <p:xfrm>
          <a:off x="2484438" y="2924175"/>
          <a:ext cx="3249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Equation" r:id="rId3" imgW="1625600" imgH="228600" progId="Equation.DSMT4">
                  <p:embed/>
                </p:oleObj>
              </mc:Choice>
              <mc:Fallback>
                <p:oleObj name="Equation" r:id="rId3" imgW="1625600" imgH="228600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924175"/>
                        <a:ext cx="3249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2053"/>
          <p:cNvGraphicFramePr>
            <a:graphicFrameLocks noChangeAspect="1"/>
          </p:cNvGraphicFramePr>
          <p:nvPr/>
        </p:nvGraphicFramePr>
        <p:xfrm>
          <a:off x="539750" y="1773238"/>
          <a:ext cx="78708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5" imgW="3937000" imgH="431800" progId="Equation.DSMT4">
                  <p:embed/>
                </p:oleObj>
              </mc:Choice>
              <mc:Fallback>
                <p:oleObj name="Equation" r:id="rId5" imgW="3937000" imgH="4318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3238"/>
                        <a:ext cx="78708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2055"/>
          <p:cNvSpPr txBox="1">
            <a:spLocks noChangeArrowheads="1"/>
          </p:cNvSpPr>
          <p:nvPr/>
        </p:nvSpPr>
        <p:spPr bwMode="auto">
          <a:xfrm>
            <a:off x="357188" y="1125538"/>
            <a:ext cx="3074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 Linear combination : </a:t>
            </a:r>
          </a:p>
        </p:txBody>
      </p:sp>
      <p:graphicFrame>
        <p:nvGraphicFramePr>
          <p:cNvPr id="30726" name="Object 2058"/>
          <p:cNvGraphicFramePr>
            <a:graphicFrameLocks noChangeAspect="1"/>
          </p:cNvGraphicFramePr>
          <p:nvPr/>
        </p:nvGraphicFramePr>
        <p:xfrm>
          <a:off x="1042988" y="3573463"/>
          <a:ext cx="5227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9" name="Equation" r:id="rId7" imgW="2616200" imgH="228600" progId="Equation.DSMT4">
                  <p:embed/>
                </p:oleObj>
              </mc:Choice>
              <mc:Fallback>
                <p:oleObj name="Equation" r:id="rId7" imgW="2616200" imgH="228600" progId="Equation.DSMT4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73463"/>
                        <a:ext cx="52276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052"/>
          <p:cNvSpPr txBox="1">
            <a:spLocks noChangeArrowheads="1"/>
          </p:cNvSpPr>
          <p:nvPr/>
        </p:nvSpPr>
        <p:spPr bwMode="auto">
          <a:xfrm>
            <a:off x="381000" y="857250"/>
            <a:ext cx="447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Ex : Finding a linear combination</a:t>
            </a:r>
          </a:p>
        </p:txBody>
      </p:sp>
      <p:graphicFrame>
        <p:nvGraphicFramePr>
          <p:cNvPr id="31747" name="Object 2053"/>
          <p:cNvGraphicFramePr>
            <a:graphicFrameLocks noChangeAspect="1"/>
          </p:cNvGraphicFramePr>
          <p:nvPr/>
        </p:nvGraphicFramePr>
        <p:xfrm>
          <a:off x="758825" y="1282700"/>
          <a:ext cx="78454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3924300" imgH="685800" progId="Equation.DSMT4">
                  <p:embed/>
                </p:oleObj>
              </mc:Choice>
              <mc:Fallback>
                <p:oleObj name="Equation" r:id="rId3" imgW="3924300" imgH="6858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282700"/>
                        <a:ext cx="78454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2056"/>
          <p:cNvSpPr txBox="1">
            <a:spLocks noChangeArrowheads="1"/>
          </p:cNvSpPr>
          <p:nvPr/>
        </p:nvSpPr>
        <p:spPr bwMode="auto">
          <a:xfrm>
            <a:off x="533400" y="2665413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31749" name="Object 2057"/>
          <p:cNvGraphicFramePr>
            <a:graphicFrameLocks noChangeAspect="1"/>
          </p:cNvGraphicFramePr>
          <p:nvPr/>
        </p:nvGraphicFramePr>
        <p:xfrm>
          <a:off x="1066800" y="3124200"/>
          <a:ext cx="3071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5" imgW="1536700" imgH="228600" progId="Equation.DSMT4">
                  <p:embed/>
                </p:oleObj>
              </mc:Choice>
              <mc:Fallback>
                <p:oleObj name="Equation" r:id="rId5" imgW="1536700" imgH="228600" progId="Equation.DSMT4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0718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2058"/>
          <p:cNvGraphicFramePr>
            <a:graphicFrameLocks noChangeAspect="1"/>
          </p:cNvGraphicFramePr>
          <p:nvPr/>
        </p:nvGraphicFramePr>
        <p:xfrm>
          <a:off x="1524000" y="3733800"/>
          <a:ext cx="4672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5" name="Equation" r:id="rId7" imgW="2336800" imgH="228600" progId="Equation.3">
                  <p:embed/>
                </p:oleObj>
              </mc:Choice>
              <mc:Fallback>
                <p:oleObj name="Equation" r:id="rId7" imgW="2336800" imgH="228600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733800"/>
                        <a:ext cx="4672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059"/>
          <p:cNvGraphicFramePr>
            <a:graphicFrameLocks noChangeAspect="1"/>
          </p:cNvGraphicFramePr>
          <p:nvPr/>
        </p:nvGraphicFramePr>
        <p:xfrm>
          <a:off x="2286000" y="4191000"/>
          <a:ext cx="398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6" name="Equation" r:id="rId9" imgW="1993900" imgH="228600" progId="Equation.3">
                  <p:embed/>
                </p:oleObj>
              </mc:Choice>
              <mc:Fallback>
                <p:oleObj name="Equation" r:id="rId9" imgW="1993900" imgH="228600" progId="Equation.3">
                  <p:embed/>
                  <p:pic>
                    <p:nvPicPr>
                      <p:cNvPr id="0" name="Object 2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191000"/>
                        <a:ext cx="39862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2060"/>
          <p:cNvGraphicFramePr>
            <a:graphicFrameLocks noChangeAspect="1"/>
          </p:cNvGraphicFramePr>
          <p:nvPr>
            <p:ph type="body" idx="1"/>
          </p:nvPr>
        </p:nvGraphicFramePr>
        <p:xfrm>
          <a:off x="1524000" y="4851400"/>
          <a:ext cx="282575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11" imgW="1524000" imgH="685800" progId="Equation.DSMT4">
                  <p:embed/>
                </p:oleObj>
              </mc:Choice>
              <mc:Fallback>
                <p:oleObj name="Equation" r:id="rId11" imgW="1524000" imgH="685800" progId="Equation.DSMT4">
                  <p:embed/>
                  <p:pic>
                    <p:nvPicPr>
                      <p:cNvPr id="0" name="Object 2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51400"/>
                        <a:ext cx="282575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</a:rPr>
              <a:t>Notes:</a:t>
            </a:r>
          </a:p>
        </p:txBody>
      </p:sp>
      <p:sp>
        <p:nvSpPr>
          <p:cNvPr id="5123" name="Rectangle 241"/>
          <p:cNvSpPr>
            <a:spLocks noChangeArrowheads="1"/>
          </p:cNvSpPr>
          <p:nvPr/>
        </p:nvSpPr>
        <p:spPr bwMode="auto">
          <a:xfrm>
            <a:off x="457200" y="3216275"/>
            <a:ext cx="609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Ex:</a:t>
            </a:r>
          </a:p>
        </p:txBody>
      </p:sp>
      <p:sp>
        <p:nvSpPr>
          <p:cNvPr id="5124" name="Oval 243"/>
          <p:cNvSpPr>
            <a:spLocks noChangeArrowheads="1"/>
          </p:cNvSpPr>
          <p:nvPr/>
        </p:nvSpPr>
        <p:spPr bwMode="auto">
          <a:xfrm>
            <a:off x="2840038" y="4143375"/>
            <a:ext cx="71437" cy="714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zh-TW" altLang="en-US"/>
          </a:p>
        </p:txBody>
      </p:sp>
      <p:sp>
        <p:nvSpPr>
          <p:cNvPr id="5125" name="Line 245"/>
          <p:cNvSpPr>
            <a:spLocks noChangeShapeType="1"/>
          </p:cNvSpPr>
          <p:nvPr/>
        </p:nvSpPr>
        <p:spPr bwMode="auto">
          <a:xfrm>
            <a:off x="1357313" y="41878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6" name="Line 246"/>
          <p:cNvSpPr>
            <a:spLocks noChangeShapeType="1"/>
          </p:cNvSpPr>
          <p:nvPr/>
        </p:nvSpPr>
        <p:spPr bwMode="auto">
          <a:xfrm>
            <a:off x="2881313" y="4187825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7" name="Rectangle 248"/>
          <p:cNvSpPr>
            <a:spLocks noChangeArrowheads="1"/>
          </p:cNvSpPr>
          <p:nvPr/>
        </p:nvSpPr>
        <p:spPr bwMode="auto">
          <a:xfrm>
            <a:off x="1890713" y="5426075"/>
            <a:ext cx="836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 point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5128" name="Line 250"/>
          <p:cNvSpPr>
            <a:spLocks noChangeShapeType="1"/>
          </p:cNvSpPr>
          <p:nvPr/>
        </p:nvSpPr>
        <p:spPr bwMode="auto">
          <a:xfrm rot="-5400000">
            <a:off x="595313" y="44164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9" name="Line 251"/>
          <p:cNvSpPr>
            <a:spLocks noChangeShapeType="1"/>
          </p:cNvSpPr>
          <p:nvPr/>
        </p:nvSpPr>
        <p:spPr bwMode="auto">
          <a:xfrm>
            <a:off x="1357313" y="51784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5130" name="Object 252"/>
          <p:cNvGraphicFramePr>
            <a:graphicFrameLocks noChangeAspect="1"/>
          </p:cNvGraphicFramePr>
          <p:nvPr/>
        </p:nvGraphicFramePr>
        <p:xfrm>
          <a:off x="2970213" y="3917950"/>
          <a:ext cx="895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3" imgW="406224" imgH="190417" progId="Equation.DSMT4">
                  <p:embed/>
                </p:oleObj>
              </mc:Choice>
              <mc:Fallback>
                <p:oleObj name="Equation" r:id="rId3" imgW="406224" imgH="190417" progId="Equation.DSMT4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3917950"/>
                        <a:ext cx="895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Line 254"/>
          <p:cNvSpPr>
            <a:spLocks noChangeShapeType="1"/>
          </p:cNvSpPr>
          <p:nvPr/>
        </p:nvSpPr>
        <p:spPr bwMode="auto">
          <a:xfrm flipV="1">
            <a:off x="5746750" y="4191000"/>
            <a:ext cx="1524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2" name="Rectangle 256"/>
          <p:cNvSpPr>
            <a:spLocks noChangeArrowheads="1"/>
          </p:cNvSpPr>
          <p:nvPr/>
        </p:nvSpPr>
        <p:spPr bwMode="auto">
          <a:xfrm>
            <a:off x="6219825" y="5426075"/>
            <a:ext cx="9715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TW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a vector</a:t>
            </a:r>
            <a:endParaRPr lang="en-US" altLang="zh-TW">
              <a:latin typeface="Times New Roman" pitchFamily="18" charset="0"/>
            </a:endParaRPr>
          </a:p>
        </p:txBody>
      </p:sp>
      <p:sp>
        <p:nvSpPr>
          <p:cNvPr id="5133" name="Line 258"/>
          <p:cNvSpPr>
            <a:spLocks noChangeShapeType="1"/>
          </p:cNvSpPr>
          <p:nvPr/>
        </p:nvSpPr>
        <p:spPr bwMode="auto">
          <a:xfrm rot="-5400000">
            <a:off x="4984750" y="44164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34" name="Line 259"/>
          <p:cNvSpPr>
            <a:spLocks noChangeShapeType="1"/>
          </p:cNvSpPr>
          <p:nvPr/>
        </p:nvSpPr>
        <p:spPr bwMode="auto">
          <a:xfrm>
            <a:off x="5746750" y="5178425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aphicFrame>
        <p:nvGraphicFramePr>
          <p:cNvPr id="5135" name="Object 260"/>
          <p:cNvGraphicFramePr>
            <a:graphicFrameLocks noChangeAspect="1"/>
          </p:cNvGraphicFramePr>
          <p:nvPr/>
        </p:nvGraphicFramePr>
        <p:xfrm>
          <a:off x="7319963" y="3906838"/>
          <a:ext cx="8953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5" imgW="406224" imgH="190417" progId="Equation.3">
                  <p:embed/>
                </p:oleObj>
              </mc:Choice>
              <mc:Fallback>
                <p:oleObj name="Equation" r:id="rId5" imgW="406224" imgH="190417" progId="Equation.3">
                  <p:embed/>
                  <p:pic>
                    <p:nvPicPr>
                      <p:cNvPr id="0" name="Object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3906838"/>
                        <a:ext cx="8953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261"/>
          <p:cNvGraphicFramePr>
            <a:graphicFrameLocks noChangeAspect="1"/>
          </p:cNvGraphicFramePr>
          <p:nvPr/>
        </p:nvGraphicFramePr>
        <p:xfrm>
          <a:off x="5060950" y="5178425"/>
          <a:ext cx="6207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7" imgW="317087" imgH="215619" progId="Equation.3">
                  <p:embed/>
                </p:oleObj>
              </mc:Choice>
              <mc:Fallback>
                <p:oleObj name="Equation" r:id="rId7" imgW="317087" imgH="215619" progId="Equation.3">
                  <p:embed/>
                  <p:pic>
                    <p:nvPicPr>
                      <p:cNvPr id="0" name="Object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5178425"/>
                        <a:ext cx="6207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Text Box 281"/>
          <p:cNvSpPr txBox="1">
            <a:spLocks noChangeArrowheads="1"/>
          </p:cNvSpPr>
          <p:nvPr/>
        </p:nvSpPr>
        <p:spPr bwMode="auto">
          <a:xfrm>
            <a:off x="900113" y="1371600"/>
            <a:ext cx="7993062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76238" indent="-376238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(1) An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-tuple                        can be viewed as a point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with the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x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’s as its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coordinates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en-US" altLang="zh-TW">
                <a:latin typeface="Times New Roman" pitchFamily="18" charset="0"/>
              </a:rPr>
              <a:t>An </a:t>
            </a:r>
            <a:r>
              <a:rPr lang="en-US" altLang="zh-TW" i="1">
                <a:latin typeface="Times New Roman" pitchFamily="18" charset="0"/>
              </a:rPr>
              <a:t>n</a:t>
            </a:r>
            <a:r>
              <a:rPr lang="en-US" altLang="zh-TW">
                <a:latin typeface="Times New Roman" pitchFamily="18" charset="0"/>
              </a:rPr>
              <a:t>-tuple                        also can be viewed as a vector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>
                <a:latin typeface="Times New Roman" pitchFamily="18" charset="0"/>
              </a:rPr>
              <a:t>                                  in </a:t>
            </a:r>
            <a:r>
              <a:rPr lang="en-US" altLang="zh-TW" i="1">
                <a:latin typeface="Times New Roman" pitchFamily="18" charset="0"/>
              </a:rPr>
              <a:t>R</a:t>
            </a:r>
            <a:r>
              <a:rPr lang="en-US" altLang="zh-TW" i="1" baseline="50000">
                <a:latin typeface="Times New Roman" pitchFamily="18" charset="0"/>
              </a:rPr>
              <a:t>n</a:t>
            </a:r>
            <a:r>
              <a:rPr lang="en-US" altLang="zh-TW" i="1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</a:rPr>
              <a:t>with the </a:t>
            </a:r>
            <a:r>
              <a:rPr lang="en-US" altLang="zh-TW" i="1">
                <a:latin typeface="Times New Roman" pitchFamily="18" charset="0"/>
              </a:rPr>
              <a:t>x</a:t>
            </a:r>
            <a:r>
              <a:rPr lang="en-US" altLang="zh-TW" i="1" baseline="-25000">
                <a:latin typeface="Times New Roman" pitchFamily="18" charset="0"/>
              </a:rPr>
              <a:t>i</a:t>
            </a:r>
            <a:r>
              <a:rPr lang="en-US" altLang="zh-TW">
                <a:latin typeface="Times New Roman" pitchFamily="18" charset="0"/>
              </a:rPr>
              <a:t>’s as its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components</a:t>
            </a:r>
            <a:r>
              <a:rPr lang="zh-TW" altLang="en-US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lang="en-US" altLang="zh-TW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5138" name="Object 282"/>
          <p:cNvGraphicFramePr>
            <a:graphicFrameLocks noChangeAspect="1"/>
          </p:cNvGraphicFramePr>
          <p:nvPr/>
        </p:nvGraphicFramePr>
        <p:xfrm>
          <a:off x="2779713" y="1458913"/>
          <a:ext cx="172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9" imgW="863225" imgH="228501" progId="Equation.3">
                  <p:embed/>
                </p:oleObj>
              </mc:Choice>
              <mc:Fallback>
                <p:oleObj name="Equation" r:id="rId9" imgW="863225" imgH="228501" progId="Equation.3">
                  <p:embed/>
                  <p:pic>
                    <p:nvPicPr>
                      <p:cNvPr id="0" name="Object 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1458913"/>
                        <a:ext cx="1720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Object 290"/>
          <p:cNvGraphicFramePr>
            <a:graphicFrameLocks noChangeAspect="1"/>
          </p:cNvGraphicFramePr>
          <p:nvPr/>
        </p:nvGraphicFramePr>
        <p:xfrm>
          <a:off x="2771775" y="2324100"/>
          <a:ext cx="1720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1" imgW="863225" imgH="228501" progId="Equation.3">
                  <p:embed/>
                </p:oleObj>
              </mc:Choice>
              <mc:Fallback>
                <p:oleObj name="Equation" r:id="rId11" imgW="863225" imgH="228501" progId="Equation.3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324100"/>
                        <a:ext cx="1720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Object 291"/>
          <p:cNvGraphicFramePr>
            <a:graphicFrameLocks noChangeAspect="1"/>
          </p:cNvGraphicFramePr>
          <p:nvPr/>
        </p:nvGraphicFramePr>
        <p:xfrm>
          <a:off x="1403350" y="2755900"/>
          <a:ext cx="2151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2" imgW="1079500" imgH="228600" progId="Equation.DSMT4">
                  <p:embed/>
                </p:oleObj>
              </mc:Choice>
              <mc:Fallback>
                <p:oleObj name="Equation" r:id="rId12" imgW="1079500" imgH="228600" progId="Equation.DSMT4">
                  <p:embed/>
                  <p:pic>
                    <p:nvPicPr>
                      <p:cNvPr id="0" name="Object 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55900"/>
                        <a:ext cx="21510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4286250" y="4214813"/>
            <a:ext cx="5000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dirty="0">
                <a:latin typeface="+mn-lt"/>
                <a:ea typeface="新細明體" charset="-120"/>
              </a:rPr>
              <a:t>or</a:t>
            </a:r>
            <a:endParaRPr lang="zh-TW" altLang="en-US" dirty="0">
              <a:latin typeface="+mn-lt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1027"/>
          <p:cNvGraphicFramePr>
            <a:graphicFrameLocks noChangeAspect="1"/>
          </p:cNvGraphicFramePr>
          <p:nvPr/>
        </p:nvGraphicFramePr>
        <p:xfrm>
          <a:off x="990600" y="1143000"/>
          <a:ext cx="22860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8" name="Equation" r:id="rId3" imgW="1143000" imgH="711200" progId="Equation.3">
                  <p:embed/>
                </p:oleObj>
              </mc:Choice>
              <mc:Fallback>
                <p:oleObj name="Equation" r:id="rId3" imgW="1143000" imgH="711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22860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029"/>
          <p:cNvGraphicFramePr>
            <a:graphicFrameLocks noChangeAspect="1"/>
          </p:cNvGraphicFramePr>
          <p:nvPr/>
        </p:nvGraphicFramePr>
        <p:xfrm>
          <a:off x="3454400" y="15748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Equation" r:id="rId5" imgW="622030" imgH="203112" progId="Equation.DSMT4">
                  <p:embed/>
                </p:oleObj>
              </mc:Choice>
              <mc:Fallback>
                <p:oleObj name="Equation" r:id="rId5" imgW="622030" imgH="203112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15748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1030"/>
          <p:cNvGraphicFramePr>
            <a:graphicFrameLocks noChangeAspect="1"/>
          </p:cNvGraphicFramePr>
          <p:nvPr/>
        </p:nvGraphicFramePr>
        <p:xfrm>
          <a:off x="5000625" y="1143000"/>
          <a:ext cx="213201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7" imgW="1066800" imgH="711200" progId="Equation.3">
                  <p:embed/>
                </p:oleObj>
              </mc:Choice>
              <mc:Fallback>
                <p:oleObj name="Equation" r:id="rId7" imgW="1066800" imgH="711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143000"/>
                        <a:ext cx="2132013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034"/>
          <p:cNvGraphicFramePr>
            <a:graphicFrameLocks noChangeAspect="1"/>
          </p:cNvGraphicFramePr>
          <p:nvPr/>
        </p:nvGraphicFramePr>
        <p:xfrm>
          <a:off x="990600" y="4191000"/>
          <a:ext cx="26384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Equation" r:id="rId9" imgW="1320227" imgH="317362" progId="Equation.3">
                  <p:embed/>
                </p:oleObj>
              </mc:Choice>
              <mc:Fallback>
                <p:oleObj name="Equation" r:id="rId9" imgW="1320227" imgH="317362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91000"/>
                        <a:ext cx="2638425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4" name="Group 1037"/>
          <p:cNvGrpSpPr>
            <a:grpSpLocks/>
          </p:cNvGrpSpPr>
          <p:nvPr/>
        </p:nvGrpSpPr>
        <p:grpSpPr bwMode="auto">
          <a:xfrm>
            <a:off x="990600" y="2819400"/>
            <a:ext cx="5664200" cy="1184275"/>
            <a:chOff x="801" y="2064"/>
            <a:chExt cx="3568" cy="746"/>
          </a:xfrm>
        </p:grpSpPr>
        <p:graphicFrame>
          <p:nvGraphicFramePr>
            <p:cNvPr id="32776" name="Object 1032"/>
            <p:cNvGraphicFramePr>
              <a:graphicFrameLocks noChangeAspect="1"/>
            </p:cNvGraphicFramePr>
            <p:nvPr/>
          </p:nvGraphicFramePr>
          <p:xfrm>
            <a:off x="801" y="2064"/>
            <a:ext cx="25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2" name="Equation" r:id="rId11" imgW="1993900" imgH="228600" progId="Equation.3">
                    <p:embed/>
                  </p:oleObj>
                </mc:Choice>
                <mc:Fallback>
                  <p:oleObj name="Equation" r:id="rId11" imgW="1993900" imgH="2286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" y="2064"/>
                          <a:ext cx="251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7" name="Text Box 1036"/>
            <p:cNvSpPr txBox="1">
              <a:spLocks noChangeArrowheads="1"/>
            </p:cNvSpPr>
            <p:nvPr/>
          </p:nvSpPr>
          <p:spPr bwMode="auto">
            <a:xfrm>
              <a:off x="806" y="2522"/>
              <a:ext cx="35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(this system has infinitely many solutions)</a:t>
              </a:r>
            </a:p>
          </p:txBody>
        </p:sp>
      </p:grpSp>
      <p:graphicFrame>
        <p:nvGraphicFramePr>
          <p:cNvPr id="32775" name="Object 9"/>
          <p:cNvGraphicFramePr>
            <a:graphicFrameLocks noChangeAspect="1"/>
          </p:cNvGraphicFramePr>
          <p:nvPr/>
        </p:nvGraphicFramePr>
        <p:xfrm>
          <a:off x="1000125" y="4916488"/>
          <a:ext cx="27654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13" imgW="1384300" imgH="508000" progId="Equation.DSMT4">
                  <p:embed/>
                </p:oleObj>
              </mc:Choice>
              <mc:Fallback>
                <p:oleObj name="Equation" r:id="rId13" imgW="13843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16488"/>
                        <a:ext cx="27654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4"/>
          <p:cNvGraphicFramePr>
            <a:graphicFrameLocks noChangeAspect="1"/>
          </p:cNvGraphicFramePr>
          <p:nvPr/>
        </p:nvGraphicFramePr>
        <p:xfrm>
          <a:off x="500063" y="1071563"/>
          <a:ext cx="31226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3" imgW="1562100" imgH="431800" progId="Equation.DSMT4">
                  <p:embed/>
                </p:oleObj>
              </mc:Choice>
              <mc:Fallback>
                <p:oleObj name="Equation" r:id="rId3" imgW="15621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071563"/>
                        <a:ext cx="31226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/>
        </p:nvGraphicFramePr>
        <p:xfrm>
          <a:off x="703263" y="2138363"/>
          <a:ext cx="271621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5" imgW="1358310" imgH="710891" progId="Equation.3">
                  <p:embed/>
                </p:oleObj>
              </mc:Choice>
              <mc:Fallback>
                <p:oleObj name="Equation" r:id="rId5" imgW="1358310" imgH="7108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138363"/>
                        <a:ext cx="271621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8"/>
          <p:cNvGraphicFramePr>
            <a:graphicFrameLocks noChangeAspect="1"/>
          </p:cNvGraphicFramePr>
          <p:nvPr/>
        </p:nvGraphicFramePr>
        <p:xfrm>
          <a:off x="5143500" y="2138363"/>
          <a:ext cx="21828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7" imgW="1091726" imgH="710891" progId="Equation.3">
                  <p:embed/>
                </p:oleObj>
              </mc:Choice>
              <mc:Fallback>
                <p:oleObj name="Equation" r:id="rId7" imgW="1091726" imgH="7108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2138363"/>
                        <a:ext cx="2182813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10"/>
          <p:cNvGraphicFramePr>
            <a:graphicFrameLocks noChangeAspect="1"/>
          </p:cNvGraphicFramePr>
          <p:nvPr/>
        </p:nvGraphicFramePr>
        <p:xfrm>
          <a:off x="900113" y="3860800"/>
          <a:ext cx="71199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9" imgW="3556000" imgH="431800" progId="Equation.DSMT4">
                  <p:embed/>
                </p:oleObj>
              </mc:Choice>
              <mc:Fallback>
                <p:oleObj name="Equation" r:id="rId9" imgW="35560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60800"/>
                        <a:ext cx="71199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11"/>
          <p:cNvGraphicFramePr>
            <a:graphicFrameLocks noChangeAspect="1"/>
          </p:cNvGraphicFramePr>
          <p:nvPr/>
        </p:nvGraphicFramePr>
        <p:xfrm>
          <a:off x="906463" y="4843463"/>
          <a:ext cx="57372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11" imgW="2870200" imgH="228600" progId="Equation.DSMT4">
                  <p:embed/>
                </p:oleObj>
              </mc:Choice>
              <mc:Fallback>
                <p:oleObj name="Equation" r:id="rId11" imgW="28702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4843463"/>
                        <a:ext cx="57372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6"/>
          <p:cNvGraphicFramePr>
            <a:graphicFrameLocks noChangeAspect="1"/>
          </p:cNvGraphicFramePr>
          <p:nvPr/>
        </p:nvGraphicFramePr>
        <p:xfrm>
          <a:off x="3597275" y="25908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5" name="Equation" r:id="rId13" imgW="622030" imgH="203112" progId="Equation.DSMT4">
                  <p:embed/>
                </p:oleObj>
              </mc:Choice>
              <mc:Fallback>
                <p:oleObj name="Equation" r:id="rId13" imgW="622030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2590800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"/>
          <p:cNvSpPr txBox="1">
            <a:spLocks noChangeArrowheads="1"/>
          </p:cNvSpPr>
          <p:nvPr/>
        </p:nvSpPr>
        <p:spPr bwMode="auto">
          <a:xfrm>
            <a:off x="990600" y="1341438"/>
            <a:ext cx="73152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If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={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,…,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} is a set of vectors in a vector space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then the span of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is the set of all linear combinations of the vectors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                               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3536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The span of a set: span(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graphicFrame>
        <p:nvGraphicFramePr>
          <p:cNvPr id="34820" name="Object 9"/>
          <p:cNvGraphicFramePr>
            <a:graphicFrameLocks noChangeAspect="1"/>
          </p:cNvGraphicFramePr>
          <p:nvPr/>
        </p:nvGraphicFramePr>
        <p:xfrm>
          <a:off x="1503363" y="2933700"/>
          <a:ext cx="6092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Equation" r:id="rId3" imgW="3048000" imgH="482600" progId="Equation.DSMT4">
                  <p:embed/>
                </p:oleObj>
              </mc:Choice>
              <mc:Fallback>
                <p:oleObj name="Equation" r:id="rId3" imgW="30480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933700"/>
                        <a:ext cx="60928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16"/>
          <p:cNvSpPr txBox="1">
            <a:spLocks noChangeArrowheads="1"/>
          </p:cNvSpPr>
          <p:nvPr/>
        </p:nvSpPr>
        <p:spPr bwMode="auto">
          <a:xfrm>
            <a:off x="463550" y="4267200"/>
            <a:ext cx="6026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Definition of a spanning set of a vector space:</a:t>
            </a:r>
          </a:p>
        </p:txBody>
      </p:sp>
      <p:sp>
        <p:nvSpPr>
          <p:cNvPr id="34822" name="Text Box 17"/>
          <p:cNvSpPr txBox="1">
            <a:spLocks noChangeArrowheads="1"/>
          </p:cNvSpPr>
          <p:nvPr/>
        </p:nvSpPr>
        <p:spPr bwMode="auto">
          <a:xfrm>
            <a:off x="971550" y="4797425"/>
            <a:ext cx="770413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Font typeface="Times New Roman" pitchFamily="18" charset="0"/>
              <a:buNone/>
            </a:pPr>
            <a:r>
              <a:rPr lang="en-US" altLang="zh-TW">
                <a:latin typeface="Times New Roman" pitchFamily="18" charset="0"/>
              </a:rPr>
              <a:t>If every vector in a given vector space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 can be written as a linear combination of vectors in a set </a:t>
            </a:r>
            <a:r>
              <a:rPr lang="en-US" altLang="zh-TW" i="1">
                <a:latin typeface="Times New Roman" pitchFamily="18" charset="0"/>
              </a:rPr>
              <a:t>S</a:t>
            </a:r>
            <a:r>
              <a:rPr lang="en-US" altLang="zh-TW">
                <a:latin typeface="Times New Roman" pitchFamily="18" charset="0"/>
              </a:rPr>
              <a:t>, then </a:t>
            </a:r>
            <a:r>
              <a:rPr lang="en-US" altLang="zh-TW" i="1">
                <a:latin typeface="Times New Roman" pitchFamily="18" charset="0"/>
              </a:rPr>
              <a:t>S</a:t>
            </a:r>
            <a:r>
              <a:rPr lang="en-US" altLang="zh-TW">
                <a:latin typeface="Times New Roman" pitchFamily="18" charset="0"/>
              </a:rPr>
              <a:t> is called a </a:t>
            </a:r>
            <a:r>
              <a:rPr lang="en-US" altLang="zh-TW" b="1">
                <a:latin typeface="Times New Roman" pitchFamily="18" charset="0"/>
              </a:rPr>
              <a:t>spanning set</a:t>
            </a:r>
            <a:r>
              <a:rPr lang="en-US" altLang="zh-TW">
                <a:latin typeface="Times New Roman" pitchFamily="18" charset="0"/>
              </a:rPr>
              <a:t>  of the vector space </a:t>
            </a:r>
            <a:r>
              <a:rPr lang="en-US" altLang="zh-TW" i="1">
                <a:latin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17"/>
          <p:cNvGraphicFramePr>
            <a:graphicFrameLocks noChangeAspect="1"/>
          </p:cNvGraphicFramePr>
          <p:nvPr/>
        </p:nvGraphicFramePr>
        <p:xfrm>
          <a:off x="1581150" y="1293813"/>
          <a:ext cx="4240213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Equation" r:id="rId3" imgW="2120900" imgH="889000" progId="Equation.DSMT4">
                  <p:embed/>
                </p:oleObj>
              </mc:Choice>
              <mc:Fallback>
                <p:oleObj name="Equation" r:id="rId3" imgW="2120900" imgH="889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293813"/>
                        <a:ext cx="4240213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Text Box 20"/>
          <p:cNvSpPr txBox="1">
            <a:spLocks noChangeArrowheads="1"/>
          </p:cNvSpPr>
          <p:nvPr/>
        </p:nvSpPr>
        <p:spPr bwMode="auto">
          <a:xfrm>
            <a:off x="381000" y="785813"/>
            <a:ext cx="7434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Note: The above statement can be expressed as follows</a:t>
            </a:r>
          </a:p>
        </p:txBody>
      </p:sp>
      <p:sp>
        <p:nvSpPr>
          <p:cNvPr id="35844" name="Text Box 24"/>
          <p:cNvSpPr txBox="1">
            <a:spLocks noChangeArrowheads="1"/>
          </p:cNvSpPr>
          <p:nvPr/>
        </p:nvSpPr>
        <p:spPr bwMode="auto">
          <a:xfrm>
            <a:off x="468313" y="3114675"/>
            <a:ext cx="1050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Ex 4:</a:t>
            </a:r>
          </a:p>
        </p:txBody>
      </p:sp>
      <p:graphicFrame>
        <p:nvGraphicFramePr>
          <p:cNvPr id="35845" name="Object 25"/>
          <p:cNvGraphicFramePr>
            <a:graphicFrameLocks noChangeAspect="1"/>
          </p:cNvGraphicFramePr>
          <p:nvPr/>
        </p:nvGraphicFramePr>
        <p:xfrm>
          <a:off x="595313" y="3624263"/>
          <a:ext cx="840581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5" imgW="4203700" imgH="723900" progId="Equation.DSMT4">
                  <p:embed/>
                </p:oleObj>
              </mc:Choice>
              <mc:Fallback>
                <p:oleObj name="Equation" r:id="rId5" imgW="4203700" imgH="723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3624263"/>
                        <a:ext cx="840581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26"/>
          <p:cNvGraphicFramePr>
            <a:graphicFrameLocks noChangeAspect="1"/>
          </p:cNvGraphicFramePr>
          <p:nvPr/>
        </p:nvGraphicFramePr>
        <p:xfrm>
          <a:off x="635000" y="5313363"/>
          <a:ext cx="815181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7" imgW="4076700" imgH="736600" progId="Equation.DSMT4">
                  <p:embed/>
                </p:oleObj>
              </mc:Choice>
              <mc:Fallback>
                <p:oleObj name="Equation" r:id="rId7" imgW="4076700" imgH="736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313363"/>
                        <a:ext cx="8151813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15"/>
          <p:cNvGraphicFramePr>
            <a:graphicFrameLocks noChangeAspect="1"/>
          </p:cNvGraphicFramePr>
          <p:nvPr/>
        </p:nvGraphicFramePr>
        <p:xfrm>
          <a:off x="1258888" y="1408113"/>
          <a:ext cx="72024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3" name="Equation" r:id="rId3" imgW="3606800" imgH="254000" progId="Equation.DSMT4">
                  <p:embed/>
                </p:oleObj>
              </mc:Choice>
              <mc:Fallback>
                <p:oleObj name="Equation" r:id="rId3" imgW="3606800" imgH="254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08113"/>
                        <a:ext cx="72024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16"/>
          <p:cNvSpPr txBox="1">
            <a:spLocks noChangeArrowheads="1"/>
          </p:cNvSpPr>
          <p:nvPr/>
        </p:nvSpPr>
        <p:spPr bwMode="auto">
          <a:xfrm>
            <a:off x="381000" y="912813"/>
            <a:ext cx="3735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Ex 5: A spanning set for 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</a:rPr>
              <a:t>R</a:t>
            </a:r>
            <a:r>
              <a:rPr lang="en-US" altLang="zh-TW" baseline="3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6868" name="Object 18"/>
          <p:cNvGraphicFramePr>
            <a:graphicFrameLocks noChangeAspect="1"/>
          </p:cNvGraphicFramePr>
          <p:nvPr/>
        </p:nvGraphicFramePr>
        <p:xfrm>
          <a:off x="1143000" y="2363788"/>
          <a:ext cx="75358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4" name="Equation" r:id="rId5" imgW="3771900" imgH="711200" progId="Equation.DSMT4">
                  <p:embed/>
                </p:oleObj>
              </mc:Choice>
              <mc:Fallback>
                <p:oleObj name="Equation" r:id="rId5" imgW="3771900" imgH="71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3788"/>
                        <a:ext cx="75358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19"/>
          <p:cNvSpPr txBox="1">
            <a:spLocks noChangeArrowheads="1"/>
          </p:cNvSpPr>
          <p:nvPr/>
        </p:nvSpPr>
        <p:spPr bwMode="auto">
          <a:xfrm>
            <a:off x="673100" y="1811338"/>
            <a:ext cx="116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36870" name="Object 21"/>
          <p:cNvGraphicFramePr>
            <a:graphicFrameLocks noChangeAspect="1"/>
          </p:cNvGraphicFramePr>
          <p:nvPr/>
        </p:nvGraphicFramePr>
        <p:xfrm>
          <a:off x="1357313" y="3900488"/>
          <a:ext cx="29956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5" name="Equation" r:id="rId7" imgW="1498600" imgH="228600" progId="Equation.DSMT4">
                  <p:embed/>
                </p:oleObj>
              </mc:Choice>
              <mc:Fallback>
                <p:oleObj name="Equation" r:id="rId7" imgW="14986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3900488"/>
                        <a:ext cx="29956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22"/>
          <p:cNvGraphicFramePr>
            <a:graphicFrameLocks noChangeAspect="1"/>
          </p:cNvGraphicFramePr>
          <p:nvPr>
            <p:ph type="body" idx="1"/>
          </p:nvPr>
        </p:nvGraphicFramePr>
        <p:xfrm>
          <a:off x="4357688" y="3929063"/>
          <a:ext cx="26670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6" name="Equation" r:id="rId9" imgW="1358900" imgH="685800" progId="Equation.3">
                  <p:embed/>
                </p:oleObj>
              </mc:Choice>
              <mc:Fallback>
                <p:oleObj name="Equation" r:id="rId9" imgW="1358900" imgH="685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3929063"/>
                        <a:ext cx="26670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Object 23"/>
          <p:cNvGraphicFramePr>
            <a:graphicFrameLocks noChangeAspect="1"/>
          </p:cNvGraphicFramePr>
          <p:nvPr/>
        </p:nvGraphicFramePr>
        <p:xfrm>
          <a:off x="1143000" y="5572125"/>
          <a:ext cx="74691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name="Equation" r:id="rId11" imgW="3733800" imgH="431800" progId="Equation.DSMT4">
                  <p:embed/>
                </p:oleObj>
              </mc:Choice>
              <mc:Fallback>
                <p:oleObj name="Equation" r:id="rId11" imgW="37338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72125"/>
                        <a:ext cx="74691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ChangeAspect="1"/>
          </p:cNvGraphicFramePr>
          <p:nvPr/>
        </p:nvGraphicFramePr>
        <p:xfrm>
          <a:off x="1130300" y="928688"/>
          <a:ext cx="2716213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3" imgW="1358310" imgH="710891" progId="Equation.3">
                  <p:embed/>
                </p:oleObj>
              </mc:Choice>
              <mc:Fallback>
                <p:oleObj name="Equation" r:id="rId3" imgW="1358310" imgH="71089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928688"/>
                        <a:ext cx="2716213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"/>
          <p:cNvGraphicFramePr>
            <a:graphicFrameLocks noChangeAspect="1"/>
          </p:cNvGraphicFramePr>
          <p:nvPr/>
        </p:nvGraphicFramePr>
        <p:xfrm>
          <a:off x="1143000" y="2509838"/>
          <a:ext cx="5667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5" imgW="2832100" imgH="203200" progId="Equation.DSMT4">
                  <p:embed/>
                </p:oleObj>
              </mc:Choice>
              <mc:Fallback>
                <p:oleObj name="Equation" r:id="rId5" imgW="28321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509838"/>
                        <a:ext cx="5667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6"/>
          <p:cNvGraphicFramePr>
            <a:graphicFrameLocks noChangeAspect="1"/>
          </p:cNvGraphicFramePr>
          <p:nvPr/>
        </p:nvGraphicFramePr>
        <p:xfrm>
          <a:off x="1117600" y="3081338"/>
          <a:ext cx="2030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7" imgW="1016000" imgH="228600" progId="Equation.DSMT4">
                  <p:embed/>
                </p:oleObj>
              </mc:Choice>
              <mc:Fallback>
                <p:oleObj name="Equation" r:id="rId7" imgW="10160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3081338"/>
                        <a:ext cx="2030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16"/>
          <p:cNvSpPr txBox="1">
            <a:spLocks noChangeArrowheads="1"/>
          </p:cNvSpPr>
          <p:nvPr/>
        </p:nvSpPr>
        <p:spPr bwMode="auto">
          <a:xfrm>
            <a:off x="463550" y="37671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894" name="矩形 7"/>
          <p:cNvSpPr>
            <a:spLocks noChangeArrowheads="1"/>
          </p:cNvSpPr>
          <p:nvPr/>
        </p:nvSpPr>
        <p:spPr bwMode="auto">
          <a:xfrm>
            <a:off x="3929063" y="857250"/>
            <a:ext cx="5000625" cy="4191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271463" indent="-271463" eaLnBrk="1" hangingPunct="1">
              <a:lnSpc>
                <a:spcPct val="130000"/>
              </a:lnSpc>
            </a:pPr>
            <a:endParaRPr lang="en-US" altLang="zh-TW" sz="160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8"/>
          <p:cNvSpPr txBox="1">
            <a:spLocks noChangeArrowheads="1"/>
          </p:cNvSpPr>
          <p:nvPr/>
        </p:nvSpPr>
        <p:spPr bwMode="auto">
          <a:xfrm>
            <a:off x="381000" y="785813"/>
            <a:ext cx="5051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Theorem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5: span(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) is a subspace of 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8915" name="Text Box 1058"/>
          <p:cNvSpPr txBox="1">
            <a:spLocks noChangeArrowheads="1"/>
          </p:cNvSpPr>
          <p:nvPr/>
        </p:nvSpPr>
        <p:spPr bwMode="auto">
          <a:xfrm>
            <a:off x="468313" y="1285875"/>
            <a:ext cx="8247062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TW">
                <a:latin typeface="Times New Roman" pitchFamily="18" charset="0"/>
              </a:rPr>
              <a:t>If </a:t>
            </a:r>
            <a:r>
              <a:rPr lang="en-US" altLang="zh-TW" i="1">
                <a:latin typeface="Times New Roman" pitchFamily="18" charset="0"/>
              </a:rPr>
              <a:t>S</a:t>
            </a:r>
            <a:r>
              <a:rPr lang="en-US" altLang="zh-TW">
                <a:latin typeface="Times New Roman" pitchFamily="18" charset="0"/>
              </a:rPr>
              <a:t>={</a:t>
            </a:r>
            <a:r>
              <a:rPr lang="en-US" altLang="zh-TW" b="1">
                <a:latin typeface="Times New Roman" pitchFamily="18" charset="0"/>
              </a:rPr>
              <a:t>v</a:t>
            </a:r>
            <a:r>
              <a:rPr lang="en-US" altLang="zh-TW" baseline="-25000">
                <a:latin typeface="Times New Roman" pitchFamily="18" charset="0"/>
              </a:rPr>
              <a:t>1</a:t>
            </a:r>
            <a:r>
              <a:rPr lang="en-US" altLang="zh-TW">
                <a:latin typeface="Times New Roman" pitchFamily="18" charset="0"/>
              </a:rPr>
              <a:t>, </a:t>
            </a:r>
            <a:r>
              <a:rPr lang="en-US" altLang="zh-TW" b="1">
                <a:latin typeface="Times New Roman" pitchFamily="18" charset="0"/>
              </a:rPr>
              <a:t>v</a:t>
            </a:r>
            <a:r>
              <a:rPr lang="en-US" altLang="zh-TW" baseline="-25000">
                <a:latin typeface="Times New Roman" pitchFamily="18" charset="0"/>
              </a:rPr>
              <a:t>2</a:t>
            </a:r>
            <a:r>
              <a:rPr lang="en-US" altLang="zh-TW">
                <a:latin typeface="Times New Roman" pitchFamily="18" charset="0"/>
              </a:rPr>
              <a:t>,…, </a:t>
            </a:r>
            <a:r>
              <a:rPr lang="en-US" altLang="zh-TW" b="1">
                <a:latin typeface="Times New Roman" pitchFamily="18" charset="0"/>
              </a:rPr>
              <a:t>v</a:t>
            </a:r>
            <a:r>
              <a:rPr lang="en-US" altLang="zh-TW" i="1" baseline="-25000">
                <a:latin typeface="Times New Roman" pitchFamily="18" charset="0"/>
              </a:rPr>
              <a:t>k</a:t>
            </a:r>
            <a:r>
              <a:rPr lang="en-US" altLang="zh-TW">
                <a:latin typeface="Times New Roman" pitchFamily="18" charset="0"/>
              </a:rPr>
              <a:t>} is a set of vectors in a vector space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, then</a:t>
            </a:r>
          </a:p>
          <a:p>
            <a:pPr eaLnBrk="1" hangingPunct="1">
              <a:spcBef>
                <a:spcPct val="30000"/>
              </a:spcBef>
              <a:buFontTx/>
              <a:buAutoNum type="alphaLcParenBoth"/>
            </a:pPr>
            <a:r>
              <a:rPr lang="en-US" altLang="zh-TW">
                <a:latin typeface="Times New Roman" pitchFamily="18" charset="0"/>
              </a:rPr>
              <a:t>span(</a:t>
            </a:r>
            <a:r>
              <a:rPr lang="en-US" altLang="zh-TW" i="1">
                <a:latin typeface="Times New Roman" pitchFamily="18" charset="0"/>
              </a:rPr>
              <a:t>S</a:t>
            </a:r>
            <a:r>
              <a:rPr lang="en-US" altLang="zh-TW">
                <a:latin typeface="Times New Roman" pitchFamily="18" charset="0"/>
              </a:rPr>
              <a:t>) is a subspace of </a:t>
            </a:r>
            <a:r>
              <a:rPr lang="en-US" altLang="zh-TW" i="1">
                <a:latin typeface="Times New Roman" pitchFamily="18" charset="0"/>
              </a:rPr>
              <a:t>V</a:t>
            </a:r>
            <a:endParaRPr lang="en-US" altLang="zh-TW">
              <a:latin typeface="Times New Roman" pitchFamily="18" charset="0"/>
            </a:endParaRPr>
          </a:p>
          <a:p>
            <a:pPr eaLnBrk="1" hangingPunct="1">
              <a:spcBef>
                <a:spcPct val="30000"/>
              </a:spcBef>
              <a:buFontTx/>
              <a:buAutoNum type="alphaLcParenBoth"/>
            </a:pPr>
            <a:r>
              <a:rPr lang="en-US" altLang="zh-TW">
                <a:latin typeface="Times New Roman" pitchFamily="18" charset="0"/>
              </a:rPr>
              <a:t>span(</a:t>
            </a:r>
            <a:r>
              <a:rPr lang="en-US" altLang="zh-TW" i="1">
                <a:latin typeface="Times New Roman" pitchFamily="18" charset="0"/>
              </a:rPr>
              <a:t>S</a:t>
            </a:r>
            <a:r>
              <a:rPr lang="en-US" altLang="zh-TW">
                <a:latin typeface="Times New Roman" pitchFamily="18" charset="0"/>
              </a:rPr>
              <a:t>) is the smallest subspace of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 that contains </a:t>
            </a:r>
            <a:r>
              <a:rPr lang="en-US" altLang="zh-TW" i="1">
                <a:latin typeface="Times New Roman" pitchFamily="18" charset="0"/>
              </a:rPr>
              <a:t>S</a:t>
            </a:r>
            <a:r>
              <a:rPr lang="en-US" altLang="zh-TW">
                <a:latin typeface="Times New Roman" pitchFamily="18" charset="0"/>
              </a:rPr>
              <a:t>, i.e., every other subspace of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 containing </a:t>
            </a:r>
            <a:r>
              <a:rPr lang="en-US" altLang="zh-TW" i="1">
                <a:latin typeface="Times New Roman" pitchFamily="18" charset="0"/>
              </a:rPr>
              <a:t>S</a:t>
            </a:r>
            <a:r>
              <a:rPr lang="en-US" altLang="zh-TW">
                <a:latin typeface="Times New Roman" pitchFamily="18" charset="0"/>
              </a:rPr>
              <a:t> must contain span(</a:t>
            </a:r>
            <a:r>
              <a:rPr lang="en-US" altLang="zh-TW" i="1">
                <a:latin typeface="Times New Roman" pitchFamily="18" charset="0"/>
              </a:rPr>
              <a:t>S</a:t>
            </a:r>
            <a:r>
              <a:rPr lang="en-US" altLang="zh-TW">
                <a:latin typeface="Times New Roman" pitchFamily="18" charset="0"/>
              </a:rPr>
              <a:t>)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061"/>
          <p:cNvSpPr txBox="1">
            <a:spLocks noChangeArrowheads="1"/>
          </p:cNvSpPr>
          <p:nvPr/>
        </p:nvSpPr>
        <p:spPr bwMode="auto">
          <a:xfrm>
            <a:off x="357188" y="785813"/>
            <a:ext cx="5429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Pf:</a:t>
            </a:r>
          </a:p>
        </p:txBody>
      </p:sp>
      <p:graphicFrame>
        <p:nvGraphicFramePr>
          <p:cNvPr id="39939" name="Object 1062"/>
          <p:cNvGraphicFramePr>
            <a:graphicFrameLocks noChangeAspect="1"/>
          </p:cNvGraphicFramePr>
          <p:nvPr/>
        </p:nvGraphicFramePr>
        <p:xfrm>
          <a:off x="820738" y="1681163"/>
          <a:ext cx="67071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Equation" r:id="rId3" imgW="3352800" imgH="431800" progId="Equation.DSMT4">
                  <p:embed/>
                </p:oleObj>
              </mc:Choice>
              <mc:Fallback>
                <p:oleObj name="Equation" r:id="rId3" imgW="3352800" imgH="431800" progId="Equation.DSMT4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1681163"/>
                        <a:ext cx="67071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1063"/>
          <p:cNvGraphicFramePr>
            <a:graphicFrameLocks noChangeAspect="1"/>
          </p:cNvGraphicFramePr>
          <p:nvPr/>
        </p:nvGraphicFramePr>
        <p:xfrm>
          <a:off x="785813" y="2971800"/>
          <a:ext cx="780097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3" name="Equation" r:id="rId5" imgW="3898900" imgH="1371600" progId="Equation.DSMT4">
                  <p:embed/>
                </p:oleObj>
              </mc:Choice>
              <mc:Fallback>
                <p:oleObj name="Equation" r:id="rId5" imgW="3898900" imgH="1371600" progId="Equation.DSMT4">
                  <p:embed/>
                  <p:pic>
                    <p:nvPicPr>
                      <p:cNvPr id="0" name="Object 1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971800"/>
                        <a:ext cx="780097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61"/>
          <p:cNvSpPr txBox="1">
            <a:spLocks noChangeArrowheads="1"/>
          </p:cNvSpPr>
          <p:nvPr/>
        </p:nvSpPr>
        <p:spPr bwMode="auto">
          <a:xfrm>
            <a:off x="500063" y="1243013"/>
            <a:ext cx="525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1062"/>
          <p:cNvGraphicFramePr>
            <a:graphicFrameLocks noChangeAspect="1"/>
          </p:cNvGraphicFramePr>
          <p:nvPr/>
        </p:nvGraphicFramePr>
        <p:xfrm>
          <a:off x="796925" y="1357313"/>
          <a:ext cx="79756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3" imgW="3987800" imgH="2235200" progId="Equation.DSMT4">
                  <p:embed/>
                </p:oleObj>
              </mc:Choice>
              <mc:Fallback>
                <p:oleObj name="Equation" r:id="rId3" imgW="3987800" imgH="2235200" progId="Equation.DSMT4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357313"/>
                        <a:ext cx="7975600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1061"/>
          <p:cNvSpPr txBox="1">
            <a:spLocks noChangeArrowheads="1"/>
          </p:cNvSpPr>
          <p:nvPr/>
        </p:nvSpPr>
        <p:spPr bwMode="auto">
          <a:xfrm>
            <a:off x="312738" y="785813"/>
            <a:ext cx="544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(b)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6643688" y="3143250"/>
            <a:ext cx="2500312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800" dirty="0">
                <a:solidFill>
                  <a:srgbClr val="0000FF"/>
                </a:solidFill>
                <a:latin typeface="+mn-lt"/>
                <a:ea typeface="新細明體" charset="-120"/>
              </a:rPr>
              <a:t>(because </a:t>
            </a:r>
            <a:r>
              <a:rPr lang="en-US" altLang="zh-TW" sz="1800" i="1" dirty="0">
                <a:solidFill>
                  <a:srgbClr val="0000FF"/>
                </a:solidFill>
                <a:latin typeface="+mn-lt"/>
                <a:ea typeface="新細明體" charset="-120"/>
              </a:rPr>
              <a:t>U</a:t>
            </a:r>
            <a:r>
              <a:rPr lang="en-US" altLang="zh-TW" sz="1800" dirty="0">
                <a:solidFill>
                  <a:srgbClr val="0000FF"/>
                </a:solidFill>
                <a:latin typeface="+mn-lt"/>
                <a:ea typeface="新細明體" charset="-120"/>
              </a:rPr>
              <a:t> is closed under vector addition and scalar multiplication)</a:t>
            </a:r>
            <a:endParaRPr lang="zh-TW" altLang="en-US" sz="1800" dirty="0">
              <a:solidFill>
                <a:srgbClr val="0000FF"/>
              </a:solidFill>
              <a:latin typeface="+mn-lt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8625" y="6000750"/>
            <a:ext cx="8072438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71463" indent="-271463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※ For example,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V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=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R</a:t>
            </a:r>
            <a:r>
              <a:rPr lang="en-US" altLang="zh-TW" sz="2000" baseline="30000" dirty="0">
                <a:solidFill>
                  <a:srgbClr val="0000FF"/>
                </a:solidFill>
                <a:latin typeface="+mn-lt"/>
                <a:ea typeface="新細明體" charset="-120"/>
              </a:rPr>
              <a:t>5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,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S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= {(1, 0, 0, 0, 0), (0, 1, 0, 0, 0), (0, 0, 1, 0, 0)} and thus span(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S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) =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R</a:t>
            </a:r>
            <a:r>
              <a:rPr lang="en-US" altLang="zh-TW" sz="2000" baseline="30000" dirty="0">
                <a:solidFill>
                  <a:srgbClr val="0000FF"/>
                </a:solidFill>
                <a:latin typeface="+mn-lt"/>
                <a:ea typeface="新細明體" charset="-120"/>
              </a:rPr>
              <a:t>3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, and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U 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=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R</a:t>
            </a:r>
            <a:r>
              <a:rPr lang="en-US" altLang="zh-TW" sz="2000" baseline="30000" dirty="0">
                <a:solidFill>
                  <a:srgbClr val="0000FF"/>
                </a:solidFill>
                <a:latin typeface="+mn-lt"/>
                <a:ea typeface="新細明體" charset="-120"/>
              </a:rPr>
              <a:t>4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,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U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 contains 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S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 and contains span(</a:t>
            </a:r>
            <a:r>
              <a:rPr lang="en-US" altLang="zh-TW" sz="2000" i="1" dirty="0">
                <a:solidFill>
                  <a:srgbClr val="0000FF"/>
                </a:solidFill>
                <a:latin typeface="+mn-lt"/>
                <a:ea typeface="新細明體" charset="-120"/>
              </a:rPr>
              <a:t>S</a:t>
            </a:r>
            <a:r>
              <a:rPr lang="en-US" altLang="zh-TW" sz="2000" dirty="0">
                <a:solidFill>
                  <a:srgbClr val="0000FF"/>
                </a:solidFill>
                <a:latin typeface="+mn-lt"/>
                <a:ea typeface="新細明體" charset="-120"/>
              </a:rPr>
              <a:t>) as well</a:t>
            </a:r>
            <a:endParaRPr lang="zh-TW" altLang="en-US" sz="2000" dirty="0">
              <a:solidFill>
                <a:srgbClr val="0000FF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5"/>
          <p:cNvGraphicFramePr>
            <a:graphicFrameLocks noChangeAspect="1"/>
          </p:cNvGraphicFramePr>
          <p:nvPr/>
        </p:nvGraphicFramePr>
        <p:xfrm>
          <a:off x="406400" y="3514725"/>
          <a:ext cx="8629650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3" imgW="4521200" imgH="1612900" progId="Equation.DSMT4">
                  <p:embed/>
                </p:oleObj>
              </mc:Choice>
              <mc:Fallback>
                <p:oleObj name="Equation" r:id="rId3" imgW="4521200" imgH="161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514725"/>
                        <a:ext cx="8629650" cy="307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6"/>
          <p:cNvGraphicFramePr>
            <a:graphicFrameLocks noChangeAspect="1"/>
          </p:cNvGraphicFramePr>
          <p:nvPr/>
        </p:nvGraphicFramePr>
        <p:xfrm>
          <a:off x="1071563" y="2000250"/>
          <a:ext cx="6727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5" imgW="3365500" imgH="254000" progId="Equation.DSMT4">
                  <p:embed/>
                </p:oleObj>
              </mc:Choice>
              <mc:Fallback>
                <p:oleObj name="Equation" r:id="rId5" imgW="33655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000250"/>
                        <a:ext cx="6727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250825" y="785813"/>
            <a:ext cx="864235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Definitions of Linear Independence (L.I.)  and Linear Dependence (L.D.) :</a:t>
            </a:r>
          </a:p>
        </p:txBody>
      </p:sp>
      <p:graphicFrame>
        <p:nvGraphicFramePr>
          <p:cNvPr id="41989" name="Object 4"/>
          <p:cNvGraphicFramePr>
            <a:graphicFrameLocks noChangeAspect="1"/>
          </p:cNvGraphicFramePr>
          <p:nvPr/>
        </p:nvGraphicFramePr>
        <p:xfrm>
          <a:off x="357188" y="2757488"/>
          <a:ext cx="3656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Equation" r:id="rId7" imgW="1828800" imgH="228600" progId="Equation.DSMT4">
                  <p:embed/>
                </p:oleObj>
              </mc:Choice>
              <mc:Fallback>
                <p:oleObj name="Equation" r:id="rId7" imgW="1828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757488"/>
                        <a:ext cx="3656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4"/>
          <p:cNvGraphicFramePr>
            <a:graphicFrameLocks noChangeAspect="1"/>
          </p:cNvGraphicFramePr>
          <p:nvPr/>
        </p:nvGraphicFramePr>
        <p:xfrm>
          <a:off x="1617663" y="979488"/>
          <a:ext cx="45196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2273300" imgH="254000" progId="Equation.DSMT4">
                  <p:embed/>
                </p:oleObj>
              </mc:Choice>
              <mc:Fallback>
                <p:oleObj name="Equation" r:id="rId3" imgW="2273300" imgH="2540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979488"/>
                        <a:ext cx="45196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6429375" y="1000125"/>
            <a:ext cx="2476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(two vectors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6148" name="Text Box 10"/>
          <p:cNvSpPr txBox="1">
            <a:spLocks noChangeArrowheads="1"/>
          </p:cNvSpPr>
          <p:nvPr/>
        </p:nvSpPr>
        <p:spPr bwMode="auto">
          <a:xfrm>
            <a:off x="381000" y="1600200"/>
            <a:ext cx="78216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Equality:</a:t>
            </a:r>
          </a:p>
          <a:p>
            <a:pPr eaLnBrk="1" hangingPunct="1"/>
            <a:r>
              <a:rPr lang="en-US" altLang="zh-TW">
                <a:ea typeface="標楷體" pitchFamily="65" charset="-120"/>
              </a:rPr>
              <a:t>            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if and only if </a:t>
            </a:r>
            <a:r>
              <a:rPr lang="en-US" altLang="zh-TW">
                <a:ea typeface="標楷體" pitchFamily="65" charset="-120"/>
              </a:rPr>
              <a:t>                                               </a:t>
            </a:r>
          </a:p>
        </p:txBody>
      </p:sp>
      <p:graphicFrame>
        <p:nvGraphicFramePr>
          <p:cNvPr id="6149" name="Object 1025"/>
          <p:cNvGraphicFramePr>
            <a:graphicFrameLocks noChangeAspect="1"/>
          </p:cNvGraphicFramePr>
          <p:nvPr/>
        </p:nvGraphicFramePr>
        <p:xfrm>
          <a:off x="1003300" y="2122488"/>
          <a:ext cx="7350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368300" imgH="139700" progId="Equation.3">
                  <p:embed/>
                </p:oleObj>
              </mc:Choice>
              <mc:Fallback>
                <p:oleObj name="Equation" r:id="rId5" imgW="368300" imgH="1397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122488"/>
                        <a:ext cx="7350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026"/>
          <p:cNvGraphicFramePr>
            <a:graphicFrameLocks noChangeAspect="1"/>
          </p:cNvGraphicFramePr>
          <p:nvPr/>
        </p:nvGraphicFramePr>
        <p:xfrm>
          <a:off x="3500438" y="1981200"/>
          <a:ext cx="3251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7" imgW="1625600" imgH="228600" progId="Equation.3">
                  <p:embed/>
                </p:oleObj>
              </mc:Choice>
              <mc:Fallback>
                <p:oleObj name="Equation" r:id="rId7" imgW="1625600" imgH="2286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981200"/>
                        <a:ext cx="3251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15"/>
          <p:cNvSpPr txBox="1">
            <a:spLocks noChangeArrowheads="1"/>
          </p:cNvSpPr>
          <p:nvPr/>
        </p:nvSpPr>
        <p:spPr bwMode="auto">
          <a:xfrm>
            <a:off x="381000" y="2751138"/>
            <a:ext cx="491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V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ector addition (the sum of</a:t>
            </a:r>
            <a:r>
              <a:rPr lang="en-US" altLang="zh-TW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 u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 and </a:t>
            </a:r>
            <a:r>
              <a:rPr lang="en-US" altLang="zh-TW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v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  <a:sym typeface="Wingdings" pitchFamily="2" charset="2"/>
              </a:rPr>
              <a:t>):</a:t>
            </a:r>
            <a:endParaRPr lang="en-US" altLang="zh-TW">
              <a:solidFill>
                <a:schemeClr val="hlink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6152" name="Object 1027"/>
          <p:cNvGraphicFramePr>
            <a:graphicFrameLocks noChangeAspect="1"/>
          </p:cNvGraphicFramePr>
          <p:nvPr/>
        </p:nvGraphicFramePr>
        <p:xfrm>
          <a:off x="990600" y="3200400"/>
          <a:ext cx="4217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Equation" r:id="rId9" imgW="2108200" imgH="228600" progId="Equation.3">
                  <p:embed/>
                </p:oleObj>
              </mc:Choice>
              <mc:Fallback>
                <p:oleObj name="Equation" r:id="rId9" imgW="2108200" imgH="228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0400"/>
                        <a:ext cx="42179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21"/>
          <p:cNvSpPr txBox="1">
            <a:spLocks noChangeArrowheads="1"/>
          </p:cNvSpPr>
          <p:nvPr/>
        </p:nvSpPr>
        <p:spPr bwMode="auto">
          <a:xfrm>
            <a:off x="381000" y="3886200"/>
            <a:ext cx="714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Scalar multiplication (the scalar multiple of </a:t>
            </a:r>
            <a:r>
              <a:rPr lang="en-US" altLang="zh-TW" b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by </a:t>
            </a:r>
            <a:r>
              <a:rPr lang="en-US" altLang="zh-TW" i="1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):</a:t>
            </a:r>
            <a:endParaRPr lang="en-US" altLang="zh-TW">
              <a:ea typeface="標楷體" pitchFamily="65" charset="-120"/>
            </a:endParaRPr>
          </a:p>
        </p:txBody>
      </p:sp>
      <p:graphicFrame>
        <p:nvGraphicFramePr>
          <p:cNvPr id="6154" name="Object 1028"/>
          <p:cNvGraphicFramePr>
            <a:graphicFrameLocks noChangeAspect="1"/>
          </p:cNvGraphicFramePr>
          <p:nvPr/>
        </p:nvGraphicFramePr>
        <p:xfrm>
          <a:off x="990600" y="4343400"/>
          <a:ext cx="3019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11" imgW="1358900" imgH="228600" progId="Equation.3">
                  <p:embed/>
                </p:oleObj>
              </mc:Choice>
              <mc:Fallback>
                <p:oleObj name="Equation" r:id="rId11" imgW="1358900" imgH="2286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43400"/>
                        <a:ext cx="30194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30"/>
          <p:cNvSpPr txBox="1">
            <a:spLocks noChangeArrowheads="1"/>
          </p:cNvSpPr>
          <p:nvPr/>
        </p:nvSpPr>
        <p:spPr bwMode="auto">
          <a:xfrm>
            <a:off x="381000" y="4984750"/>
            <a:ext cx="822325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Notes: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/>
            </a:r>
            <a:br>
              <a:rPr lang="en-US" altLang="zh-TW">
                <a:latin typeface="Times New Roman" pitchFamily="18" charset="0"/>
                <a:ea typeface="標楷體" pitchFamily="65" charset="-120"/>
              </a:rPr>
            </a:b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The</a:t>
            </a:r>
            <a:r>
              <a:rPr lang="en-US" altLang="zh-TW">
                <a:solidFill>
                  <a:schemeClr val="bg2"/>
                </a:solidFill>
                <a:latin typeface="Times New Roman" pitchFamily="18" charset="0"/>
                <a:ea typeface="標楷體" pitchFamily="65" charset="-120"/>
              </a:rPr>
              <a:t> sum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of two vectors </a:t>
            </a:r>
            <a:r>
              <a:rPr lang="en-US" altLang="zh-TW">
                <a:latin typeface="Times New Roman" pitchFamily="18" charset="0"/>
              </a:rPr>
              <a:t>and the scalar multiple of a vector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SzPct val="8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</a:rPr>
              <a:t>      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are called</a:t>
            </a:r>
            <a:r>
              <a:rPr lang="en-US" altLang="zh-TW">
                <a:solidFill>
                  <a:schemeClr val="bg2"/>
                </a:solidFill>
                <a:latin typeface="Times New Roman" pitchFamily="18" charset="0"/>
                <a:ea typeface="標楷體" pitchFamily="65" charset="-120"/>
              </a:rPr>
              <a:t> the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standard operations in </a:t>
            </a: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n</a:t>
            </a:r>
            <a:endParaRPr lang="en-US" altLang="zh-TW" baseline="50000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4"/>
          <p:cNvGraphicFramePr>
            <a:graphicFrameLocks noChangeAspect="1"/>
          </p:cNvGraphicFramePr>
          <p:nvPr/>
        </p:nvGraphicFramePr>
        <p:xfrm>
          <a:off x="1714500" y="1871663"/>
          <a:ext cx="579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3" imgW="2895600" imgH="279400" progId="Equation.DSMT4">
                  <p:embed/>
                </p:oleObj>
              </mc:Choice>
              <mc:Fallback>
                <p:oleObj name="Equation" r:id="rId3" imgW="28956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871663"/>
                        <a:ext cx="5791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381000" y="857250"/>
            <a:ext cx="5010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Ex 8:</a:t>
            </a: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Testing for linear independence</a:t>
            </a:r>
          </a:p>
        </p:txBody>
      </p:sp>
      <p:graphicFrame>
        <p:nvGraphicFramePr>
          <p:cNvPr id="43012" name="Object 7"/>
          <p:cNvGraphicFramePr>
            <a:graphicFrameLocks noChangeAspect="1"/>
          </p:cNvGraphicFramePr>
          <p:nvPr/>
        </p:nvGraphicFramePr>
        <p:xfrm>
          <a:off x="4470400" y="2514600"/>
          <a:ext cx="2286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5" imgW="1143000" imgH="685800" progId="Equation.3">
                  <p:embed/>
                </p:oleObj>
              </mc:Choice>
              <mc:Fallback>
                <p:oleObj name="Equation" r:id="rId5" imgW="11430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514600"/>
                        <a:ext cx="22860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9"/>
          <p:cNvGraphicFramePr>
            <a:graphicFrameLocks noChangeAspect="1"/>
          </p:cNvGraphicFramePr>
          <p:nvPr/>
        </p:nvGraphicFramePr>
        <p:xfrm>
          <a:off x="1060450" y="3043238"/>
          <a:ext cx="31099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7" imgW="3111500" imgH="381000" progId="Equation.3">
                  <p:embed/>
                </p:oleObj>
              </mc:Choice>
              <mc:Fallback>
                <p:oleObj name="Equation" r:id="rId7" imgW="31115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3043238"/>
                        <a:ext cx="31099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10"/>
          <p:cNvSpPr>
            <a:spLocks noChangeArrowheads="1"/>
          </p:cNvSpPr>
          <p:nvPr/>
        </p:nvSpPr>
        <p:spPr bwMode="auto">
          <a:xfrm>
            <a:off x="654050" y="2371725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sp>
        <p:nvSpPr>
          <p:cNvPr id="43015" name="Text Box 11"/>
          <p:cNvSpPr txBox="1">
            <a:spLocks noChangeArrowheads="1"/>
          </p:cNvSpPr>
          <p:nvPr/>
        </p:nvSpPr>
        <p:spPr bwMode="auto">
          <a:xfrm>
            <a:off x="684213" y="1390650"/>
            <a:ext cx="8351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Determine whether the following set of vectors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60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L.I. or L.D.</a:t>
            </a:r>
          </a:p>
        </p:txBody>
      </p:sp>
      <p:grpSp>
        <p:nvGrpSpPr>
          <p:cNvPr id="43016" name="Group 19"/>
          <p:cNvGrpSpPr>
            <a:grpSpLocks/>
          </p:cNvGrpSpPr>
          <p:nvPr/>
        </p:nvGrpSpPr>
        <p:grpSpPr bwMode="auto">
          <a:xfrm>
            <a:off x="1017588" y="3879850"/>
            <a:ext cx="5667375" cy="1470025"/>
            <a:chOff x="849" y="2544"/>
            <a:chExt cx="3570" cy="926"/>
          </a:xfrm>
        </p:grpSpPr>
        <p:graphicFrame>
          <p:nvGraphicFramePr>
            <p:cNvPr id="43020" name="Object 12"/>
            <p:cNvGraphicFramePr>
              <a:graphicFrameLocks noChangeAspect="1"/>
            </p:cNvGraphicFramePr>
            <p:nvPr/>
          </p:nvGraphicFramePr>
          <p:xfrm>
            <a:off x="849" y="2544"/>
            <a:ext cx="1503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6" name="Equation" r:id="rId9" imgW="1193800" imgH="711200" progId="Equation.3">
                    <p:embed/>
                  </p:oleObj>
                </mc:Choice>
                <mc:Fallback>
                  <p:oleObj name="Equation" r:id="rId9" imgW="1193800" imgH="711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" y="2544"/>
                          <a:ext cx="1503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1" name="Object 8"/>
            <p:cNvGraphicFramePr>
              <a:graphicFrameLocks noChangeAspect="1"/>
            </p:cNvGraphicFramePr>
            <p:nvPr/>
          </p:nvGraphicFramePr>
          <p:xfrm>
            <a:off x="2413" y="2890"/>
            <a:ext cx="73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7" name="Equation" r:id="rId11" imgW="622030" imgH="203112" progId="Equation.DSMT4">
                    <p:embed/>
                  </p:oleObj>
                </mc:Choice>
                <mc:Fallback>
                  <p:oleObj name="Equation" r:id="rId11" imgW="622030" imgH="203112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2890"/>
                          <a:ext cx="73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15"/>
            <p:cNvGraphicFramePr>
              <a:graphicFrameLocks noChangeAspect="1"/>
            </p:cNvGraphicFramePr>
            <p:nvPr/>
          </p:nvGraphicFramePr>
          <p:xfrm>
            <a:off x="3268" y="2575"/>
            <a:ext cx="1151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8" name="Equation" r:id="rId13" imgW="914400" imgH="711200" progId="Equation.DSMT4">
                    <p:embed/>
                  </p:oleObj>
                </mc:Choice>
                <mc:Fallback>
                  <p:oleObj name="Equation" r:id="rId13" imgW="914400" imgH="711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8" y="2575"/>
                          <a:ext cx="1151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17" name="Object 17"/>
          <p:cNvGraphicFramePr>
            <a:graphicFrameLocks noChangeAspect="1"/>
          </p:cNvGraphicFramePr>
          <p:nvPr/>
        </p:nvGraphicFramePr>
        <p:xfrm>
          <a:off x="1001713" y="5372100"/>
          <a:ext cx="538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15" imgW="5384800" imgH="381000" progId="Equation.3">
                  <p:embed/>
                </p:oleObj>
              </mc:Choice>
              <mc:Fallback>
                <p:oleObj name="Equation" r:id="rId15" imgW="5384800" imgH="3810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372100"/>
                        <a:ext cx="538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8"/>
          <p:cNvGraphicFramePr>
            <a:graphicFrameLocks noChangeAspect="1"/>
          </p:cNvGraphicFramePr>
          <p:nvPr/>
        </p:nvGraphicFramePr>
        <p:xfrm>
          <a:off x="1000125" y="6343650"/>
          <a:ext cx="5618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0" name="Equation" r:id="rId17" imgW="2806700" imgH="228600" progId="Equation.DSMT4">
                  <p:embed/>
                </p:oleObj>
              </mc:Choice>
              <mc:Fallback>
                <p:oleObj name="Equation" r:id="rId17" imgW="28067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6343650"/>
                        <a:ext cx="56181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14"/>
          <p:cNvGraphicFramePr>
            <a:graphicFrameLocks noChangeAspect="1"/>
          </p:cNvGraphicFramePr>
          <p:nvPr/>
        </p:nvGraphicFramePr>
        <p:xfrm>
          <a:off x="1289050" y="5872163"/>
          <a:ext cx="67833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name="Equation" r:id="rId19" imgW="3390900" imgH="203200" progId="Equation.DSMT4">
                  <p:embed/>
                </p:oleObj>
              </mc:Choice>
              <mc:Fallback>
                <p:oleObj name="Equation" r:id="rId19" imgW="3390900" imgH="203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5872163"/>
                        <a:ext cx="67833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83613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300"/>
              </a:spcBef>
            </a:pPr>
            <a:r>
              <a:rPr lang="en-US" altLang="zh-TW" smtClean="0"/>
              <a:t>Ex 9: Testing for linear independence</a:t>
            </a:r>
          </a:p>
          <a:p>
            <a:pPr eaLnBrk="1" hangingPunct="1">
              <a:lnSpc>
                <a:spcPct val="12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	 Determine whether the following set of vectors in </a:t>
            </a:r>
            <a:r>
              <a:rPr lang="en-US" altLang="zh-TW" i="1" smtClean="0">
                <a:solidFill>
                  <a:schemeClr val="tx1"/>
                </a:solidFill>
              </a:rPr>
              <a:t>P</a:t>
            </a:r>
            <a:r>
              <a:rPr lang="en-US" altLang="zh-TW" baseline="-25000" smtClean="0">
                <a:solidFill>
                  <a:schemeClr val="tx1"/>
                </a:solidFill>
              </a:rPr>
              <a:t>2</a:t>
            </a:r>
            <a:r>
              <a:rPr lang="en-US" altLang="zh-TW" smtClean="0">
                <a:solidFill>
                  <a:schemeClr val="tx1"/>
                </a:solidFill>
              </a:rPr>
              <a:t> is L.I. or L.D.</a:t>
            </a:r>
          </a:p>
        </p:txBody>
      </p:sp>
      <p:sp>
        <p:nvSpPr>
          <p:cNvPr id="44035" name="Text Box 81"/>
          <p:cNvSpPr txBox="1">
            <a:spLocks noChangeArrowheads="1"/>
          </p:cNvSpPr>
          <p:nvPr/>
        </p:nvSpPr>
        <p:spPr bwMode="auto">
          <a:xfrm>
            <a:off x="611188" y="2708275"/>
            <a:ext cx="24749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grpSp>
        <p:nvGrpSpPr>
          <p:cNvPr id="44036" name="Group 100"/>
          <p:cNvGrpSpPr>
            <a:grpSpLocks/>
          </p:cNvGrpSpPr>
          <p:nvPr/>
        </p:nvGrpSpPr>
        <p:grpSpPr bwMode="auto">
          <a:xfrm>
            <a:off x="598488" y="3232150"/>
            <a:ext cx="7072312" cy="469900"/>
            <a:chOff x="513" y="2106"/>
            <a:chExt cx="4455" cy="296"/>
          </a:xfrm>
        </p:grpSpPr>
        <p:sp>
          <p:nvSpPr>
            <p:cNvPr id="44047" name="Text Box 70"/>
            <p:cNvSpPr txBox="1">
              <a:spLocks noChangeArrowheads="1"/>
            </p:cNvSpPr>
            <p:nvPr/>
          </p:nvSpPr>
          <p:spPr bwMode="auto">
            <a:xfrm>
              <a:off x="513" y="2111"/>
              <a:ext cx="4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i.e.,</a:t>
              </a:r>
            </a:p>
          </p:txBody>
        </p:sp>
        <p:sp>
          <p:nvSpPr>
            <p:cNvPr id="44048" name="Text Box 83"/>
            <p:cNvSpPr txBox="1">
              <a:spLocks noChangeArrowheads="1"/>
            </p:cNvSpPr>
            <p:nvPr/>
          </p:nvSpPr>
          <p:spPr bwMode="auto">
            <a:xfrm>
              <a:off x="877" y="2106"/>
              <a:ext cx="40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(1+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 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 +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(2+5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 </a:t>
              </a:r>
              <a:r>
                <a:rPr lang="en-US" altLang="zh-TW">
                  <a:latin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 +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 = 0+0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+0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</a:p>
          </p:txBody>
        </p:sp>
      </p:grpSp>
      <p:grpSp>
        <p:nvGrpSpPr>
          <p:cNvPr id="44037" name="Group 101"/>
          <p:cNvGrpSpPr>
            <a:grpSpLocks/>
          </p:cNvGrpSpPr>
          <p:nvPr/>
        </p:nvGrpSpPr>
        <p:grpSpPr bwMode="auto">
          <a:xfrm>
            <a:off x="546100" y="3883025"/>
            <a:ext cx="2714625" cy="1200150"/>
            <a:chOff x="480" y="2516"/>
            <a:chExt cx="1710" cy="756"/>
          </a:xfrm>
        </p:grpSpPr>
        <p:sp>
          <p:nvSpPr>
            <p:cNvPr id="44045" name="Text Box 84"/>
            <p:cNvSpPr txBox="1">
              <a:spLocks noChangeArrowheads="1"/>
            </p:cNvSpPr>
            <p:nvPr/>
          </p:nvSpPr>
          <p:spPr bwMode="auto">
            <a:xfrm>
              <a:off x="480" y="273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/>
            </a:p>
          </p:txBody>
        </p:sp>
        <p:sp>
          <p:nvSpPr>
            <p:cNvPr id="44046" name="Text Box 85"/>
            <p:cNvSpPr txBox="1">
              <a:spLocks noChangeArrowheads="1"/>
            </p:cNvSpPr>
            <p:nvPr/>
          </p:nvSpPr>
          <p:spPr bwMode="auto">
            <a:xfrm>
              <a:off x="810" y="2516"/>
              <a:ext cx="138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 = 0</a:t>
              </a:r>
            </a:p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+5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= 0</a:t>
              </a:r>
            </a:p>
            <a:p>
              <a:pPr eaLnBrk="1" hangingPunct="1"/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= 0</a:t>
              </a:r>
            </a:p>
          </p:txBody>
        </p:sp>
      </p:grpSp>
      <p:sp>
        <p:nvSpPr>
          <p:cNvPr id="44038" name="Text Box 94"/>
          <p:cNvSpPr txBox="1">
            <a:spLocks noChangeArrowheads="1"/>
          </p:cNvSpPr>
          <p:nvPr/>
        </p:nvSpPr>
        <p:spPr bwMode="auto">
          <a:xfrm>
            <a:off x="539750" y="2205038"/>
            <a:ext cx="1082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sp>
        <p:nvSpPr>
          <p:cNvPr id="44039" name="Text Box 95"/>
          <p:cNvSpPr txBox="1">
            <a:spLocks noChangeArrowheads="1"/>
          </p:cNvSpPr>
          <p:nvPr/>
        </p:nvSpPr>
        <p:spPr bwMode="auto">
          <a:xfrm>
            <a:off x="539750" y="5159375"/>
            <a:ext cx="8023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This system has infinitely many solutions</a:t>
            </a:r>
          </a:p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      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(i.e., this system has nontrivial solutions, e.g., </a:t>
            </a:r>
            <a:r>
              <a:rPr lang="en-US" altLang="zh-TW" sz="2200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200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=2, </a:t>
            </a:r>
            <a:r>
              <a:rPr lang="en-US" altLang="zh-TW" sz="2200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200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20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 1, </a:t>
            </a:r>
            <a:r>
              <a:rPr lang="en-US" altLang="zh-TW" sz="2200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sz="2200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200">
                <a:latin typeface="Times New Roman" pitchFamily="18" charset="0"/>
                <a:ea typeface="標楷體" pitchFamily="65" charset="-120"/>
              </a:rPr>
              <a:t>=3)</a:t>
            </a:r>
          </a:p>
        </p:txBody>
      </p:sp>
      <p:sp>
        <p:nvSpPr>
          <p:cNvPr id="44040" name="Text Box 97"/>
          <p:cNvSpPr txBox="1">
            <a:spLocks noChangeArrowheads="1"/>
          </p:cNvSpPr>
          <p:nvPr/>
        </p:nvSpPr>
        <p:spPr bwMode="auto">
          <a:xfrm>
            <a:off x="546100" y="6029325"/>
            <a:ext cx="535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 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is (or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are) linearly dependent</a:t>
            </a:r>
          </a:p>
        </p:txBody>
      </p:sp>
      <p:graphicFrame>
        <p:nvGraphicFramePr>
          <p:cNvPr id="44041" name="Object 90"/>
          <p:cNvGraphicFramePr>
            <a:graphicFrameLocks noChangeAspect="1"/>
          </p:cNvGraphicFramePr>
          <p:nvPr/>
        </p:nvGraphicFramePr>
        <p:xfrm>
          <a:off x="3624263" y="3851275"/>
          <a:ext cx="19240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3" imgW="1066800" imgH="711200" progId="Equation.DSMT4">
                  <p:embed/>
                </p:oleObj>
              </mc:Choice>
              <mc:Fallback>
                <p:oleObj name="Equation" r:id="rId3" imgW="1066800" imgH="711200" progId="Equation.DSMT4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3" y="3851275"/>
                        <a:ext cx="1924050" cy="1281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91"/>
          <p:cNvGraphicFramePr>
            <a:graphicFrameLocks noChangeAspect="1"/>
          </p:cNvGraphicFramePr>
          <p:nvPr/>
        </p:nvGraphicFramePr>
        <p:xfrm>
          <a:off x="6672263" y="3783013"/>
          <a:ext cx="1828800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name="Equation" r:id="rId5" imgW="1016000" imgH="787400" progId="Equation.DSMT4">
                  <p:embed/>
                </p:oleObj>
              </mc:Choice>
              <mc:Fallback>
                <p:oleObj name="Equation" r:id="rId5" imgW="1016000" imgH="7874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783013"/>
                        <a:ext cx="1828800" cy="1417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99"/>
          <p:cNvGraphicFramePr>
            <a:graphicFrameLocks noChangeAspect="1"/>
          </p:cNvGraphicFramePr>
          <p:nvPr/>
        </p:nvGraphicFramePr>
        <p:xfrm>
          <a:off x="5637213" y="4232275"/>
          <a:ext cx="908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1" name="Equation" r:id="rId7" imgW="533169" imgH="203112" progId="Equation.DSMT4">
                  <p:embed/>
                </p:oleObj>
              </mc:Choice>
              <mc:Fallback>
                <p:oleObj name="Equation" r:id="rId7" imgW="533169" imgH="203112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4232275"/>
                        <a:ext cx="908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4" name="Object 104"/>
          <p:cNvGraphicFramePr>
            <a:graphicFrameLocks noChangeAspect="1"/>
          </p:cNvGraphicFramePr>
          <p:nvPr/>
        </p:nvGraphicFramePr>
        <p:xfrm>
          <a:off x="1563688" y="1862138"/>
          <a:ext cx="581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9" imgW="2908300" imgH="279400" progId="Equation.DSMT4">
                  <p:embed/>
                </p:oleObj>
              </mc:Choice>
              <mc:Fallback>
                <p:oleObj name="Equation" r:id="rId9" imgW="2908300" imgH="279400" progId="Equation.DSMT4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1862138"/>
                        <a:ext cx="5816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92163"/>
            <a:ext cx="8007350" cy="17732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mtClean="0"/>
              <a:t>Ex 10: Testing for linear independence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	      Determine whether the following set of vectors in the 2×2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  matrix space is L.I. or L.D.</a:t>
            </a:r>
          </a:p>
        </p:txBody>
      </p:sp>
      <p:graphicFrame>
        <p:nvGraphicFramePr>
          <p:cNvPr id="45059" name="Object 6"/>
          <p:cNvGraphicFramePr>
            <a:graphicFrameLocks noChangeAspect="1"/>
          </p:cNvGraphicFramePr>
          <p:nvPr/>
        </p:nvGraphicFramePr>
        <p:xfrm>
          <a:off x="1403350" y="2416175"/>
          <a:ext cx="557530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3" imgW="2654300" imgH="482600" progId="Equation.DSMT4">
                  <p:embed/>
                </p:oleObj>
              </mc:Choice>
              <mc:Fallback>
                <p:oleObj name="Equation" r:id="rId3" imgW="26543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416175"/>
                        <a:ext cx="557530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7"/>
          <p:cNvSpPr txBox="1">
            <a:spLocks noChangeArrowheads="1"/>
          </p:cNvSpPr>
          <p:nvPr/>
        </p:nvSpPr>
        <p:spPr bwMode="auto">
          <a:xfrm>
            <a:off x="577850" y="3686175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45061" name="Object 12"/>
          <p:cNvGraphicFramePr>
            <a:graphicFrameLocks noChangeAspect="1"/>
          </p:cNvGraphicFramePr>
          <p:nvPr/>
        </p:nvGraphicFramePr>
        <p:xfrm>
          <a:off x="1316038" y="4876800"/>
          <a:ext cx="52562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5" imgW="2501900" imgH="457200" progId="Equation.3">
                  <p:embed/>
                </p:oleObj>
              </mc:Choice>
              <mc:Fallback>
                <p:oleObj name="Equation" r:id="rId5" imgW="25019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876800"/>
                        <a:ext cx="5256212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14"/>
          <p:cNvSpPr txBox="1">
            <a:spLocks noChangeArrowheads="1"/>
          </p:cNvSpPr>
          <p:nvPr/>
        </p:nvSpPr>
        <p:spPr bwMode="auto">
          <a:xfrm>
            <a:off x="1279525" y="4144963"/>
            <a:ext cx="247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33"/>
          <p:cNvGrpSpPr>
            <a:grpSpLocks/>
          </p:cNvGrpSpPr>
          <p:nvPr/>
        </p:nvGrpSpPr>
        <p:grpSpPr bwMode="auto">
          <a:xfrm>
            <a:off x="925513" y="5029200"/>
            <a:ext cx="7620000" cy="457200"/>
            <a:chOff x="816" y="3600"/>
            <a:chExt cx="4800" cy="288"/>
          </a:xfrm>
        </p:grpSpPr>
        <p:sp>
          <p:nvSpPr>
            <p:cNvPr id="46092" name="Text Box 22"/>
            <p:cNvSpPr txBox="1">
              <a:spLocks noChangeArrowheads="1"/>
            </p:cNvSpPr>
            <p:nvPr/>
          </p:nvSpPr>
          <p:spPr bwMode="auto">
            <a:xfrm>
              <a:off x="2304" y="3600"/>
              <a:ext cx="3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(This system has only the trivial solution)</a:t>
              </a:r>
            </a:p>
          </p:txBody>
        </p:sp>
        <p:grpSp>
          <p:nvGrpSpPr>
            <p:cNvPr id="46093" name="Group 32"/>
            <p:cNvGrpSpPr>
              <a:grpSpLocks/>
            </p:cNvGrpSpPr>
            <p:nvPr/>
          </p:nvGrpSpPr>
          <p:grpSpPr bwMode="auto">
            <a:xfrm>
              <a:off x="816" y="3600"/>
              <a:ext cx="1515" cy="288"/>
              <a:chOff x="816" y="3600"/>
              <a:chExt cx="1515" cy="288"/>
            </a:xfrm>
          </p:grpSpPr>
          <p:sp>
            <p:nvSpPr>
              <p:cNvPr id="46094" name="Text Box 28"/>
              <p:cNvSpPr txBox="1">
                <a:spLocks noChangeArrowheads="1"/>
              </p:cNvSpPr>
              <p:nvPr/>
            </p:nvSpPr>
            <p:spPr bwMode="auto">
              <a:xfrm>
                <a:off x="1108" y="3600"/>
                <a:ext cx="1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c</a:t>
                </a:r>
                <a:r>
                  <a:rPr lang="en-US" altLang="zh-TW" baseline="-25000">
                    <a:latin typeface="Times New Roman" pitchFamily="18" charset="0"/>
                    <a:ea typeface="標楷體" pitchFamily="65" charset="-120"/>
                  </a:rPr>
                  <a:t>1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 = 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c</a:t>
                </a:r>
                <a:r>
                  <a:rPr lang="en-US" altLang="zh-TW" baseline="-25000">
                    <a:latin typeface="Times New Roman" pitchFamily="18" charset="0"/>
                    <a:ea typeface="標楷體" pitchFamily="65" charset="-120"/>
                  </a:rPr>
                  <a:t>2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 = 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c</a:t>
                </a:r>
                <a:r>
                  <a:rPr lang="en-US" altLang="zh-TW" baseline="-25000">
                    <a:latin typeface="Times New Roman" pitchFamily="18" charset="0"/>
                    <a:ea typeface="標楷體" pitchFamily="65" charset="-120"/>
                  </a:rPr>
                  <a:t>3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= 0</a:t>
                </a:r>
              </a:p>
            </p:txBody>
          </p:sp>
          <p:sp>
            <p:nvSpPr>
              <p:cNvPr id="46095" name="Text Box 29"/>
              <p:cNvSpPr txBox="1">
                <a:spLocks noChangeArrowheads="1"/>
              </p:cNvSpPr>
              <p:nvPr/>
            </p:nvSpPr>
            <p:spPr bwMode="auto">
              <a:xfrm>
                <a:off x="816" y="360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endParaRPr lang="en-US" altLang="zh-TW"/>
              </a:p>
            </p:txBody>
          </p:sp>
        </p:grpSp>
      </p:grpSp>
      <p:grpSp>
        <p:nvGrpSpPr>
          <p:cNvPr id="46083" name="Group 34"/>
          <p:cNvGrpSpPr>
            <a:grpSpLocks/>
          </p:cNvGrpSpPr>
          <p:nvPr/>
        </p:nvGrpSpPr>
        <p:grpSpPr bwMode="auto">
          <a:xfrm>
            <a:off x="925513" y="5715000"/>
            <a:ext cx="3641725" cy="457200"/>
            <a:chOff x="816" y="3936"/>
            <a:chExt cx="2294" cy="288"/>
          </a:xfrm>
        </p:grpSpPr>
        <p:sp>
          <p:nvSpPr>
            <p:cNvPr id="46090" name="Text Box 24"/>
            <p:cNvSpPr txBox="1">
              <a:spLocks noChangeArrowheads="1"/>
            </p:cNvSpPr>
            <p:nvPr/>
          </p:nvSpPr>
          <p:spPr bwMode="auto">
            <a:xfrm>
              <a:off x="1104" y="3936"/>
              <a:ext cx="2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S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is linearly independent</a:t>
              </a:r>
            </a:p>
          </p:txBody>
        </p:sp>
        <p:sp>
          <p:nvSpPr>
            <p:cNvPr id="46091" name="Text Box 30"/>
            <p:cNvSpPr txBox="1">
              <a:spLocks noChangeArrowheads="1"/>
            </p:cNvSpPr>
            <p:nvPr/>
          </p:nvSpPr>
          <p:spPr bwMode="auto">
            <a:xfrm>
              <a:off x="816" y="3936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/>
            </a:p>
          </p:txBody>
        </p:sp>
      </p:grpSp>
      <p:grpSp>
        <p:nvGrpSpPr>
          <p:cNvPr id="46084" name="Group 35"/>
          <p:cNvGrpSpPr>
            <a:grpSpLocks/>
          </p:cNvGrpSpPr>
          <p:nvPr/>
        </p:nvGrpSpPr>
        <p:grpSpPr bwMode="auto">
          <a:xfrm>
            <a:off x="925513" y="1066800"/>
            <a:ext cx="2895600" cy="1600200"/>
            <a:chOff x="816" y="1200"/>
            <a:chExt cx="1824" cy="1008"/>
          </a:xfrm>
        </p:grpSpPr>
        <p:sp>
          <p:nvSpPr>
            <p:cNvPr id="46088" name="Text Box 26"/>
            <p:cNvSpPr txBox="1">
              <a:spLocks noChangeArrowheads="1"/>
            </p:cNvSpPr>
            <p:nvPr/>
          </p:nvSpPr>
          <p:spPr bwMode="auto">
            <a:xfrm>
              <a:off x="816" y="12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endParaRPr lang="en-US" altLang="zh-TW"/>
            </a:p>
          </p:txBody>
        </p:sp>
        <p:sp>
          <p:nvSpPr>
            <p:cNvPr id="46089" name="Text Box 31"/>
            <p:cNvSpPr txBox="1">
              <a:spLocks noChangeArrowheads="1"/>
            </p:cNvSpPr>
            <p:nvPr/>
          </p:nvSpPr>
          <p:spPr bwMode="auto">
            <a:xfrm>
              <a:off x="1242" y="1230"/>
              <a:ext cx="1398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r"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+3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 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= 0</a:t>
              </a:r>
            </a:p>
            <a:p>
              <a:pPr algn="r"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           = 0</a:t>
              </a:r>
            </a:p>
            <a:p>
              <a:pPr algn="r"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  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+2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3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= 0</a:t>
              </a:r>
            </a:p>
            <a:p>
              <a:pPr algn="r"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    = 0</a:t>
              </a:r>
            </a:p>
          </p:txBody>
        </p:sp>
      </p:grpSp>
      <p:graphicFrame>
        <p:nvGraphicFramePr>
          <p:cNvPr id="46085" name="Object 2048"/>
          <p:cNvGraphicFramePr>
            <a:graphicFrameLocks noChangeAspect="1"/>
          </p:cNvGraphicFramePr>
          <p:nvPr/>
        </p:nvGraphicFramePr>
        <p:xfrm>
          <a:off x="1473200" y="2881313"/>
          <a:ext cx="1920875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3" imgW="914400" imgH="914400" progId="Equation.3">
                  <p:embed/>
                </p:oleObj>
              </mc:Choice>
              <mc:Fallback>
                <p:oleObj name="Equation" r:id="rId3" imgW="914400" imgH="9144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881313"/>
                        <a:ext cx="1920875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2049"/>
          <p:cNvGraphicFramePr>
            <a:graphicFrameLocks noChangeAspect="1"/>
          </p:cNvGraphicFramePr>
          <p:nvPr/>
        </p:nvGraphicFramePr>
        <p:xfrm>
          <a:off x="4786313" y="2881313"/>
          <a:ext cx="1893887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5" imgW="901700" imgH="914400" progId="Equation.3">
                  <p:embed/>
                </p:oleObj>
              </mc:Choice>
              <mc:Fallback>
                <p:oleObj name="Equation" r:id="rId5" imgW="901700" imgH="91440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2881313"/>
                        <a:ext cx="1893887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2050"/>
          <p:cNvGraphicFramePr>
            <a:graphicFrameLocks noChangeAspect="1"/>
          </p:cNvGraphicFramePr>
          <p:nvPr/>
        </p:nvGraphicFramePr>
        <p:xfrm>
          <a:off x="3429000" y="3643313"/>
          <a:ext cx="1162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7" imgW="622030" imgH="203112" progId="Equation.DSMT4">
                  <p:embed/>
                </p:oleObj>
              </mc:Choice>
              <mc:Fallback>
                <p:oleObj name="Equation" r:id="rId7" imgW="622030" imgH="203112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43313"/>
                        <a:ext cx="11620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007350" cy="23749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mtClean="0"/>
              <a:t>Theorem 6: A property of linearly dependent sets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A set </a:t>
            </a:r>
            <a:r>
              <a:rPr lang="en-US" altLang="zh-TW" i="1" smtClean="0">
                <a:solidFill>
                  <a:schemeClr val="tx1"/>
                </a:solidFill>
              </a:rPr>
              <a:t>S </a:t>
            </a:r>
            <a:r>
              <a:rPr lang="en-US" altLang="zh-TW" smtClean="0">
                <a:solidFill>
                  <a:schemeClr val="tx1"/>
                </a:solidFill>
              </a:rPr>
              <a:t>= {</a:t>
            </a:r>
            <a:r>
              <a:rPr lang="en-US" altLang="zh-TW" b="1" smtClean="0">
                <a:solidFill>
                  <a:schemeClr val="tx1"/>
                </a:solidFill>
              </a:rPr>
              <a:t>v</a:t>
            </a:r>
            <a:r>
              <a:rPr lang="en-US" altLang="zh-TW" baseline="-25000" smtClean="0">
                <a:solidFill>
                  <a:schemeClr val="tx1"/>
                </a:solidFill>
              </a:rPr>
              <a:t>1</a:t>
            </a:r>
            <a:r>
              <a:rPr lang="en-US" altLang="zh-TW" smtClean="0">
                <a:solidFill>
                  <a:schemeClr val="tx1"/>
                </a:solidFill>
              </a:rPr>
              <a:t>,</a:t>
            </a:r>
            <a:r>
              <a:rPr lang="en-US" altLang="zh-TW" b="1" smtClean="0">
                <a:solidFill>
                  <a:schemeClr val="tx1"/>
                </a:solidFill>
              </a:rPr>
              <a:t>v</a:t>
            </a:r>
            <a:r>
              <a:rPr lang="en-US" altLang="zh-TW" baseline="-25000" smtClean="0">
                <a:solidFill>
                  <a:schemeClr val="tx1"/>
                </a:solidFill>
              </a:rPr>
              <a:t>2</a:t>
            </a:r>
            <a:r>
              <a:rPr lang="en-US" altLang="zh-TW" smtClean="0">
                <a:solidFill>
                  <a:schemeClr val="tx1"/>
                </a:solidFill>
              </a:rPr>
              <a:t>,</a:t>
            </a:r>
            <a:r>
              <a:rPr lang="en-US" altLang="zh-TW" smtClean="0">
                <a:solidFill>
                  <a:schemeClr val="tx1"/>
                </a:solidFill>
                <a:cs typeface="Times New Roman" pitchFamily="18" charset="0"/>
              </a:rPr>
              <a:t>…,</a:t>
            </a:r>
            <a:r>
              <a:rPr lang="en-US" altLang="zh-TW" b="1" smtClean="0">
                <a:solidFill>
                  <a:schemeClr val="tx1"/>
                </a:solidFill>
              </a:rPr>
              <a:t>v</a:t>
            </a:r>
            <a:r>
              <a:rPr lang="en-US" altLang="zh-TW" i="1" baseline="-25000" smtClean="0">
                <a:solidFill>
                  <a:schemeClr val="tx1"/>
                </a:solidFill>
              </a:rPr>
              <a:t>k</a:t>
            </a:r>
            <a:r>
              <a:rPr lang="en-US" altLang="zh-TW" smtClean="0">
                <a:solidFill>
                  <a:schemeClr val="tx1"/>
                </a:solidFill>
              </a:rPr>
              <a:t>} is linearly dependent if and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only if at least one of the vectors </a:t>
            </a:r>
            <a:r>
              <a:rPr lang="en-US" altLang="zh-TW" b="1" smtClean="0">
                <a:solidFill>
                  <a:schemeClr val="tx1"/>
                </a:solidFill>
              </a:rPr>
              <a:t>v</a:t>
            </a:r>
            <a:r>
              <a:rPr lang="en-US" altLang="zh-TW" i="1" baseline="-25000" smtClean="0">
                <a:solidFill>
                  <a:schemeClr val="tx1"/>
                </a:solidFill>
              </a:rPr>
              <a:t>i  </a:t>
            </a:r>
            <a:r>
              <a:rPr lang="en-US" altLang="zh-TW" smtClean="0">
                <a:solidFill>
                  <a:schemeClr val="tx1"/>
                </a:solidFill>
              </a:rPr>
              <a:t>in </a:t>
            </a:r>
            <a:r>
              <a:rPr lang="en-US" altLang="zh-TW" i="1" smtClean="0">
                <a:solidFill>
                  <a:schemeClr val="tx1"/>
                </a:solidFill>
              </a:rPr>
              <a:t>S</a:t>
            </a:r>
            <a:r>
              <a:rPr lang="en-US" altLang="zh-TW" smtClean="0">
                <a:solidFill>
                  <a:schemeClr val="tx1"/>
                </a:solidFill>
              </a:rPr>
              <a:t> can be written as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a linear combination of the other vectors in </a:t>
            </a:r>
            <a:r>
              <a:rPr lang="en-US" altLang="zh-TW" i="1" smtClean="0">
                <a:solidFill>
                  <a:schemeClr val="tx1"/>
                </a:solidFill>
              </a:rPr>
              <a:t>S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graphicFrame>
        <p:nvGraphicFramePr>
          <p:cNvPr id="47107" name="Object 2048"/>
          <p:cNvGraphicFramePr>
            <a:graphicFrameLocks noChangeAspect="1"/>
          </p:cNvGraphicFramePr>
          <p:nvPr/>
        </p:nvGraphicFramePr>
        <p:xfrm>
          <a:off x="908050" y="4665663"/>
          <a:ext cx="7464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Equation" r:id="rId3" imgW="3543300" imgH="203200" progId="Equation.DSMT4">
                  <p:embed/>
                </p:oleObj>
              </mc:Choice>
              <mc:Fallback>
                <p:oleObj name="Equation" r:id="rId3" imgW="3543300" imgH="203200" progId="Equation.DSMT4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4665663"/>
                        <a:ext cx="74644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08050" y="5257800"/>
            <a:ext cx="2821606" cy="461665"/>
          </a:xfrm>
          <a:prstGeom prst="rect">
            <a:avLst/>
          </a:prstGeom>
          <a:blipFill rotWithShape="1">
            <a:blip r:embed="rId5"/>
            <a:stretch>
              <a:fillRect l="-3456" t="-10667" r="-2160" b="-29333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IN">
                <a:noFill/>
              </a:rPr>
              <a:t> </a:t>
            </a:r>
          </a:p>
        </p:txBody>
      </p:sp>
      <p:graphicFrame>
        <p:nvGraphicFramePr>
          <p:cNvPr id="47109" name="Object 2049"/>
          <p:cNvGraphicFramePr>
            <a:graphicFrameLocks noChangeAspect="1"/>
          </p:cNvGraphicFramePr>
          <p:nvPr/>
        </p:nvGraphicFramePr>
        <p:xfrm>
          <a:off x="962025" y="5797550"/>
          <a:ext cx="8002588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3" name="Equation" r:id="rId6" imgW="3975100" imgH="482600" progId="Equation.DSMT4">
                  <p:embed/>
                </p:oleObj>
              </mc:Choice>
              <mc:Fallback>
                <p:oleObj name="Equation" r:id="rId6" imgW="3975100" imgH="48260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5797550"/>
                        <a:ext cx="8002588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18"/>
          <p:cNvSpPr txBox="1">
            <a:spLocks noChangeArrowheads="1"/>
          </p:cNvSpPr>
          <p:nvPr/>
        </p:nvSpPr>
        <p:spPr bwMode="auto">
          <a:xfrm>
            <a:off x="871538" y="3971925"/>
            <a:ext cx="2928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47111" name="Text Box 22"/>
          <p:cNvSpPr txBox="1">
            <a:spLocks noChangeArrowheads="1"/>
          </p:cNvSpPr>
          <p:nvPr/>
        </p:nvSpPr>
        <p:spPr bwMode="auto">
          <a:xfrm>
            <a:off x="468313" y="3071813"/>
            <a:ext cx="1441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Pf: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4"/>
          <p:cNvGraphicFramePr>
            <a:graphicFrameLocks noChangeAspect="1"/>
          </p:cNvGraphicFramePr>
          <p:nvPr/>
        </p:nvGraphicFramePr>
        <p:xfrm>
          <a:off x="987425" y="838200"/>
          <a:ext cx="6127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3" imgW="304536" imgH="203024" progId="Equation.3">
                  <p:embed/>
                </p:oleObj>
              </mc:Choice>
              <mc:Fallback>
                <p:oleObj name="Equation" r:id="rId3" imgW="304536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838200"/>
                        <a:ext cx="6127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Text Box 5"/>
          <p:cNvSpPr txBox="1">
            <a:spLocks noChangeArrowheads="1"/>
          </p:cNvSpPr>
          <p:nvPr/>
        </p:nvSpPr>
        <p:spPr bwMode="auto">
          <a:xfrm>
            <a:off x="990600" y="1293813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Let</a:t>
            </a:r>
          </a:p>
        </p:txBody>
      </p:sp>
      <p:sp>
        <p:nvSpPr>
          <p:cNvPr id="48132" name="Text Box 9"/>
          <p:cNvSpPr txBox="1">
            <a:spLocks noChangeArrowheads="1"/>
          </p:cNvSpPr>
          <p:nvPr/>
        </p:nvSpPr>
        <p:spPr bwMode="auto">
          <a:xfrm>
            <a:off x="6072188" y="2435225"/>
            <a:ext cx="3071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(there exits at least this nontrivial solution)</a:t>
            </a:r>
          </a:p>
        </p:txBody>
      </p:sp>
      <p:grpSp>
        <p:nvGrpSpPr>
          <p:cNvPr id="48133" name="Group 13"/>
          <p:cNvGrpSpPr>
            <a:grpSpLocks/>
          </p:cNvGrpSpPr>
          <p:nvPr/>
        </p:nvGrpSpPr>
        <p:grpSpPr bwMode="auto">
          <a:xfrm>
            <a:off x="1460500" y="3143250"/>
            <a:ext cx="3254375" cy="457200"/>
            <a:chOff x="1727" y="2736"/>
            <a:chExt cx="2050" cy="288"/>
          </a:xfrm>
        </p:grpSpPr>
        <p:graphicFrame>
          <p:nvGraphicFramePr>
            <p:cNvPr id="48138" name="Object 11"/>
            <p:cNvGraphicFramePr>
              <a:graphicFrameLocks noChangeAspect="1"/>
            </p:cNvGraphicFramePr>
            <p:nvPr/>
          </p:nvGraphicFramePr>
          <p:xfrm>
            <a:off x="1727" y="2783"/>
            <a:ext cx="241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41" name="Equation" r:id="rId5" imgW="190417" imgH="152334" progId="Equation.3">
                    <p:embed/>
                  </p:oleObj>
                </mc:Choice>
                <mc:Fallback>
                  <p:oleObj name="Equation" r:id="rId5" imgW="190417" imgH="15233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" y="2783"/>
                          <a:ext cx="241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9" name="Text Box 12"/>
            <p:cNvSpPr txBox="1">
              <a:spLocks noChangeArrowheads="1"/>
            </p:cNvSpPr>
            <p:nvPr/>
          </p:nvSpPr>
          <p:spPr bwMode="auto">
            <a:xfrm>
              <a:off x="1920" y="2736"/>
              <a:ext cx="18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S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is linearly dependent</a:t>
              </a:r>
            </a:p>
          </p:txBody>
        </p:sp>
      </p:grp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95288" y="4191000"/>
            <a:ext cx="835342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Corollary to Theorem 4.8:</a:t>
            </a:r>
          </a:p>
          <a:p>
            <a:pPr marL="196850" indent="-1968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Two vectors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in a vector space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are linearly dependent (for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2 in Theorem 6) if and only if one is a scalar multiple of the other</a:t>
            </a:r>
          </a:p>
        </p:txBody>
      </p:sp>
      <p:sp>
        <p:nvSpPr>
          <p:cNvPr id="48135" name="Text Box 16"/>
          <p:cNvSpPr txBox="1">
            <a:spLocks noChangeArrowheads="1"/>
          </p:cNvSpPr>
          <p:nvPr/>
        </p:nvSpPr>
        <p:spPr bwMode="auto">
          <a:xfrm>
            <a:off x="1643063" y="1295400"/>
            <a:ext cx="483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i-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i-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i+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i+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</a:p>
        </p:txBody>
      </p:sp>
      <p:sp>
        <p:nvSpPr>
          <p:cNvPr id="48136" name="Text Box 17"/>
          <p:cNvSpPr txBox="1">
            <a:spLocks noChangeArrowheads="1"/>
          </p:cNvSpPr>
          <p:nvPr/>
        </p:nvSpPr>
        <p:spPr bwMode="auto">
          <a:xfrm>
            <a:off x="1403350" y="1905000"/>
            <a:ext cx="5192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-1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+1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+1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48137" name="Text Box 18"/>
          <p:cNvSpPr txBox="1">
            <a:spLocks noChangeArrowheads="1"/>
          </p:cNvSpPr>
          <p:nvPr/>
        </p:nvSpPr>
        <p:spPr bwMode="auto">
          <a:xfrm>
            <a:off x="1403350" y="2514600"/>
            <a:ext cx="4381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,…,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1 ,…,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4.5 Basis and Dimension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57250"/>
            <a:ext cx="7924800" cy="495300"/>
          </a:xfrm>
        </p:spPr>
        <p:txBody>
          <a:bodyPr/>
          <a:lstStyle/>
          <a:p>
            <a:pPr eaLnBrk="1" hangingPunct="1"/>
            <a:r>
              <a:rPr lang="en-US" altLang="zh-TW" smtClean="0"/>
              <a:t> Basis :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85838" y="1285875"/>
            <a:ext cx="2274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: a vector space</a:t>
            </a:r>
          </a:p>
        </p:txBody>
      </p:sp>
      <p:graphicFrame>
        <p:nvGraphicFramePr>
          <p:cNvPr id="49157" name="Object 0"/>
          <p:cNvGraphicFramePr>
            <a:graphicFrameLocks noChangeAspect="1"/>
          </p:cNvGraphicFramePr>
          <p:nvPr/>
        </p:nvGraphicFramePr>
        <p:xfrm>
          <a:off x="985838" y="2308225"/>
          <a:ext cx="6127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5" name="Equation" r:id="rId3" imgW="304800" imgH="914400" progId="Equation.DSMT4">
                  <p:embed/>
                </p:oleObj>
              </mc:Choice>
              <mc:Fallback>
                <p:oleObj name="Equation" r:id="rId3" imgW="304800" imgH="9144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2308225"/>
                        <a:ext cx="61277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7"/>
          <p:cNvSpPr txBox="1">
            <a:spLocks noChangeArrowheads="1"/>
          </p:cNvSpPr>
          <p:nvPr/>
        </p:nvSpPr>
        <p:spPr bwMode="auto">
          <a:xfrm>
            <a:off x="1595438" y="2278063"/>
            <a:ext cx="360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spans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(i.e., span(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1603375" y="3643313"/>
            <a:ext cx="318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linearly independent</a:t>
            </a:r>
          </a:p>
        </p:txBody>
      </p:sp>
      <p:grpSp>
        <p:nvGrpSpPr>
          <p:cNvPr id="49160" name="群組 18"/>
          <p:cNvGrpSpPr>
            <a:grpSpLocks noChangeAspect="1"/>
          </p:cNvGrpSpPr>
          <p:nvPr/>
        </p:nvGrpSpPr>
        <p:grpSpPr bwMode="auto">
          <a:xfrm>
            <a:off x="5211763" y="1000125"/>
            <a:ext cx="3360737" cy="960438"/>
            <a:chOff x="5014913" y="1052513"/>
            <a:chExt cx="3733800" cy="1066800"/>
          </a:xfrm>
        </p:grpSpPr>
        <p:sp>
          <p:nvSpPr>
            <p:cNvPr id="49170" name="Oval 10"/>
            <p:cNvSpPr>
              <a:spLocks noChangeArrowheads="1"/>
            </p:cNvSpPr>
            <p:nvPr/>
          </p:nvSpPr>
          <p:spPr bwMode="auto">
            <a:xfrm>
              <a:off x="5014913" y="1052513"/>
              <a:ext cx="2362200" cy="1066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49171" name="Oval 11"/>
            <p:cNvSpPr>
              <a:spLocks noChangeArrowheads="1"/>
            </p:cNvSpPr>
            <p:nvPr/>
          </p:nvSpPr>
          <p:spPr bwMode="auto">
            <a:xfrm>
              <a:off x="6386513" y="1052513"/>
              <a:ext cx="2362200" cy="10668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hangingPunct="1"/>
              <a:endParaRPr lang="zh-TW" altLang="en-US"/>
            </a:p>
          </p:txBody>
        </p:sp>
        <p:sp>
          <p:nvSpPr>
            <p:cNvPr id="49172" name="Text Box 12"/>
            <p:cNvSpPr txBox="1">
              <a:spLocks noChangeArrowheads="1"/>
            </p:cNvSpPr>
            <p:nvPr/>
          </p:nvSpPr>
          <p:spPr bwMode="auto">
            <a:xfrm>
              <a:off x="5327634" y="1290640"/>
              <a:ext cx="9604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itchFamily="18" charset="0"/>
                  <a:ea typeface="標楷體" pitchFamily="65" charset="-120"/>
                </a:rPr>
                <a:t>Spanning</a:t>
              </a:r>
            </a:p>
            <a:p>
              <a:pPr algn="ctr" eaLnBrk="1" hangingPunct="1"/>
              <a:r>
                <a:rPr lang="en-US" altLang="zh-TW" sz="1600">
                  <a:latin typeface="Times New Roman" pitchFamily="18" charset="0"/>
                  <a:ea typeface="標楷體" pitchFamily="65" charset="-120"/>
                </a:rPr>
                <a:t>Sets</a:t>
              </a:r>
            </a:p>
          </p:txBody>
        </p:sp>
        <p:sp>
          <p:nvSpPr>
            <p:cNvPr id="49173" name="Text Box 13"/>
            <p:cNvSpPr txBox="1">
              <a:spLocks noChangeArrowheads="1"/>
            </p:cNvSpPr>
            <p:nvPr/>
          </p:nvSpPr>
          <p:spPr bwMode="auto">
            <a:xfrm>
              <a:off x="6507163" y="1370015"/>
              <a:ext cx="717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sz="1800">
                  <a:latin typeface="Times New Roman" pitchFamily="18" charset="0"/>
                  <a:ea typeface="標楷體" pitchFamily="65" charset="-120"/>
                </a:rPr>
                <a:t>Bases</a:t>
              </a:r>
            </a:p>
          </p:txBody>
        </p:sp>
        <p:sp>
          <p:nvSpPr>
            <p:cNvPr id="49174" name="Text Box 14"/>
            <p:cNvSpPr txBox="1">
              <a:spLocks noChangeArrowheads="1"/>
            </p:cNvSpPr>
            <p:nvPr/>
          </p:nvSpPr>
          <p:spPr bwMode="auto">
            <a:xfrm>
              <a:off x="7424739" y="1131889"/>
              <a:ext cx="1190626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algn="ctr" eaLnBrk="1" hangingPunct="1"/>
              <a:r>
                <a:rPr lang="en-US" altLang="zh-TW" sz="1600">
                  <a:latin typeface="Times New Roman" pitchFamily="18" charset="0"/>
                  <a:ea typeface="標楷體" pitchFamily="65" charset="-120"/>
                </a:rPr>
                <a:t>Linearly</a:t>
              </a:r>
            </a:p>
            <a:p>
              <a:pPr algn="ctr" eaLnBrk="1" hangingPunct="1"/>
              <a:r>
                <a:rPr lang="en-US" altLang="zh-TW" sz="1600">
                  <a:latin typeface="Times New Roman" pitchFamily="18" charset="0"/>
                  <a:ea typeface="標楷體" pitchFamily="65" charset="-120"/>
                </a:rPr>
                <a:t>Independent</a:t>
              </a:r>
            </a:p>
            <a:p>
              <a:pPr algn="ctr" eaLnBrk="1" hangingPunct="1"/>
              <a:r>
                <a:rPr lang="en-US" altLang="zh-TW" sz="1600">
                  <a:latin typeface="Times New Roman" pitchFamily="18" charset="0"/>
                  <a:ea typeface="標楷體" pitchFamily="65" charset="-120"/>
                </a:rPr>
                <a:t>Sets</a:t>
              </a:r>
            </a:p>
          </p:txBody>
        </p:sp>
      </p:grpSp>
      <p:sp>
        <p:nvSpPr>
          <p:cNvPr id="49161" name="Text Box 16"/>
          <p:cNvSpPr txBox="1">
            <a:spLocks noChangeArrowheads="1"/>
          </p:cNvSpPr>
          <p:nvPr/>
        </p:nvSpPr>
        <p:spPr bwMode="auto">
          <a:xfrm>
            <a:off x="1116013" y="4900613"/>
            <a:ext cx="3821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Then,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 S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 is called a basis for 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>
              <a:solidFill>
                <a:srgbClr val="FF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162" name="Text Box 18"/>
          <p:cNvSpPr txBox="1">
            <a:spLocks noChangeArrowheads="1"/>
          </p:cNvSpPr>
          <p:nvPr/>
        </p:nvSpPr>
        <p:spPr bwMode="auto">
          <a:xfrm>
            <a:off x="381000" y="5329238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Notes:</a:t>
            </a:r>
          </a:p>
        </p:txBody>
      </p:sp>
      <p:sp>
        <p:nvSpPr>
          <p:cNvPr id="49163" name="Text Box 30"/>
          <p:cNvSpPr txBox="1">
            <a:spLocks noChangeArrowheads="1"/>
          </p:cNvSpPr>
          <p:nvPr/>
        </p:nvSpPr>
        <p:spPr bwMode="auto">
          <a:xfrm>
            <a:off x="985838" y="1743075"/>
            <a:ext cx="298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={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…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}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</a:p>
        </p:txBody>
      </p:sp>
      <p:sp>
        <p:nvSpPr>
          <p:cNvPr id="49164" name="Text Box 34"/>
          <p:cNvSpPr txBox="1">
            <a:spLocks noChangeArrowheads="1"/>
          </p:cNvSpPr>
          <p:nvPr/>
        </p:nvSpPr>
        <p:spPr bwMode="auto">
          <a:xfrm>
            <a:off x="1073150" y="5715000"/>
            <a:ext cx="74596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>
                <a:solidFill>
                  <a:srgbClr val="00B050"/>
                </a:solidFill>
                <a:latin typeface="Times New Roman" pitchFamily="18" charset="0"/>
              </a:rPr>
              <a:t>A basis </a:t>
            </a:r>
            <a:r>
              <a:rPr lang="en-US" altLang="zh-TW" i="1">
                <a:solidFill>
                  <a:srgbClr val="00B050"/>
                </a:solidFill>
                <a:latin typeface="Times New Roman" pitchFamily="18" charset="0"/>
              </a:rPr>
              <a:t>S</a:t>
            </a:r>
            <a:r>
              <a:rPr lang="en-US" altLang="zh-TW">
                <a:solidFill>
                  <a:srgbClr val="00B050"/>
                </a:solidFill>
                <a:latin typeface="Times New Roman" pitchFamily="18" charset="0"/>
              </a:rPr>
              <a:t> must have enough vectors to span </a:t>
            </a:r>
            <a:r>
              <a:rPr lang="en-US" altLang="zh-TW" i="1">
                <a:solidFill>
                  <a:srgbClr val="00B050"/>
                </a:solidFill>
                <a:latin typeface="Times New Roman" pitchFamily="18" charset="0"/>
              </a:rPr>
              <a:t>V</a:t>
            </a:r>
            <a:r>
              <a:rPr lang="en-US" altLang="zh-TW">
                <a:solidFill>
                  <a:srgbClr val="00B050"/>
                </a:solidFill>
                <a:latin typeface="Times New Roman" pitchFamily="18" charset="0"/>
              </a:rPr>
              <a:t>, but not so many vectors that one of them could be written as a linear combination of the other vectors in </a:t>
            </a:r>
            <a:r>
              <a:rPr lang="en-US" altLang="zh-TW" i="1">
                <a:solidFill>
                  <a:srgbClr val="00B050"/>
                </a:solidFill>
                <a:latin typeface="Times New Roman" pitchFamily="18" charset="0"/>
              </a:rPr>
              <a:t>S</a:t>
            </a:r>
          </a:p>
        </p:txBody>
      </p:sp>
      <p:graphicFrame>
        <p:nvGraphicFramePr>
          <p:cNvPr id="49165" name="Object 1"/>
          <p:cNvGraphicFramePr>
            <a:graphicFrameLocks noChangeAspect="1"/>
          </p:cNvGraphicFramePr>
          <p:nvPr/>
        </p:nvGraphicFramePr>
        <p:xfrm>
          <a:off x="1620838" y="2773363"/>
          <a:ext cx="65944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5" imgW="3657600" imgH="482600" progId="Equation.DSMT4">
                  <p:embed/>
                </p:oleObj>
              </mc:Choice>
              <mc:Fallback>
                <p:oleObj name="Equation" r:id="rId5" imgW="3657600" imgH="482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0838" y="2773363"/>
                        <a:ext cx="65944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6" name="Object 2"/>
          <p:cNvGraphicFramePr>
            <a:graphicFrameLocks noChangeAspect="1"/>
          </p:cNvGraphicFramePr>
          <p:nvPr/>
        </p:nvGraphicFramePr>
        <p:xfrm>
          <a:off x="1627188" y="4083050"/>
          <a:ext cx="72310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7" name="Equation" r:id="rId7" imgW="4013200" imgH="457200" progId="Equation.DSMT4">
                  <p:embed/>
                </p:oleObj>
              </mc:Choice>
              <mc:Fallback>
                <p:oleObj name="Equation" r:id="rId7" imgW="40132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083050"/>
                        <a:ext cx="723106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7" name="橢圓 19"/>
          <p:cNvSpPr>
            <a:spLocks noChangeArrowheads="1"/>
          </p:cNvSpPr>
          <p:nvPr/>
        </p:nvSpPr>
        <p:spPr bwMode="auto">
          <a:xfrm>
            <a:off x="4929188" y="857250"/>
            <a:ext cx="3929062" cy="1285875"/>
          </a:xfrm>
          <a:prstGeom prst="ellipse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eaLnBrk="1" hangingPunct="1"/>
            <a:endParaRPr lang="zh-TW" altLang="en-US"/>
          </a:p>
        </p:txBody>
      </p:sp>
      <p:cxnSp>
        <p:nvCxnSpPr>
          <p:cNvPr id="49168" name="直線單箭頭接點 21"/>
          <p:cNvCxnSpPr>
            <a:cxnSpLocks noChangeShapeType="1"/>
            <a:endCxn id="49167" idx="5"/>
          </p:cNvCxnSpPr>
          <p:nvPr/>
        </p:nvCxnSpPr>
        <p:spPr bwMode="auto">
          <a:xfrm rot="16200000" flipV="1">
            <a:off x="8262144" y="1975644"/>
            <a:ext cx="260350" cy="2174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9" name="Text Box 4"/>
          <p:cNvSpPr txBox="1">
            <a:spLocks noChangeArrowheads="1"/>
          </p:cNvSpPr>
          <p:nvPr/>
        </p:nvSpPr>
        <p:spPr bwMode="auto">
          <a:xfrm>
            <a:off x="8358188" y="2143125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5"/>
          <p:cNvSpPr txBox="1">
            <a:spLocks noChangeArrowheads="1"/>
          </p:cNvSpPr>
          <p:nvPr/>
        </p:nvSpPr>
        <p:spPr bwMode="auto">
          <a:xfrm>
            <a:off x="381000" y="836613"/>
            <a:ext cx="1195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Notes:</a:t>
            </a:r>
          </a:p>
        </p:txBody>
      </p:sp>
      <p:sp>
        <p:nvSpPr>
          <p:cNvPr id="50179" name="Text Box 17"/>
          <p:cNvSpPr txBox="1">
            <a:spLocks noChangeArrowheads="1"/>
          </p:cNvSpPr>
          <p:nvPr/>
        </p:nvSpPr>
        <p:spPr bwMode="auto">
          <a:xfrm>
            <a:off x="914400" y="1357313"/>
            <a:ext cx="383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(1) the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standard basis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baseline="3000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:</a:t>
            </a:r>
          </a:p>
        </p:txBody>
      </p:sp>
      <p:sp>
        <p:nvSpPr>
          <p:cNvPr id="50180" name="Text Box 18"/>
          <p:cNvSpPr txBox="1">
            <a:spLocks noChangeArrowheads="1"/>
          </p:cNvSpPr>
          <p:nvPr/>
        </p:nvSpPr>
        <p:spPr bwMode="auto">
          <a:xfrm>
            <a:off x="1295400" y="1814513"/>
            <a:ext cx="601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{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j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}  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i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(1, 0, 0),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j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(0, 1, 0),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(0, 0, 1)</a:t>
            </a:r>
          </a:p>
        </p:txBody>
      </p:sp>
      <p:sp>
        <p:nvSpPr>
          <p:cNvPr id="50181" name="Text Box 22"/>
          <p:cNvSpPr txBox="1">
            <a:spLocks noChangeArrowheads="1"/>
          </p:cNvSpPr>
          <p:nvPr/>
        </p:nvSpPr>
        <p:spPr bwMode="auto">
          <a:xfrm>
            <a:off x="914400" y="2438400"/>
            <a:ext cx="388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en-US" altLang="zh-TW">
                <a:latin typeface="Times New Roman" pitchFamily="18" charset="0"/>
              </a:rPr>
              <a:t>the </a:t>
            </a:r>
            <a:r>
              <a:rPr lang="en-US" altLang="zh-TW" b="1">
                <a:latin typeface="Times New Roman" pitchFamily="18" charset="0"/>
              </a:rPr>
              <a:t>standard basis</a:t>
            </a:r>
            <a:r>
              <a:rPr lang="en-US" altLang="zh-TW">
                <a:latin typeface="Times New Roman" pitchFamily="18" charset="0"/>
              </a:rPr>
              <a:t> 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60000">
                <a:latin typeface="Times New Roman" pitchFamily="18" charset="0"/>
                <a:ea typeface="標楷體" pitchFamily="65" charset="-120"/>
              </a:rPr>
              <a:t>n </a:t>
            </a:r>
            <a:r>
              <a:rPr lang="en-US" altLang="zh-TW">
                <a:latin typeface="Times New Roman" pitchFamily="18" charset="0"/>
              </a:rPr>
              <a:t>:</a:t>
            </a:r>
          </a:p>
        </p:txBody>
      </p:sp>
      <p:sp>
        <p:nvSpPr>
          <p:cNvPr id="50182" name="Text Box 23"/>
          <p:cNvSpPr txBox="1">
            <a:spLocks noChangeArrowheads="1"/>
          </p:cNvSpPr>
          <p:nvPr/>
        </p:nvSpPr>
        <p:spPr bwMode="auto">
          <a:xfrm>
            <a:off x="1247775" y="2867025"/>
            <a:ext cx="789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{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e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e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…,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e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}   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e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=(1,0,…,0),</a:t>
            </a:r>
            <a:r>
              <a:rPr lang="en-US" altLang="zh-TW" b="1" i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e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=(0,1,…,0),…,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e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=(0,0,…,1)</a:t>
            </a:r>
          </a:p>
        </p:txBody>
      </p:sp>
      <p:sp>
        <p:nvSpPr>
          <p:cNvPr id="50183" name="Text Box 24"/>
          <p:cNvSpPr txBox="1">
            <a:spLocks noChangeArrowheads="1"/>
          </p:cNvSpPr>
          <p:nvPr/>
        </p:nvSpPr>
        <p:spPr bwMode="auto">
          <a:xfrm>
            <a:off x="1295400" y="3429000"/>
            <a:ext cx="162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Ex: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baseline="30000"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</a:t>
            </a:r>
            <a:endParaRPr lang="en-US" altLang="zh-TW" baseline="30000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0184" name="Text Box 25"/>
          <p:cNvSpPr txBox="1">
            <a:spLocks noChangeArrowheads="1"/>
          </p:cNvSpPr>
          <p:nvPr/>
        </p:nvSpPr>
        <p:spPr bwMode="auto">
          <a:xfrm>
            <a:off x="2786063" y="3429000"/>
            <a:ext cx="509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{(1,0,0,0), (0,1,0,0), (0,0,1,0), (0,0,0,1)}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6"/>
          <p:cNvSpPr txBox="1">
            <a:spLocks noChangeArrowheads="1"/>
          </p:cNvSpPr>
          <p:nvPr/>
        </p:nvSpPr>
        <p:spPr bwMode="auto">
          <a:xfrm>
            <a:off x="1263650" y="2503488"/>
            <a:ext cx="315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Ex:  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 matrix space:</a:t>
            </a:r>
            <a:endParaRPr lang="en-US" altLang="zh-TW" baseline="30000"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51203" name="Object 23"/>
          <p:cNvGraphicFramePr>
            <a:graphicFrameLocks noChangeAspect="1"/>
          </p:cNvGraphicFramePr>
          <p:nvPr/>
        </p:nvGraphicFramePr>
        <p:xfrm>
          <a:off x="2286000" y="2960688"/>
          <a:ext cx="41132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3" imgW="2044700" imgH="482600" progId="Equation.3">
                  <p:embed/>
                </p:oleObj>
              </mc:Choice>
              <mc:Fallback>
                <p:oleObj name="Equation" r:id="rId3" imgW="2044700" imgH="482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60688"/>
                        <a:ext cx="41132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24"/>
          <p:cNvGraphicFramePr>
            <a:graphicFrameLocks noChangeAspect="1"/>
          </p:cNvGraphicFramePr>
          <p:nvPr/>
        </p:nvGraphicFramePr>
        <p:xfrm>
          <a:off x="1979613" y="2552700"/>
          <a:ext cx="6381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5" imgW="317087" imgH="164885" progId="Equation.3">
                  <p:embed/>
                </p:oleObj>
              </mc:Choice>
              <mc:Fallback>
                <p:oleObj name="Equation" r:id="rId5" imgW="317087" imgH="16488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552700"/>
                        <a:ext cx="6381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19"/>
          <p:cNvSpPr txBox="1">
            <a:spLocks noChangeArrowheads="1"/>
          </p:cNvSpPr>
          <p:nvPr/>
        </p:nvSpPr>
        <p:spPr bwMode="auto">
          <a:xfrm>
            <a:off x="923925" y="1125538"/>
            <a:ext cx="466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(3) </a:t>
            </a:r>
            <a:r>
              <a:rPr lang="en-US" altLang="zh-TW">
                <a:latin typeface="Times New Roman" pitchFamily="18" charset="0"/>
              </a:rPr>
              <a:t>the </a:t>
            </a:r>
            <a:r>
              <a:rPr lang="en-US" altLang="zh-TW" b="1">
                <a:latin typeface="Times New Roman" pitchFamily="18" charset="0"/>
              </a:rPr>
              <a:t>standard basis</a:t>
            </a:r>
            <a:r>
              <a:rPr lang="en-US" altLang="zh-TW">
                <a:latin typeface="Times New Roman" pitchFamily="18" charset="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matrix space:</a:t>
            </a:r>
          </a:p>
        </p:txBody>
      </p:sp>
      <p:grpSp>
        <p:nvGrpSpPr>
          <p:cNvPr id="51206" name="Group 44"/>
          <p:cNvGrpSpPr>
            <a:grpSpLocks/>
          </p:cNvGrpSpPr>
          <p:nvPr/>
        </p:nvGrpSpPr>
        <p:grpSpPr bwMode="auto">
          <a:xfrm>
            <a:off x="990600" y="4265613"/>
            <a:ext cx="4248150" cy="1449387"/>
            <a:chOff x="624" y="3168"/>
            <a:chExt cx="2676" cy="913"/>
          </a:xfrm>
        </p:grpSpPr>
        <p:sp>
          <p:nvSpPr>
            <p:cNvPr id="51207" name="Text Box 36"/>
            <p:cNvSpPr txBox="1">
              <a:spLocks noChangeArrowheads="1"/>
            </p:cNvSpPr>
            <p:nvPr/>
          </p:nvSpPr>
          <p:spPr bwMode="auto">
            <a:xfrm>
              <a:off x="624" y="3168"/>
              <a:ext cx="26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(4) </a:t>
              </a:r>
              <a:r>
                <a:rPr lang="en-US" altLang="zh-TW">
                  <a:latin typeface="Times New Roman" pitchFamily="18" charset="0"/>
                </a:rPr>
                <a:t>the </a:t>
              </a:r>
              <a:r>
                <a:rPr lang="en-US" altLang="zh-TW" b="1">
                  <a:latin typeface="Times New Roman" pitchFamily="18" charset="0"/>
                </a:rPr>
                <a:t>standard basis</a:t>
              </a:r>
              <a:r>
                <a:rPr lang="en-US" altLang="zh-TW">
                  <a:latin typeface="Times New Roman" pitchFamily="18" charset="0"/>
                </a:rPr>
                <a:t> for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P</a:t>
              </a:r>
              <a:r>
                <a:rPr lang="en-US" altLang="zh-TW" i="1" baseline="-25000">
                  <a:latin typeface="Times New Roman" pitchFamily="18" charset="0"/>
                  <a:ea typeface="標楷體" pitchFamily="65" charset="-120"/>
                </a:rPr>
                <a:t>n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): </a:t>
              </a:r>
            </a:p>
          </p:txBody>
        </p:sp>
        <p:sp>
          <p:nvSpPr>
            <p:cNvPr id="51208" name="Text Box 37"/>
            <p:cNvSpPr txBox="1">
              <a:spLocks noChangeArrowheads="1"/>
            </p:cNvSpPr>
            <p:nvPr/>
          </p:nvSpPr>
          <p:spPr bwMode="auto">
            <a:xfrm>
              <a:off x="864" y="3456"/>
              <a:ext cx="1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{1,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,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baseline="30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, …,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x</a:t>
              </a:r>
              <a:r>
                <a:rPr lang="en-US" altLang="zh-TW" i="1" baseline="30000">
                  <a:latin typeface="Times New Roman" pitchFamily="18" charset="0"/>
                  <a:ea typeface="標楷體" pitchFamily="65" charset="-120"/>
                </a:rPr>
                <a:t>n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}</a:t>
              </a:r>
            </a:p>
          </p:txBody>
        </p:sp>
        <p:grpSp>
          <p:nvGrpSpPr>
            <p:cNvPr id="51209" name="Group 38"/>
            <p:cNvGrpSpPr>
              <a:grpSpLocks/>
            </p:cNvGrpSpPr>
            <p:nvPr/>
          </p:nvGrpSpPr>
          <p:grpSpPr bwMode="auto">
            <a:xfrm>
              <a:off x="864" y="3792"/>
              <a:ext cx="2112" cy="289"/>
              <a:chOff x="1296" y="1871"/>
              <a:chExt cx="2112" cy="289"/>
            </a:xfrm>
          </p:grpSpPr>
          <p:sp>
            <p:nvSpPr>
              <p:cNvPr id="51210" name="Text Box 39"/>
              <p:cNvSpPr txBox="1">
                <a:spLocks noChangeArrowheads="1"/>
              </p:cNvSpPr>
              <p:nvPr/>
            </p:nvSpPr>
            <p:spPr bwMode="auto">
              <a:xfrm>
                <a:off x="1296" y="1871"/>
                <a:ext cx="9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solidFill>
                      <a:schemeClr val="hlink"/>
                    </a:solidFill>
                    <a:latin typeface="Times New Roman" pitchFamily="18" charset="0"/>
                    <a:ea typeface="標楷體" pitchFamily="65" charset="-120"/>
                  </a:rPr>
                  <a:t>Ex:   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P</a:t>
                </a:r>
                <a:r>
                  <a:rPr lang="en-US" altLang="zh-TW" baseline="-25000">
                    <a:latin typeface="Times New Roman" pitchFamily="18" charset="0"/>
                    <a:ea typeface="標楷體" pitchFamily="65" charset="-120"/>
                  </a:rPr>
                  <a:t>3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(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x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)</a:t>
                </a:r>
                <a:endParaRPr lang="en-US" altLang="zh-TW" baseline="30000">
                  <a:latin typeface="Times New Roman" pitchFamily="18" charset="0"/>
                  <a:ea typeface="標楷體" pitchFamily="65" charset="-120"/>
                </a:endParaRPr>
              </a:p>
            </p:txBody>
          </p:sp>
          <p:sp>
            <p:nvSpPr>
              <p:cNvPr id="51211" name="Text Box 40"/>
              <p:cNvSpPr txBox="1">
                <a:spLocks noChangeArrowheads="1"/>
              </p:cNvSpPr>
              <p:nvPr/>
            </p:nvSpPr>
            <p:spPr bwMode="auto">
              <a:xfrm>
                <a:off x="2341" y="1872"/>
                <a:ext cx="106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pitchFamily="18" charset="-120"/>
                  </a:defRPr>
                </a:lvl9pPr>
              </a:lstStyle>
              <a:p>
                <a:pPr eaLnBrk="1" hangingPunct="1"/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{1, 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x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, 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x</a:t>
                </a:r>
                <a:r>
                  <a:rPr lang="en-US" altLang="zh-TW" baseline="30000">
                    <a:latin typeface="Times New Roman" pitchFamily="18" charset="0"/>
                    <a:ea typeface="標楷體" pitchFamily="65" charset="-120"/>
                  </a:rPr>
                  <a:t>2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, </a:t>
                </a:r>
                <a:r>
                  <a:rPr lang="en-US" altLang="zh-TW" i="1">
                    <a:latin typeface="Times New Roman" pitchFamily="18" charset="0"/>
                    <a:ea typeface="標楷體" pitchFamily="65" charset="-120"/>
                  </a:rPr>
                  <a:t>x</a:t>
                </a:r>
                <a:r>
                  <a:rPr lang="en-US" altLang="zh-TW" baseline="30000">
                    <a:latin typeface="Times New Roman" pitchFamily="18" charset="0"/>
                    <a:ea typeface="標楷體" pitchFamily="65" charset="-120"/>
                  </a:rPr>
                  <a:t>3</a:t>
                </a:r>
                <a:r>
                  <a:rPr lang="en-US" altLang="zh-TW">
                    <a:latin typeface="Times New Roman" pitchFamily="18" charset="0"/>
                    <a:ea typeface="標楷體" pitchFamily="65" charset="-120"/>
                  </a:rPr>
                  <a:t>}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0"/>
          <p:cNvSpPr txBox="1">
            <a:spLocks noChangeArrowheads="1"/>
          </p:cNvSpPr>
          <p:nvPr/>
        </p:nvSpPr>
        <p:spPr bwMode="auto">
          <a:xfrm>
            <a:off x="468313" y="908050"/>
            <a:ext cx="4646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 Ex 2: </a:t>
            </a:r>
            <a:r>
              <a:rPr lang="en-US" altLang="zh-TW">
                <a:solidFill>
                  <a:srgbClr val="FF0000"/>
                </a:solidFill>
                <a:latin typeface="Times New Roman" pitchFamily="18" charset="0"/>
              </a:rPr>
              <a:t>The nonstandard basis for </a:t>
            </a:r>
            <a:r>
              <a:rPr lang="en-US" altLang="zh-TW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en-US" altLang="zh-TW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2227" name="Object 11"/>
          <p:cNvGraphicFramePr>
            <a:graphicFrameLocks noChangeAspect="1"/>
          </p:cNvGraphicFramePr>
          <p:nvPr/>
        </p:nvGraphicFramePr>
        <p:xfrm>
          <a:off x="1250950" y="1506538"/>
          <a:ext cx="6502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name="Equation" r:id="rId3" imgW="3251200" imgH="241300" progId="Equation.DSMT4">
                  <p:embed/>
                </p:oleObj>
              </mc:Choice>
              <mc:Fallback>
                <p:oleObj name="Equation" r:id="rId3" imgW="32512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1506538"/>
                        <a:ext cx="6502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12"/>
          <p:cNvGraphicFramePr>
            <a:graphicFrameLocks noChangeAspect="1"/>
          </p:cNvGraphicFramePr>
          <p:nvPr/>
        </p:nvGraphicFramePr>
        <p:xfrm>
          <a:off x="828675" y="2133600"/>
          <a:ext cx="7029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name="Equation" r:id="rId5" imgW="3517900" imgH="482600" progId="Equation.DSMT4">
                  <p:embed/>
                </p:oleObj>
              </mc:Choice>
              <mc:Fallback>
                <p:oleObj name="Equation" r:id="rId5" imgW="35179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133600"/>
                        <a:ext cx="702945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13"/>
          <p:cNvSpPr txBox="1">
            <a:spLocks noChangeArrowheads="1"/>
          </p:cNvSpPr>
          <p:nvPr/>
        </p:nvSpPr>
        <p:spPr bwMode="auto">
          <a:xfrm>
            <a:off x="900113" y="3071813"/>
            <a:ext cx="7807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Because the coefficient matrix of this system has a </a:t>
            </a:r>
            <a:r>
              <a:rPr lang="en-US" altLang="zh-TW" sz="1800" b="1">
                <a:solidFill>
                  <a:srgbClr val="0000FF"/>
                </a:solidFill>
                <a:latin typeface="Times New Roman" pitchFamily="18" charset="0"/>
              </a:rPr>
              <a:t>nonzero determinant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, the system has a unique solution for each </a:t>
            </a:r>
            <a:r>
              <a:rPr lang="en-US" altLang="zh-TW" sz="1800" b="1">
                <a:solidFill>
                  <a:srgbClr val="0000FF"/>
                </a:solidFill>
                <a:latin typeface="Times New Roman" pitchFamily="18" charset="0"/>
              </a:rPr>
              <a:t>u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. Thus you can conclude that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spans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1800" i="1" baseline="5000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graphicFrame>
        <p:nvGraphicFramePr>
          <p:cNvPr id="52230" name="Object 14"/>
          <p:cNvGraphicFramePr>
            <a:graphicFrameLocks noChangeAspect="1"/>
          </p:cNvGraphicFramePr>
          <p:nvPr/>
        </p:nvGraphicFramePr>
        <p:xfrm>
          <a:off x="798513" y="3786188"/>
          <a:ext cx="44164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5" name="Equation" r:id="rId7" imgW="2209800" imgH="482600" progId="Equation.DSMT4">
                  <p:embed/>
                </p:oleObj>
              </mc:Choice>
              <mc:Fallback>
                <p:oleObj name="Equation" r:id="rId7" imgW="2209800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3786188"/>
                        <a:ext cx="44164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15"/>
          <p:cNvSpPr txBox="1">
            <a:spLocks noChangeArrowheads="1"/>
          </p:cNvSpPr>
          <p:nvPr/>
        </p:nvSpPr>
        <p:spPr bwMode="auto">
          <a:xfrm>
            <a:off x="971550" y="4714875"/>
            <a:ext cx="78073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Because the coefficient matrix of this system has a </a:t>
            </a:r>
            <a:r>
              <a:rPr lang="en-US" altLang="zh-TW" sz="1800" b="1">
                <a:solidFill>
                  <a:srgbClr val="0000FF"/>
                </a:solidFill>
                <a:latin typeface="Times New Roman" pitchFamily="18" charset="0"/>
              </a:rPr>
              <a:t>nonzero determinant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, you know that the system has only the trivial solution. Thus you can conclude that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is linearly independent</a:t>
            </a:r>
            <a:endParaRPr lang="en-US" altLang="zh-TW" sz="1800" i="1" baseline="30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52232" name="Text Box 15"/>
          <p:cNvSpPr txBox="1">
            <a:spLocks noChangeArrowheads="1"/>
          </p:cNvSpPr>
          <p:nvPr/>
        </p:nvSpPr>
        <p:spPr bwMode="auto">
          <a:xfrm>
            <a:off x="857250" y="5884863"/>
            <a:ext cx="795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itchFamily="2" charset="2"/>
              <a:buNone/>
            </a:pPr>
            <a:r>
              <a:rPr lang="en-US" altLang="zh-TW">
                <a:solidFill>
                  <a:schemeClr val="bg2"/>
                </a:solidFill>
                <a:latin typeface="Times New Roman" pitchFamily="18" charset="0"/>
              </a:rPr>
              <a:t>According to the above two arguments, we can conclude that </a:t>
            </a:r>
            <a:r>
              <a:rPr lang="en-US" altLang="zh-TW" i="1">
                <a:solidFill>
                  <a:schemeClr val="bg2"/>
                </a:solidFill>
                <a:latin typeface="Times New Roman" pitchFamily="18" charset="0"/>
              </a:rPr>
              <a:t>S</a:t>
            </a:r>
            <a:r>
              <a:rPr lang="en-US" altLang="zh-TW">
                <a:solidFill>
                  <a:schemeClr val="bg2"/>
                </a:solidFill>
                <a:latin typeface="Times New Roman" pitchFamily="18" charset="0"/>
              </a:rPr>
              <a:t> is a (nonstandard) basis for </a:t>
            </a:r>
            <a:r>
              <a:rPr lang="en-US" altLang="zh-TW" i="1">
                <a:solidFill>
                  <a:schemeClr val="bg2"/>
                </a:solidFill>
                <a:latin typeface="Times New Roman" pitchFamily="18" charset="0"/>
              </a:rPr>
              <a:t>R</a:t>
            </a:r>
            <a:r>
              <a:rPr lang="en-US" altLang="zh-TW" baseline="50000">
                <a:solidFill>
                  <a:schemeClr val="bg2"/>
                </a:solidFill>
                <a:latin typeface="Times New Roman" pitchFamily="18" charset="0"/>
              </a:rPr>
              <a:t>2</a:t>
            </a:r>
            <a:endParaRPr lang="en-US" altLang="zh-TW" i="1" baseline="5000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群組 11"/>
          <p:cNvGrpSpPr>
            <a:grpSpLocks/>
          </p:cNvGrpSpPr>
          <p:nvPr/>
        </p:nvGrpSpPr>
        <p:grpSpPr bwMode="auto">
          <a:xfrm>
            <a:off x="381000" y="1052513"/>
            <a:ext cx="7000875" cy="914400"/>
            <a:chOff x="381000" y="1052736"/>
            <a:chExt cx="7000801" cy="914177"/>
          </a:xfrm>
        </p:grpSpPr>
        <p:sp>
          <p:nvSpPr>
            <p:cNvPr id="7174" name="Text Box 10"/>
            <p:cNvSpPr txBox="1">
              <a:spLocks noChangeArrowheads="1"/>
            </p:cNvSpPr>
            <p:nvPr/>
          </p:nvSpPr>
          <p:spPr bwMode="auto">
            <a:xfrm>
              <a:off x="381000" y="1052736"/>
              <a:ext cx="400526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buSzPct val="80000"/>
                <a:buFont typeface="Wingdings" pitchFamily="2" charset="2"/>
                <a:buChar char="§"/>
              </a:pP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Difference between </a:t>
              </a:r>
              <a:r>
                <a:rPr lang="en-US" altLang="zh-TW" b="1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and </a:t>
              </a:r>
              <a:r>
                <a:rPr lang="en-US" altLang="zh-TW" b="1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: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</a:p>
          </p:txBody>
        </p:sp>
        <p:graphicFrame>
          <p:nvGraphicFramePr>
            <p:cNvPr id="7175" name="Object 1026"/>
            <p:cNvGraphicFramePr>
              <a:graphicFrameLocks noChangeAspect="1"/>
            </p:cNvGraphicFramePr>
            <p:nvPr/>
          </p:nvGraphicFramePr>
          <p:xfrm>
            <a:off x="755576" y="1509713"/>
            <a:ext cx="66262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Equation" r:id="rId3" imgW="3314700" imgH="228600" progId="Equation.DSMT4">
                    <p:embed/>
                  </p:oleObj>
                </mc:Choice>
                <mc:Fallback>
                  <p:oleObj name="Equation" r:id="rId3" imgW="3314700" imgH="228600" progId="Equation.DSMT4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5576" y="1509713"/>
                          <a:ext cx="662622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1" name="Group 28"/>
          <p:cNvGrpSpPr>
            <a:grpSpLocks/>
          </p:cNvGrpSpPr>
          <p:nvPr/>
        </p:nvGrpSpPr>
        <p:grpSpPr bwMode="auto">
          <a:xfrm>
            <a:off x="381000" y="2195513"/>
            <a:ext cx="2411413" cy="863600"/>
            <a:chOff x="240" y="1920"/>
            <a:chExt cx="1519" cy="544"/>
          </a:xfrm>
        </p:grpSpPr>
        <p:sp>
          <p:nvSpPr>
            <p:cNvPr id="7172" name="Text Box 14"/>
            <p:cNvSpPr txBox="1">
              <a:spLocks noChangeArrowheads="1"/>
            </p:cNvSpPr>
            <p:nvPr/>
          </p:nvSpPr>
          <p:spPr bwMode="auto">
            <a:xfrm>
              <a:off x="240" y="1920"/>
              <a:ext cx="1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>
                <a:buSzPct val="80000"/>
                <a:buFont typeface="Wingdings" pitchFamily="2" charset="2"/>
                <a:buChar char="§"/>
              </a:pP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>
                  <a:solidFill>
                    <a:schemeClr val="hlink"/>
                  </a:solidFill>
                  <a:latin typeface="Times New Roman" pitchFamily="18" charset="0"/>
                  <a:ea typeface="標楷體" pitchFamily="65" charset="-120"/>
                </a:rPr>
                <a:t> Zero vector :</a:t>
              </a:r>
            </a:p>
          </p:txBody>
        </p:sp>
        <p:graphicFrame>
          <p:nvGraphicFramePr>
            <p:cNvPr id="7173" name="Object 1025"/>
            <p:cNvGraphicFramePr>
              <a:graphicFrameLocks noChangeAspect="1"/>
            </p:cNvGraphicFramePr>
            <p:nvPr/>
          </p:nvGraphicFramePr>
          <p:xfrm>
            <a:off x="624" y="2208"/>
            <a:ext cx="113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7" name="Equation" r:id="rId5" imgW="901309" imgH="203112" progId="Equation.3">
                    <p:embed/>
                  </p:oleObj>
                </mc:Choice>
                <mc:Fallback>
                  <p:oleObj name="Equation" r:id="rId5" imgW="901309" imgH="203112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208"/>
                          <a:ext cx="113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46125"/>
            <a:ext cx="8583613" cy="2303463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TW" smtClean="0"/>
              <a:t>Theorem 7: Uniqueness of basis representation for any vectors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	    If                                 is a basis for a vector space </a:t>
            </a:r>
            <a:r>
              <a:rPr lang="en-US" altLang="zh-TW" i="1" smtClean="0">
                <a:solidFill>
                  <a:schemeClr val="tx1"/>
                </a:solidFill>
              </a:rPr>
              <a:t>V, </a:t>
            </a:r>
            <a:r>
              <a:rPr lang="en-US" altLang="zh-TW" smtClean="0">
                <a:solidFill>
                  <a:schemeClr val="tx1"/>
                </a:solidFill>
              </a:rPr>
              <a:t>then every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vector in</a:t>
            </a:r>
            <a:r>
              <a:rPr lang="en-US" altLang="zh-TW" i="1" smtClean="0">
                <a:solidFill>
                  <a:schemeClr val="tx1"/>
                </a:solidFill>
              </a:rPr>
              <a:t> V</a:t>
            </a:r>
            <a:r>
              <a:rPr lang="en-US" altLang="zh-TW" smtClean="0">
                <a:solidFill>
                  <a:schemeClr val="tx1"/>
                </a:solidFill>
              </a:rPr>
              <a:t> can be written in one and only one way as a linear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combination of vectors in </a:t>
            </a:r>
            <a:r>
              <a:rPr lang="en-US" altLang="zh-TW" i="1" smtClean="0">
                <a:solidFill>
                  <a:schemeClr val="tx1"/>
                </a:solidFill>
              </a:rPr>
              <a:t>S</a:t>
            </a:r>
            <a:endParaRPr lang="en-US" altLang="zh-TW" smtClean="0">
              <a:solidFill>
                <a:schemeClr val="tx1"/>
              </a:solidFill>
            </a:endParaRPr>
          </a:p>
        </p:txBody>
      </p:sp>
      <p:graphicFrame>
        <p:nvGraphicFramePr>
          <p:cNvPr id="53251" name="Object 0"/>
          <p:cNvGraphicFramePr>
            <a:graphicFrameLocks noChangeAspect="1"/>
          </p:cNvGraphicFramePr>
          <p:nvPr/>
        </p:nvGraphicFramePr>
        <p:xfrm>
          <a:off x="1295400" y="1403350"/>
          <a:ext cx="2278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03350"/>
                        <a:ext cx="22780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Rectangle 36"/>
          <p:cNvSpPr>
            <a:spLocks noChangeArrowheads="1"/>
          </p:cNvSpPr>
          <p:nvPr/>
        </p:nvSpPr>
        <p:spPr bwMode="auto">
          <a:xfrm>
            <a:off x="533400" y="2833688"/>
            <a:ext cx="79248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Pf:</a:t>
            </a:r>
          </a:p>
        </p:txBody>
      </p:sp>
      <p:graphicFrame>
        <p:nvGraphicFramePr>
          <p:cNvPr id="53253" name="Object 1"/>
          <p:cNvGraphicFramePr>
            <a:graphicFrameLocks noChangeAspect="1"/>
          </p:cNvGraphicFramePr>
          <p:nvPr/>
        </p:nvGraphicFramePr>
        <p:xfrm>
          <a:off x="1030288" y="3100388"/>
          <a:ext cx="24622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name="Equation" r:id="rId5" imgW="2463800" imgH="838200" progId="Equation.3">
                  <p:embed/>
                </p:oleObj>
              </mc:Choice>
              <mc:Fallback>
                <p:oleObj name="Equation" r:id="rId5" imgW="2463800" imgH="838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3100388"/>
                        <a:ext cx="24622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39"/>
          <p:cNvSpPr txBox="1">
            <a:spLocks noChangeArrowheads="1"/>
          </p:cNvSpPr>
          <p:nvPr/>
        </p:nvSpPr>
        <p:spPr bwMode="auto">
          <a:xfrm>
            <a:off x="3348038" y="3062288"/>
            <a:ext cx="3616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(1)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span(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</a:p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(2)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linearly independent</a:t>
            </a:r>
          </a:p>
        </p:txBody>
      </p:sp>
      <p:grpSp>
        <p:nvGrpSpPr>
          <p:cNvPr id="53255" name="Group 40"/>
          <p:cNvGrpSpPr>
            <a:grpSpLocks/>
          </p:cNvGrpSpPr>
          <p:nvPr/>
        </p:nvGrpSpPr>
        <p:grpSpPr bwMode="auto">
          <a:xfrm>
            <a:off x="990600" y="3930650"/>
            <a:ext cx="1828800" cy="457200"/>
            <a:chOff x="1248" y="1824"/>
            <a:chExt cx="1152" cy="288"/>
          </a:xfrm>
        </p:grpSpPr>
        <p:graphicFrame>
          <p:nvGraphicFramePr>
            <p:cNvPr id="53265" name="Object 3"/>
            <p:cNvGraphicFramePr>
              <a:graphicFrameLocks noChangeAspect="1"/>
            </p:cNvGraphicFramePr>
            <p:nvPr/>
          </p:nvGraphicFramePr>
          <p:xfrm>
            <a:off x="1248" y="1903"/>
            <a:ext cx="177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9" name="Equation" r:id="rId7" imgW="139518" imgH="126835" progId="Equation.3">
                    <p:embed/>
                  </p:oleObj>
                </mc:Choice>
                <mc:Fallback>
                  <p:oleObj name="Equation" r:id="rId7" imgW="139518" imgH="12683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903"/>
                          <a:ext cx="177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6" name="Text Box 42"/>
            <p:cNvSpPr txBox="1">
              <a:spLocks noChangeArrowheads="1"/>
            </p:cNvSpPr>
            <p:nvPr/>
          </p:nvSpPr>
          <p:spPr bwMode="auto">
            <a:xfrm>
              <a:off x="1387" y="1824"/>
              <a:ext cx="10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span(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S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 =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V</a:t>
              </a:r>
            </a:p>
          </p:txBody>
        </p:sp>
      </p:grpSp>
      <p:grpSp>
        <p:nvGrpSpPr>
          <p:cNvPr id="53256" name="Group 44"/>
          <p:cNvGrpSpPr>
            <a:grpSpLocks/>
          </p:cNvGrpSpPr>
          <p:nvPr/>
        </p:nvGrpSpPr>
        <p:grpSpPr bwMode="auto">
          <a:xfrm>
            <a:off x="3048000" y="3929063"/>
            <a:ext cx="3636963" cy="458787"/>
            <a:chOff x="960" y="2255"/>
            <a:chExt cx="2291" cy="289"/>
          </a:xfrm>
        </p:grpSpPr>
        <p:sp>
          <p:nvSpPr>
            <p:cNvPr id="53263" name="Text Box 45"/>
            <p:cNvSpPr txBox="1">
              <a:spLocks noChangeArrowheads="1"/>
            </p:cNvSpPr>
            <p:nvPr/>
          </p:nvSpPr>
          <p:spPr bwMode="auto">
            <a:xfrm>
              <a:off x="960" y="2255"/>
              <a:ext cx="3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Let</a:t>
              </a:r>
            </a:p>
          </p:txBody>
        </p:sp>
        <p:sp>
          <p:nvSpPr>
            <p:cNvPr id="53264" name="Text Box 46"/>
            <p:cNvSpPr txBox="1">
              <a:spLocks noChangeArrowheads="1"/>
            </p:cNvSpPr>
            <p:nvPr/>
          </p:nvSpPr>
          <p:spPr bwMode="auto">
            <a:xfrm>
              <a:off x="1392" y="2256"/>
              <a:ext cx="18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=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1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baseline="-25000">
                  <a:latin typeface="Times New Roman" pitchFamily="18" charset="0"/>
                  <a:ea typeface="標楷體" pitchFamily="65" charset="-120"/>
                </a:rPr>
                <a:t>2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+…+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 i="1" baseline="-25000">
                  <a:latin typeface="Times New Roman" pitchFamily="18" charset="0"/>
                  <a:ea typeface="標楷體" pitchFamily="65" charset="-120"/>
                </a:rPr>
                <a:t>n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i="1" baseline="-25000">
                  <a:latin typeface="Times New Roman" pitchFamily="18" charset="0"/>
                  <a:ea typeface="標楷體" pitchFamily="65" charset="-120"/>
                </a:rPr>
                <a:t>n</a:t>
              </a:r>
            </a:p>
          </p:txBody>
        </p:sp>
      </p:grpSp>
      <p:sp>
        <p:nvSpPr>
          <p:cNvPr id="53257" name="Text Box 47"/>
          <p:cNvSpPr txBox="1">
            <a:spLocks noChangeArrowheads="1"/>
          </p:cNvSpPr>
          <p:nvPr/>
        </p:nvSpPr>
        <p:spPr bwMode="auto">
          <a:xfrm>
            <a:off x="3733800" y="4464050"/>
            <a:ext cx="300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</a:p>
        </p:txBody>
      </p:sp>
      <p:sp>
        <p:nvSpPr>
          <p:cNvPr id="53258" name="Text Box 48"/>
          <p:cNvSpPr txBox="1">
            <a:spLocks noChangeArrowheads="1"/>
          </p:cNvSpPr>
          <p:nvPr/>
        </p:nvSpPr>
        <p:spPr bwMode="auto">
          <a:xfrm>
            <a:off x="990600" y="4929188"/>
            <a:ext cx="6929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+(</a:t>
            </a:r>
            <a:r>
              <a:rPr lang="en-US" altLang="zh-TW">
                <a:latin typeface="Times New Roman" pitchFamily="18" charset="0"/>
              </a:rPr>
              <a:t>–1)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 </a:t>
            </a:r>
            <a:r>
              <a:rPr lang="en-US" altLang="zh-TW">
                <a:latin typeface="Times New Roman" pitchFamily="18" charset="0"/>
              </a:rPr>
              <a:t>–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>
                <a:latin typeface="Times New Roman" pitchFamily="18" charset="0"/>
              </a:rPr>
              <a:t>–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</a:p>
        </p:txBody>
      </p:sp>
      <p:graphicFrame>
        <p:nvGraphicFramePr>
          <p:cNvPr id="53259" name="Object 2"/>
          <p:cNvGraphicFramePr>
            <a:graphicFrameLocks noChangeAspect="1"/>
          </p:cNvGraphicFramePr>
          <p:nvPr/>
        </p:nvGraphicFramePr>
        <p:xfrm>
          <a:off x="1084263" y="5500688"/>
          <a:ext cx="6988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name="Equation" r:id="rId9" imgW="3492500" imgH="203200" progId="Equation.DSMT4">
                  <p:embed/>
                </p:oleObj>
              </mc:Choice>
              <mc:Fallback>
                <p:oleObj name="Equation" r:id="rId9" imgW="3492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5500688"/>
                        <a:ext cx="6988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Text Box 50"/>
          <p:cNvSpPr txBox="1">
            <a:spLocks noChangeArrowheads="1"/>
          </p:cNvSpPr>
          <p:nvPr/>
        </p:nvSpPr>
        <p:spPr bwMode="auto">
          <a:xfrm>
            <a:off x="4643438" y="6357938"/>
            <a:ext cx="4265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(i.e., unique basis representation)</a:t>
            </a:r>
          </a:p>
        </p:txBody>
      </p:sp>
      <p:sp>
        <p:nvSpPr>
          <p:cNvPr id="53261" name="Text Box 51"/>
          <p:cNvSpPr txBox="1">
            <a:spLocks noChangeArrowheads="1"/>
          </p:cNvSpPr>
          <p:nvPr/>
        </p:nvSpPr>
        <p:spPr bwMode="auto">
          <a:xfrm>
            <a:off x="990600" y="6329363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,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…,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b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</a:p>
        </p:txBody>
      </p:sp>
      <p:graphicFrame>
        <p:nvGraphicFramePr>
          <p:cNvPr id="53262" name="Object 18"/>
          <p:cNvGraphicFramePr>
            <a:graphicFrameLocks noChangeAspect="1"/>
          </p:cNvGraphicFramePr>
          <p:nvPr/>
        </p:nvGraphicFramePr>
        <p:xfrm>
          <a:off x="4264025" y="5903913"/>
          <a:ext cx="436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name="Equation" r:id="rId11" imgW="2184400" imgH="228600" progId="Equation.DSMT4">
                  <p:embed/>
                </p:oleObj>
              </mc:Choice>
              <mc:Fallback>
                <p:oleObj name="Equation" r:id="rId11" imgW="21844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5903913"/>
                        <a:ext cx="436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2"/>
          <p:cNvSpPr txBox="1">
            <a:spLocks noChangeArrowheads="1"/>
          </p:cNvSpPr>
          <p:nvPr/>
        </p:nvSpPr>
        <p:spPr bwMode="auto">
          <a:xfrm>
            <a:off x="827088" y="1300163"/>
            <a:ext cx="77057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>
                <a:latin typeface="Times New Roman" pitchFamily="18" charset="0"/>
              </a:rPr>
              <a:t>If                               is a basis for a vector space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, then every set containing more than </a:t>
            </a:r>
            <a:r>
              <a:rPr lang="en-US" altLang="zh-TW" i="1">
                <a:latin typeface="Times New Roman" pitchFamily="18" charset="0"/>
              </a:rPr>
              <a:t>n</a:t>
            </a:r>
            <a:r>
              <a:rPr lang="en-US" altLang="zh-TW">
                <a:latin typeface="Times New Roman" pitchFamily="18" charset="0"/>
              </a:rPr>
              <a:t> vectors in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 is linearly dependent 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(In other words, every linearly independent set contains at most </a:t>
            </a: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vectors)</a:t>
            </a:r>
          </a:p>
        </p:txBody>
      </p:sp>
      <p:sp>
        <p:nvSpPr>
          <p:cNvPr id="5427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512175" cy="592137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</a:pPr>
            <a:r>
              <a:rPr lang="en-US" altLang="zh-TW" smtClean="0"/>
              <a:t>Theorem 8: Bases and linear dependence</a:t>
            </a:r>
          </a:p>
        </p:txBody>
      </p:sp>
      <p:graphicFrame>
        <p:nvGraphicFramePr>
          <p:cNvPr id="54276" name="Object 0"/>
          <p:cNvGraphicFramePr>
            <a:graphicFrameLocks noChangeAspect="1"/>
          </p:cNvGraphicFramePr>
          <p:nvPr/>
        </p:nvGraphicFramePr>
        <p:xfrm>
          <a:off x="1187450" y="1366838"/>
          <a:ext cx="2278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4" name="Equation" r:id="rId3" imgW="1143000" imgH="228600" progId="Equation.3">
                  <p:embed/>
                </p:oleObj>
              </mc:Choice>
              <mc:Fallback>
                <p:oleObj name="Equation" r:id="rId3" imgW="11430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366838"/>
                        <a:ext cx="22780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7" name="Text Box 14"/>
          <p:cNvSpPr txBox="1">
            <a:spLocks noChangeArrowheads="1"/>
          </p:cNvSpPr>
          <p:nvPr/>
        </p:nvSpPr>
        <p:spPr bwMode="auto">
          <a:xfrm>
            <a:off x="533400" y="3079750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Pf: </a:t>
            </a:r>
          </a:p>
        </p:txBody>
      </p:sp>
      <p:sp>
        <p:nvSpPr>
          <p:cNvPr id="54278" name="Text Box 15"/>
          <p:cNvSpPr txBox="1">
            <a:spLocks noChangeArrowheads="1"/>
          </p:cNvSpPr>
          <p:nvPr/>
        </p:nvSpPr>
        <p:spPr bwMode="auto">
          <a:xfrm>
            <a:off x="1447800" y="3538538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{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…,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} 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m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&gt;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n</a:t>
            </a:r>
          </a:p>
        </p:txBody>
      </p:sp>
      <p:sp>
        <p:nvSpPr>
          <p:cNvPr id="54279" name="Text Box 16"/>
          <p:cNvSpPr txBox="1">
            <a:spLocks noChangeArrowheads="1"/>
          </p:cNvSpPr>
          <p:nvPr/>
        </p:nvSpPr>
        <p:spPr bwMode="auto">
          <a:xfrm>
            <a:off x="914400" y="3536950"/>
            <a:ext cx="588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Let</a:t>
            </a:r>
          </a:p>
        </p:txBody>
      </p:sp>
      <p:graphicFrame>
        <p:nvGraphicFramePr>
          <p:cNvPr id="54280" name="Object 1"/>
          <p:cNvGraphicFramePr>
            <a:graphicFrameLocks noChangeAspect="1"/>
          </p:cNvGraphicFramePr>
          <p:nvPr/>
        </p:nvGraphicFramePr>
        <p:xfrm>
          <a:off x="965200" y="4195763"/>
          <a:ext cx="1930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5" name="Equation" r:id="rId5" imgW="914400" imgH="203200" progId="Equation.DSMT4">
                  <p:embed/>
                </p:oleObj>
              </mc:Choice>
              <mc:Fallback>
                <p:oleObj name="Equation" r:id="rId5" imgW="9144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195763"/>
                        <a:ext cx="19304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18"/>
          <p:cNvSpPr txBox="1">
            <a:spLocks noChangeArrowheads="1"/>
          </p:cNvSpPr>
          <p:nvPr/>
        </p:nvSpPr>
        <p:spPr bwMode="auto">
          <a:xfrm>
            <a:off x="990600" y="5214938"/>
            <a:ext cx="81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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</a:p>
        </p:txBody>
      </p:sp>
      <p:graphicFrame>
        <p:nvGraphicFramePr>
          <p:cNvPr id="54282" name="Object 2"/>
          <p:cNvGraphicFramePr>
            <a:graphicFrameLocks noChangeAspect="1"/>
          </p:cNvGraphicFramePr>
          <p:nvPr/>
        </p:nvGraphicFramePr>
        <p:xfrm>
          <a:off x="2819400" y="4681538"/>
          <a:ext cx="3783013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7" imgW="1879600" imgH="914400" progId="Equation.3">
                  <p:embed/>
                </p:oleObj>
              </mc:Choice>
              <mc:Fallback>
                <p:oleObj name="Equation" r:id="rId7" imgW="18796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81538"/>
                        <a:ext cx="3783013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3" name="Object 3"/>
          <p:cNvGraphicFramePr>
            <a:graphicFrameLocks noChangeAspect="1"/>
          </p:cNvGraphicFramePr>
          <p:nvPr/>
        </p:nvGraphicFramePr>
        <p:xfrm>
          <a:off x="2133600" y="5367338"/>
          <a:ext cx="384175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9" imgW="190417" imgH="152334" progId="Equation.3">
                  <p:embed/>
                </p:oleObj>
              </mc:Choice>
              <mc:Fallback>
                <p:oleObj name="Equation" r:id="rId9" imgW="190417" imgH="15233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67338"/>
                        <a:ext cx="384175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1024"/>
          <p:cNvGraphicFramePr>
            <a:graphicFrameLocks noChangeAspect="1"/>
          </p:cNvGraphicFramePr>
          <p:nvPr/>
        </p:nvGraphicFramePr>
        <p:xfrm>
          <a:off x="430213" y="2643188"/>
          <a:ext cx="119538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3" imgW="1193800" imgH="279400" progId="Equation.3">
                  <p:embed/>
                </p:oleObj>
              </mc:Choice>
              <mc:Fallback>
                <p:oleObj name="Equation" r:id="rId3" imgW="1193800" imgH="2794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2643188"/>
                        <a:ext cx="1195387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Text Box 11"/>
          <p:cNvSpPr txBox="1">
            <a:spLocks noChangeArrowheads="1"/>
          </p:cNvSpPr>
          <p:nvPr/>
        </p:nvSpPr>
        <p:spPr bwMode="auto">
          <a:xfrm>
            <a:off x="1627188" y="2492375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=0    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i</a:t>
            </a:r>
          </a:p>
        </p:txBody>
      </p:sp>
      <p:sp>
        <p:nvSpPr>
          <p:cNvPr id="55300" name="Text Box 12"/>
          <p:cNvSpPr txBox="1">
            <a:spLocks noChangeArrowheads="1"/>
          </p:cNvSpPr>
          <p:nvPr/>
        </p:nvSpPr>
        <p:spPr bwMode="auto">
          <a:xfrm>
            <a:off x="3808413" y="2513013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i.e.,</a:t>
            </a:r>
          </a:p>
        </p:txBody>
      </p:sp>
      <p:graphicFrame>
        <p:nvGraphicFramePr>
          <p:cNvPr id="55301" name="Object 1025"/>
          <p:cNvGraphicFramePr>
            <a:graphicFrameLocks noChangeAspect="1"/>
          </p:cNvGraphicFramePr>
          <p:nvPr/>
        </p:nvGraphicFramePr>
        <p:xfrm>
          <a:off x="4435475" y="2527300"/>
          <a:ext cx="348297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5" imgW="1727200" imgH="914400" progId="Equation.3">
                  <p:embed/>
                </p:oleObj>
              </mc:Choice>
              <mc:Fallback>
                <p:oleObj name="Equation" r:id="rId5" imgW="1727200" imgH="9144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2527300"/>
                        <a:ext cx="3482975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395288" y="836613"/>
            <a:ext cx="1284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Consider</a:t>
            </a:r>
          </a:p>
        </p:txBody>
      </p:sp>
      <p:sp>
        <p:nvSpPr>
          <p:cNvPr id="55303" name="Text Box 20"/>
          <p:cNvSpPr txBox="1">
            <a:spLocks noChangeArrowheads="1"/>
          </p:cNvSpPr>
          <p:nvPr/>
        </p:nvSpPr>
        <p:spPr bwMode="auto">
          <a:xfrm>
            <a:off x="1654175" y="836613"/>
            <a:ext cx="301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3563938" y="1892300"/>
            <a:ext cx="347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 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im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55305" name="Text Box 21"/>
          <p:cNvSpPr txBox="1">
            <a:spLocks noChangeArrowheads="1"/>
          </p:cNvSpPr>
          <p:nvPr/>
        </p:nvSpPr>
        <p:spPr bwMode="auto">
          <a:xfrm>
            <a:off x="357188" y="1885950"/>
            <a:ext cx="3398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 </a:t>
            </a:r>
          </a:p>
        </p:txBody>
      </p:sp>
      <p:sp>
        <p:nvSpPr>
          <p:cNvPr id="55306" name="Text Box 27"/>
          <p:cNvSpPr txBox="1">
            <a:spLocks noChangeArrowheads="1"/>
          </p:cNvSpPr>
          <p:nvPr/>
        </p:nvSpPr>
        <p:spPr bwMode="auto">
          <a:xfrm>
            <a:off x="717550" y="4508500"/>
            <a:ext cx="748823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Theorem : If the homogeneous system has fewer equations 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equations) than variables 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…,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), then it must have infinitely many solution</a:t>
            </a:r>
          </a:p>
        </p:txBody>
      </p:sp>
      <p:graphicFrame>
        <p:nvGraphicFramePr>
          <p:cNvPr id="55307" name="Object 1026"/>
          <p:cNvGraphicFramePr>
            <a:graphicFrameLocks noChangeAspect="1"/>
          </p:cNvGraphicFramePr>
          <p:nvPr/>
        </p:nvGraphicFramePr>
        <p:xfrm>
          <a:off x="430213" y="4652963"/>
          <a:ext cx="2508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7" imgW="139518" imgH="126835" progId="Equation.3">
                  <p:embed/>
                </p:oleObj>
              </mc:Choice>
              <mc:Fallback>
                <p:oleObj name="Equation" r:id="rId7" imgW="139518" imgH="126835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4652963"/>
                        <a:ext cx="2508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Text Box 29"/>
          <p:cNvSpPr txBox="1">
            <a:spLocks noChangeArrowheads="1"/>
          </p:cNvSpPr>
          <p:nvPr/>
        </p:nvSpPr>
        <p:spPr bwMode="auto">
          <a:xfrm>
            <a:off x="755650" y="5780088"/>
            <a:ext cx="8355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m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&gt;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+…+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k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m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 has nontrivial (nonzero) solution</a:t>
            </a:r>
          </a:p>
        </p:txBody>
      </p:sp>
      <p:sp>
        <p:nvSpPr>
          <p:cNvPr id="55309" name="Text Box 30"/>
          <p:cNvSpPr txBox="1">
            <a:spLocks noChangeArrowheads="1"/>
          </p:cNvSpPr>
          <p:nvPr/>
        </p:nvSpPr>
        <p:spPr bwMode="auto">
          <a:xfrm>
            <a:off x="430213" y="6284913"/>
            <a:ext cx="342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linearly dependent</a:t>
            </a:r>
          </a:p>
        </p:txBody>
      </p:sp>
      <p:sp>
        <p:nvSpPr>
          <p:cNvPr id="55310" name="Text Box 32"/>
          <p:cNvSpPr txBox="1">
            <a:spLocks noChangeArrowheads="1"/>
          </p:cNvSpPr>
          <p:nvPr/>
        </p:nvSpPr>
        <p:spPr bwMode="auto">
          <a:xfrm>
            <a:off x="501650" y="1341438"/>
            <a:ext cx="770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(if </a:t>
            </a: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altLang="zh-TW" i="1" baseline="-2500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’s are not all zero, </a:t>
            </a:r>
            <a:r>
              <a:rPr lang="en-US" altLang="zh-TW" i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baseline="-2500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en-US" altLang="zh-TW">
                <a:solidFill>
                  <a:srgbClr val="0000FF"/>
                </a:solidFill>
                <a:latin typeface="Times New Roman" pitchFamily="18" charset="0"/>
              </a:rPr>
              <a:t> is linearly dependent)</a:t>
            </a:r>
          </a:p>
        </p:txBody>
      </p:sp>
      <p:graphicFrame>
        <p:nvGraphicFramePr>
          <p:cNvPr id="55311" name="Object 15"/>
          <p:cNvGraphicFramePr>
            <a:graphicFrameLocks noChangeAspect="1"/>
          </p:cNvGraphicFramePr>
          <p:nvPr/>
        </p:nvGraphicFramePr>
        <p:xfrm>
          <a:off x="500063" y="5929313"/>
          <a:ext cx="250825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9" imgW="139518" imgH="126835" progId="Equation.DSMT4">
                  <p:embed/>
                </p:oleObj>
              </mc:Choice>
              <mc:Fallback>
                <p:oleObj name="Equation" r:id="rId9" imgW="139518" imgH="12683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5929313"/>
                        <a:ext cx="250825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85813"/>
            <a:ext cx="8147050" cy="13573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altLang="zh-TW" smtClean="0"/>
              <a:t>Theorem 9: Number of vectors in a basis</a:t>
            </a:r>
          </a:p>
          <a:p>
            <a:pPr eaLnBrk="1" hangingPunct="1">
              <a:lnSpc>
                <a:spcPct val="11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	    If a vector space </a:t>
            </a:r>
            <a:r>
              <a:rPr lang="en-US" altLang="zh-TW" i="1" smtClean="0">
                <a:solidFill>
                  <a:schemeClr val="tx1"/>
                </a:solidFill>
              </a:rPr>
              <a:t>V </a:t>
            </a:r>
            <a:r>
              <a:rPr lang="en-US" altLang="zh-TW" smtClean="0">
                <a:solidFill>
                  <a:schemeClr val="tx1"/>
                </a:solidFill>
              </a:rPr>
              <a:t> has one basis with </a:t>
            </a:r>
            <a:r>
              <a:rPr lang="en-US" altLang="zh-TW" i="1" smtClean="0">
                <a:solidFill>
                  <a:schemeClr val="tx1"/>
                </a:solidFill>
              </a:rPr>
              <a:t>n</a:t>
            </a:r>
            <a:r>
              <a:rPr lang="en-US" altLang="zh-TW" smtClean="0">
                <a:solidFill>
                  <a:schemeClr val="tx1"/>
                </a:solidFill>
              </a:rPr>
              <a:t> vectors, then every</a:t>
            </a:r>
          </a:p>
          <a:p>
            <a:pPr eaLnBrk="1" hangingPunct="1">
              <a:lnSpc>
                <a:spcPct val="11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basis for </a:t>
            </a:r>
            <a:r>
              <a:rPr lang="en-US" altLang="zh-TW" i="1" smtClean="0">
                <a:solidFill>
                  <a:schemeClr val="tx1"/>
                </a:solidFill>
              </a:rPr>
              <a:t>V  </a:t>
            </a:r>
            <a:r>
              <a:rPr lang="en-US" altLang="zh-TW" smtClean="0">
                <a:solidFill>
                  <a:schemeClr val="tx1"/>
                </a:solidFill>
              </a:rPr>
              <a:t>has </a:t>
            </a:r>
            <a:r>
              <a:rPr lang="en-US" altLang="zh-TW" i="1" smtClean="0">
                <a:solidFill>
                  <a:schemeClr val="tx1"/>
                </a:solidFill>
              </a:rPr>
              <a:t>n</a:t>
            </a:r>
            <a:r>
              <a:rPr lang="en-US" altLang="zh-TW" smtClean="0">
                <a:solidFill>
                  <a:schemeClr val="tx1"/>
                </a:solidFill>
              </a:rPr>
              <a:t> vectors</a:t>
            </a:r>
          </a:p>
        </p:txBody>
      </p:sp>
      <p:sp>
        <p:nvSpPr>
          <p:cNvPr id="56323" name="Text Box 4"/>
          <p:cNvSpPr txBox="1">
            <a:spLocks noChangeArrowheads="1"/>
          </p:cNvSpPr>
          <p:nvPr/>
        </p:nvSpPr>
        <p:spPr bwMode="auto">
          <a:xfrm>
            <a:off x="531813" y="207168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Pf:</a:t>
            </a:r>
          </a:p>
        </p:txBody>
      </p:sp>
      <p:sp>
        <p:nvSpPr>
          <p:cNvPr id="56324" name="Text Box 5"/>
          <p:cNvSpPr txBox="1">
            <a:spLocks noChangeArrowheads="1"/>
          </p:cNvSpPr>
          <p:nvPr/>
        </p:nvSpPr>
        <p:spPr bwMode="auto">
          <a:xfrm>
            <a:off x="1031875" y="2786063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={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…,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}</a:t>
            </a:r>
          </a:p>
        </p:txBody>
      </p:sp>
      <p:sp>
        <p:nvSpPr>
          <p:cNvPr id="56325" name="Text Box 6"/>
          <p:cNvSpPr txBox="1">
            <a:spLocks noChangeArrowheads="1"/>
          </p:cNvSpPr>
          <p:nvPr/>
        </p:nvSpPr>
        <p:spPr bwMode="auto">
          <a:xfrm>
            <a:off x="1031875" y="3243263"/>
            <a:ext cx="2486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i="1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={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baseline="-2500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…,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 i="1" baseline="-25000">
                <a:latin typeface="Times New Roman" pitchFamily="18" charset="0"/>
                <a:ea typeface="標楷體" pitchFamily="65" charset="-120"/>
              </a:rPr>
              <a:t>m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}</a:t>
            </a:r>
          </a:p>
        </p:txBody>
      </p:sp>
      <p:sp>
        <p:nvSpPr>
          <p:cNvPr id="56326" name="Text Box 7"/>
          <p:cNvSpPr txBox="1">
            <a:spLocks noChangeArrowheads="1"/>
          </p:cNvSpPr>
          <p:nvPr/>
        </p:nvSpPr>
        <p:spPr bwMode="auto">
          <a:xfrm>
            <a:off x="3317875" y="3014663"/>
            <a:ext cx="5278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  are two bases with different sizes 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</a:p>
        </p:txBody>
      </p:sp>
      <p:graphicFrame>
        <p:nvGraphicFramePr>
          <p:cNvPr id="56327" name="Object 0"/>
          <p:cNvGraphicFramePr>
            <a:graphicFrameLocks noChangeAspect="1"/>
          </p:cNvGraphicFramePr>
          <p:nvPr/>
        </p:nvGraphicFramePr>
        <p:xfrm>
          <a:off x="1071563" y="3856038"/>
          <a:ext cx="5643562" cy="192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0" name="Equation" r:id="rId3" imgW="2819400" imgH="965200" progId="Equation.DSMT4">
                  <p:embed/>
                </p:oleObj>
              </mc:Choice>
              <mc:Fallback>
                <p:oleObj name="Equation" r:id="rId3" imgW="2819400" imgH="965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856038"/>
                        <a:ext cx="5643562" cy="192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 Box 10"/>
          <p:cNvSpPr txBox="1">
            <a:spLocks noChangeArrowheads="1"/>
          </p:cNvSpPr>
          <p:nvPr/>
        </p:nvSpPr>
        <p:spPr bwMode="auto">
          <a:xfrm>
            <a:off x="1000125" y="2143125"/>
            <a:ext cx="7858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※ According to Thm.8, every linearly independent set contains at most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vectors in a vector space if there is a set of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vectors spanning that vector space</a:t>
            </a:r>
          </a:p>
        </p:txBody>
      </p:sp>
      <p:sp>
        <p:nvSpPr>
          <p:cNvPr id="56329" name="Text Box 10"/>
          <p:cNvSpPr txBox="1">
            <a:spLocks noChangeArrowheads="1"/>
          </p:cNvSpPr>
          <p:nvPr/>
        </p:nvSpPr>
        <p:spPr bwMode="auto">
          <a:xfrm>
            <a:off x="714375" y="5713413"/>
            <a:ext cx="828675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※ For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1800" baseline="30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, since the standard basis {(1, 0, 0), (0, 1, 0), (0, 0, 1)} can span this vector space, you can infer any basis that can span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1800" baseline="30000">
                <a:solidFill>
                  <a:srgbClr val="0000FF"/>
                </a:solidFill>
                <a:latin typeface="Times New Roman" pitchFamily="18" charset="0"/>
              </a:rPr>
              <a:t>3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must have exactly 3 vectors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※ For example,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={(1, 2, 3), (0, 1, 2), (–2, 0, 1)}  is another basis of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1800" baseline="30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(because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can span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R</a:t>
            </a:r>
            <a:r>
              <a:rPr lang="en-US" altLang="zh-TW" sz="1800" baseline="30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and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is linearly independent), and </a:t>
            </a:r>
            <a:r>
              <a:rPr lang="en-US" altLang="zh-TW" sz="1800" i="1">
                <a:solidFill>
                  <a:srgbClr val="0000FF"/>
                </a:solidFill>
                <a:latin typeface="Times New Roman" pitchFamily="18" charset="0"/>
              </a:rPr>
              <a:t>S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</a:rPr>
              <a:t> has 3 vectors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644900"/>
            <a:ext cx="8229600" cy="144145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smtClean="0"/>
              <a:t>Finite dimensional:</a:t>
            </a:r>
          </a:p>
          <a:p>
            <a:pPr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A vector space </a:t>
            </a:r>
            <a:r>
              <a:rPr lang="en-US" altLang="zh-TW" i="1" smtClean="0">
                <a:solidFill>
                  <a:schemeClr val="tx1"/>
                </a:solidFill>
              </a:rPr>
              <a:t>V</a:t>
            </a:r>
            <a:r>
              <a:rPr lang="en-US" altLang="zh-TW" smtClean="0">
                <a:solidFill>
                  <a:schemeClr val="tx1"/>
                </a:solidFill>
              </a:rPr>
              <a:t> is finite dimensional if it has a basis consisting of a finite number of elements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457200" y="5003800"/>
            <a:ext cx="8229600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spcBef>
                <a:spcPts val="6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Infinite dimensional:</a:t>
            </a:r>
          </a:p>
          <a:p>
            <a:pPr marL="196850" indent="-196850" eaLnBrk="1" hangingPunct="1">
              <a:spcBef>
                <a:spcPts val="600"/>
              </a:spcBef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</a:t>
            </a:r>
            <a:r>
              <a:rPr lang="en-US" altLang="zh-TW">
                <a:latin typeface="Times New Roman" pitchFamily="18" charset="0"/>
              </a:rPr>
              <a:t>If a vector space </a:t>
            </a:r>
            <a:r>
              <a:rPr lang="en-US" altLang="zh-TW" i="1">
                <a:latin typeface="Times New Roman" pitchFamily="18" charset="0"/>
              </a:rPr>
              <a:t>V</a:t>
            </a:r>
            <a:r>
              <a:rPr lang="en-US" altLang="zh-TW">
                <a:latin typeface="Times New Roman" pitchFamily="18" charset="0"/>
              </a:rPr>
              <a:t>  is not finite dimensional, then it is called infinite dimensional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457200" y="765175"/>
            <a:ext cx="79248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6850" indent="-1968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Char char="n"/>
            </a:pPr>
            <a:r>
              <a:rPr lang="en-US" altLang="zh-TW">
                <a:solidFill>
                  <a:schemeClr val="hlink"/>
                </a:solidFill>
                <a:latin typeface="Times New Roman" pitchFamily="18" charset="0"/>
                <a:ea typeface="標楷體" pitchFamily="65" charset="-120"/>
              </a:rPr>
              <a:t>Dimension:</a:t>
            </a:r>
          </a:p>
          <a:p>
            <a:pPr marL="196850" indent="-19685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   </a:t>
            </a:r>
          </a:p>
        </p:txBody>
      </p:sp>
      <p:sp>
        <p:nvSpPr>
          <p:cNvPr id="57349" name="Text Box 6"/>
          <p:cNvSpPr txBox="1">
            <a:spLocks noChangeArrowheads="1"/>
          </p:cNvSpPr>
          <p:nvPr/>
        </p:nvSpPr>
        <p:spPr bwMode="auto">
          <a:xfrm>
            <a:off x="1143000" y="2214563"/>
            <a:ext cx="225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: a vector space</a:t>
            </a:r>
          </a:p>
        </p:txBody>
      </p:sp>
      <p:sp>
        <p:nvSpPr>
          <p:cNvPr id="57350" name="Text Box 7"/>
          <p:cNvSpPr txBox="1">
            <a:spLocks noChangeArrowheads="1"/>
          </p:cNvSpPr>
          <p:nvPr/>
        </p:nvSpPr>
        <p:spPr bwMode="auto">
          <a:xfrm>
            <a:off x="4071938" y="2214563"/>
            <a:ext cx="204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S: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a basis 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7351" name="Text Box 8"/>
          <p:cNvSpPr txBox="1">
            <a:spLocks noChangeArrowheads="1"/>
          </p:cNvSpPr>
          <p:nvPr/>
        </p:nvSpPr>
        <p:spPr bwMode="auto">
          <a:xfrm>
            <a:off x="971550" y="2824163"/>
            <a:ext cx="225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dim(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#(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57352" name="Text Box 10"/>
          <p:cNvSpPr txBox="1">
            <a:spLocks noChangeArrowheads="1"/>
          </p:cNvSpPr>
          <p:nvPr/>
        </p:nvSpPr>
        <p:spPr bwMode="auto">
          <a:xfrm>
            <a:off x="3286125" y="2857500"/>
            <a:ext cx="3802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(the number of vectors in a basis </a:t>
            </a:r>
            <a:r>
              <a:rPr lang="en-US" altLang="zh-TW" sz="2000" i="1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 sz="20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57353" name="矩形 10"/>
          <p:cNvSpPr>
            <a:spLocks noChangeArrowheads="1"/>
          </p:cNvSpPr>
          <p:nvPr/>
        </p:nvSpPr>
        <p:spPr bwMode="auto">
          <a:xfrm>
            <a:off x="928688" y="1285875"/>
            <a:ext cx="70008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40000"/>
              <a:buFont typeface="Wingdings" pitchFamily="2" charset="2"/>
              <a:buNone/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The dimension of a vector space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 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is defined to be the number of vectors in a basis 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7924800" cy="1447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mtClean="0"/>
              <a:t>Ex 9: Finding the dimension of a subspace of </a:t>
            </a:r>
            <a:r>
              <a:rPr lang="en-US" altLang="zh-TW" i="1" smtClean="0"/>
              <a:t>R</a:t>
            </a:r>
            <a:r>
              <a:rPr lang="en-US" altLang="zh-TW" baseline="50000" smtClean="0"/>
              <a:t>3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(a) </a:t>
            </a:r>
            <a:r>
              <a:rPr lang="en-US" altLang="zh-TW" i="1" smtClean="0">
                <a:solidFill>
                  <a:schemeClr val="tx1"/>
                </a:solidFill>
              </a:rPr>
              <a:t>W</a:t>
            </a:r>
            <a:r>
              <a:rPr lang="en-US" altLang="zh-TW" smtClean="0">
                <a:solidFill>
                  <a:schemeClr val="tx1"/>
                </a:solidFill>
              </a:rPr>
              <a:t>={(</a:t>
            </a:r>
            <a:r>
              <a:rPr lang="en-US" altLang="zh-TW" i="1" smtClean="0">
                <a:solidFill>
                  <a:schemeClr val="tx1"/>
                </a:solidFill>
              </a:rPr>
              <a:t>d</a:t>
            </a:r>
            <a:r>
              <a:rPr lang="en-US" altLang="zh-TW" smtClean="0">
                <a:solidFill>
                  <a:schemeClr val="tx1"/>
                </a:solidFill>
              </a:rPr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c</a:t>
            </a:r>
            <a:r>
              <a:rPr lang="en-US" altLang="zh-TW" smtClean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en-US" altLang="zh-TW" i="1" smtClean="0">
                <a:solidFill>
                  <a:schemeClr val="tx1"/>
                </a:solidFill>
              </a:rPr>
              <a:t>d</a:t>
            </a:r>
            <a:r>
              <a:rPr lang="en-US" altLang="zh-TW" smtClean="0">
                <a:solidFill>
                  <a:schemeClr val="tx1"/>
                </a:solidFill>
              </a:rPr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c</a:t>
            </a:r>
            <a:r>
              <a:rPr lang="en-US" altLang="zh-TW" smtClean="0">
                <a:solidFill>
                  <a:schemeClr val="tx1"/>
                </a:solidFill>
              </a:rPr>
              <a:t>):  </a:t>
            </a:r>
            <a:r>
              <a:rPr lang="en-US" altLang="zh-TW" i="1" smtClean="0">
                <a:solidFill>
                  <a:schemeClr val="tx1"/>
                </a:solidFill>
              </a:rPr>
              <a:t>c</a:t>
            </a:r>
            <a:r>
              <a:rPr lang="en-US" altLang="zh-TW" smtClean="0">
                <a:solidFill>
                  <a:schemeClr val="tx1"/>
                </a:solidFill>
              </a:rPr>
              <a:t> and </a:t>
            </a:r>
            <a:r>
              <a:rPr lang="en-US" altLang="zh-TW" i="1" smtClean="0">
                <a:solidFill>
                  <a:schemeClr val="tx1"/>
                </a:solidFill>
              </a:rPr>
              <a:t>d</a:t>
            </a:r>
            <a:r>
              <a:rPr lang="en-US" altLang="zh-TW" smtClean="0">
                <a:solidFill>
                  <a:schemeClr val="tx1"/>
                </a:solidFill>
              </a:rPr>
              <a:t> are real numbers}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 (b) </a:t>
            </a:r>
            <a:r>
              <a:rPr lang="en-US" altLang="zh-TW" i="1" smtClean="0">
                <a:solidFill>
                  <a:schemeClr val="tx1"/>
                </a:solidFill>
              </a:rPr>
              <a:t>W</a:t>
            </a:r>
            <a:r>
              <a:rPr lang="en-US" altLang="zh-TW" smtClean="0">
                <a:solidFill>
                  <a:schemeClr val="tx1"/>
                </a:solidFill>
              </a:rPr>
              <a:t>={(2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smtClean="0">
                <a:solidFill>
                  <a:schemeClr val="tx1"/>
                </a:solidFill>
              </a:rPr>
              <a:t>,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smtClean="0">
                <a:solidFill>
                  <a:schemeClr val="tx1"/>
                </a:solidFill>
              </a:rPr>
              <a:t>, 0):  </a:t>
            </a:r>
            <a:r>
              <a:rPr lang="en-US" altLang="zh-TW" i="1" smtClean="0">
                <a:solidFill>
                  <a:schemeClr val="tx1"/>
                </a:solidFill>
              </a:rPr>
              <a:t>b</a:t>
            </a:r>
            <a:r>
              <a:rPr lang="en-US" altLang="zh-TW" smtClean="0">
                <a:solidFill>
                  <a:schemeClr val="tx1"/>
                </a:solidFill>
              </a:rPr>
              <a:t> is a real number}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609600" y="2360613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1214438" y="2286000"/>
            <a:ext cx="7673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(Hint: find a set of L.I. vectors that spans the subspace, i.e., find a basis for the subspace.)</a:t>
            </a:r>
          </a:p>
        </p:txBody>
      </p:sp>
      <p:grpSp>
        <p:nvGrpSpPr>
          <p:cNvPr id="58373" name="Group 17"/>
          <p:cNvGrpSpPr>
            <a:grpSpLocks/>
          </p:cNvGrpSpPr>
          <p:nvPr/>
        </p:nvGrpSpPr>
        <p:grpSpPr bwMode="auto">
          <a:xfrm>
            <a:off x="919163" y="2895600"/>
            <a:ext cx="5070475" cy="457200"/>
            <a:chOff x="998" y="2064"/>
            <a:chExt cx="3194" cy="288"/>
          </a:xfrm>
        </p:grpSpPr>
        <p:sp>
          <p:nvSpPr>
            <p:cNvPr id="58383" name="Text Box 6"/>
            <p:cNvSpPr txBox="1">
              <a:spLocks noChangeArrowheads="1"/>
            </p:cNvSpPr>
            <p:nvPr/>
          </p:nvSpPr>
          <p:spPr bwMode="auto">
            <a:xfrm>
              <a:off x="998" y="206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(a)</a:t>
              </a:r>
            </a:p>
          </p:txBody>
        </p:sp>
        <p:sp>
          <p:nvSpPr>
            <p:cNvPr id="58384" name="Text Box 7"/>
            <p:cNvSpPr txBox="1">
              <a:spLocks noChangeArrowheads="1"/>
            </p:cNvSpPr>
            <p:nvPr/>
          </p:nvSpPr>
          <p:spPr bwMode="auto">
            <a:xfrm>
              <a:off x="1301" y="2064"/>
              <a:ext cx="28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d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,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d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,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 =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c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(0, 1, 1) +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d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(1, </a:t>
              </a:r>
              <a:r>
                <a:rPr lang="en-US" altLang="zh-TW">
                  <a:latin typeface="Times New Roman" pitchFamily="18" charset="0"/>
                </a:rPr>
                <a:t>–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1, 0)</a:t>
              </a:r>
            </a:p>
          </p:txBody>
        </p:sp>
      </p:grpSp>
      <p:sp>
        <p:nvSpPr>
          <p:cNvPr id="58374" name="Text Box 8"/>
          <p:cNvSpPr txBox="1">
            <a:spLocks noChangeArrowheads="1"/>
          </p:cNvSpPr>
          <p:nvPr/>
        </p:nvSpPr>
        <p:spPr bwMode="auto">
          <a:xfrm>
            <a:off x="1436688" y="3352800"/>
            <a:ext cx="3716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{(0, 1, 1) , (1, 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1, 0)}</a:t>
            </a:r>
          </a:p>
        </p:txBody>
      </p:sp>
      <p:sp>
        <p:nvSpPr>
          <p:cNvPr id="58375" name="Text Box 12"/>
          <p:cNvSpPr txBox="1">
            <a:spLocks noChangeArrowheads="1"/>
          </p:cNvSpPr>
          <p:nvPr/>
        </p:nvSpPr>
        <p:spPr bwMode="auto">
          <a:xfrm>
            <a:off x="5037138" y="3352800"/>
            <a:ext cx="3163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L.I. and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spans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 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</a:p>
        </p:txBody>
      </p:sp>
      <p:sp>
        <p:nvSpPr>
          <p:cNvPr id="58376" name="Text Box 15"/>
          <p:cNvSpPr txBox="1">
            <a:spLocks noChangeArrowheads="1"/>
          </p:cNvSpPr>
          <p:nvPr/>
        </p:nvSpPr>
        <p:spPr bwMode="auto">
          <a:xfrm>
            <a:off x="1444625" y="38100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a basis 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8377" name="Text Box 16"/>
          <p:cNvSpPr txBox="1">
            <a:spLocks noChangeArrowheads="1"/>
          </p:cNvSpPr>
          <p:nvPr/>
        </p:nvSpPr>
        <p:spPr bwMode="auto">
          <a:xfrm>
            <a:off x="1444625" y="4267200"/>
            <a:ext cx="279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dim(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#(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2</a:t>
            </a:r>
          </a:p>
        </p:txBody>
      </p:sp>
      <p:sp>
        <p:nvSpPr>
          <p:cNvPr id="58378" name="Text Box 20"/>
          <p:cNvSpPr txBox="1">
            <a:spLocks noChangeArrowheads="1"/>
          </p:cNvSpPr>
          <p:nvPr/>
        </p:nvSpPr>
        <p:spPr bwMode="auto">
          <a:xfrm>
            <a:off x="1512888" y="5257800"/>
            <a:ext cx="491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= {(2, 1, 0)} spans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and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L.I.</a:t>
            </a:r>
          </a:p>
        </p:txBody>
      </p:sp>
      <p:sp>
        <p:nvSpPr>
          <p:cNvPr id="58379" name="Text Box 21"/>
          <p:cNvSpPr txBox="1">
            <a:spLocks noChangeArrowheads="1"/>
          </p:cNvSpPr>
          <p:nvPr/>
        </p:nvSpPr>
        <p:spPr bwMode="auto">
          <a:xfrm>
            <a:off x="1512888" y="57150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a basis 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8380" name="Text Box 22"/>
          <p:cNvSpPr txBox="1">
            <a:spLocks noChangeArrowheads="1"/>
          </p:cNvSpPr>
          <p:nvPr/>
        </p:nvSpPr>
        <p:spPr bwMode="auto">
          <a:xfrm>
            <a:off x="1512888" y="6172200"/>
            <a:ext cx="279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dim(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#(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1</a:t>
            </a:r>
          </a:p>
        </p:txBody>
      </p:sp>
      <p:graphicFrame>
        <p:nvGraphicFramePr>
          <p:cNvPr id="58381" name="Object 0"/>
          <p:cNvGraphicFramePr>
            <a:graphicFrameLocks noChangeAspect="1"/>
          </p:cNvGraphicFramePr>
          <p:nvPr/>
        </p:nvGraphicFramePr>
        <p:xfrm>
          <a:off x="1573213" y="4857750"/>
          <a:ext cx="264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3" imgW="1320227" imgH="203112" progId="Equation.DSMT4">
                  <p:embed/>
                </p:oleObj>
              </mc:Choice>
              <mc:Fallback>
                <p:oleObj name="Equation" r:id="rId3" imgW="1320227" imgH="203112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4857750"/>
                        <a:ext cx="264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23"/>
          <p:cNvSpPr txBox="1">
            <a:spLocks noChangeArrowheads="1"/>
          </p:cNvSpPr>
          <p:nvPr/>
        </p:nvSpPr>
        <p:spPr bwMode="auto">
          <a:xfrm>
            <a:off x="914400" y="4724400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85813"/>
            <a:ext cx="79248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SzPct val="80000"/>
              <a:buFont typeface="Wingdings" pitchFamily="2" charset="2"/>
              <a:buChar char="§"/>
            </a:pPr>
            <a:r>
              <a:rPr lang="en-US" altLang="zh-TW" smtClean="0"/>
              <a:t>Ex 11: Finding the dimension of a subspace of </a:t>
            </a:r>
            <a:r>
              <a:rPr lang="en-US" altLang="zh-TW" i="1" smtClean="0">
                <a:solidFill>
                  <a:srgbClr val="FF0000"/>
                </a:solidFill>
              </a:rPr>
              <a:t>M</a:t>
            </a:r>
            <a:r>
              <a:rPr lang="en-US" altLang="zh-TW" baseline="-25000" smtClean="0">
                <a:solidFill>
                  <a:srgbClr val="FF0000"/>
                </a:solidFill>
              </a:rPr>
              <a:t>22</a:t>
            </a:r>
            <a:endParaRPr lang="en-US" altLang="zh-TW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Let </a:t>
            </a:r>
            <a:r>
              <a:rPr lang="en-US" altLang="zh-TW" i="1" smtClean="0">
                <a:solidFill>
                  <a:schemeClr val="tx1"/>
                </a:solidFill>
              </a:rPr>
              <a:t>W </a:t>
            </a:r>
            <a:r>
              <a:rPr lang="en-US" altLang="zh-TW" smtClean="0">
                <a:solidFill>
                  <a:schemeClr val="tx1"/>
                </a:solidFill>
              </a:rPr>
              <a:t>be the subspace of all symmetric matrices in  </a:t>
            </a:r>
            <a:r>
              <a:rPr lang="en-US" altLang="zh-TW" i="1" smtClean="0">
                <a:solidFill>
                  <a:schemeClr val="tx1"/>
                </a:solidFill>
              </a:rPr>
              <a:t>M</a:t>
            </a:r>
            <a:r>
              <a:rPr lang="en-US" altLang="zh-TW" baseline="-25000" smtClean="0">
                <a:solidFill>
                  <a:schemeClr val="tx1"/>
                </a:solidFill>
              </a:rPr>
              <a:t>22</a:t>
            </a:r>
            <a:r>
              <a:rPr lang="en-US" altLang="zh-TW" smtClean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en-US" altLang="zh-TW" smtClean="0">
                <a:solidFill>
                  <a:schemeClr val="tx1"/>
                </a:solidFill>
              </a:rPr>
              <a:t>      What is the dimension of  </a:t>
            </a:r>
            <a:r>
              <a:rPr lang="en-US" altLang="zh-TW" i="1" smtClean="0">
                <a:solidFill>
                  <a:schemeClr val="tx1"/>
                </a:solidFill>
              </a:rPr>
              <a:t>W</a:t>
            </a:r>
            <a:r>
              <a:rPr lang="en-US" altLang="zh-TW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609600" y="2284413"/>
            <a:ext cx="67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chemeClr val="hlink"/>
                </a:solidFill>
                <a:latin typeface="Times New Roman" pitchFamily="18" charset="0"/>
              </a:rPr>
              <a:t>Sol:</a:t>
            </a:r>
          </a:p>
        </p:txBody>
      </p:sp>
      <p:graphicFrame>
        <p:nvGraphicFramePr>
          <p:cNvPr id="59396" name="Object 5"/>
          <p:cNvGraphicFramePr>
            <a:graphicFrameLocks noChangeAspect="1"/>
          </p:cNvGraphicFramePr>
          <p:nvPr/>
        </p:nvGraphicFramePr>
        <p:xfrm>
          <a:off x="990600" y="2636838"/>
          <a:ext cx="30734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3" imgW="1524000" imgH="508000" progId="Equation.3">
                  <p:embed/>
                </p:oleObj>
              </mc:Choice>
              <mc:Fallback>
                <p:oleObj name="Equation" r:id="rId3" imgW="15240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36838"/>
                        <a:ext cx="3073400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6"/>
          <p:cNvGraphicFramePr>
            <a:graphicFrameLocks noChangeAspect="1"/>
          </p:cNvGraphicFramePr>
          <p:nvPr/>
        </p:nvGraphicFramePr>
        <p:xfrm>
          <a:off x="1025525" y="3729038"/>
          <a:ext cx="50704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name="Equation" r:id="rId5" imgW="2514600" imgH="457200" progId="Equation.3">
                  <p:embed/>
                </p:oleObj>
              </mc:Choice>
              <mc:Fallback>
                <p:oleObj name="Equation" r:id="rId5" imgW="25146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3729038"/>
                        <a:ext cx="507047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8" name="Group 13"/>
          <p:cNvGrpSpPr>
            <a:grpSpLocks/>
          </p:cNvGrpSpPr>
          <p:nvPr/>
        </p:nvGrpSpPr>
        <p:grpSpPr bwMode="auto">
          <a:xfrm>
            <a:off x="1066800" y="4821238"/>
            <a:ext cx="6846888" cy="969962"/>
            <a:chOff x="720" y="2845"/>
            <a:chExt cx="4313" cy="611"/>
          </a:xfrm>
        </p:grpSpPr>
        <p:graphicFrame>
          <p:nvGraphicFramePr>
            <p:cNvPr id="59401" name="Object 7"/>
            <p:cNvGraphicFramePr>
              <a:graphicFrameLocks noChangeAspect="1"/>
            </p:cNvGraphicFramePr>
            <p:nvPr/>
          </p:nvGraphicFramePr>
          <p:xfrm>
            <a:off x="720" y="2845"/>
            <a:ext cx="2533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5" name="Equation" r:id="rId7" imgW="1993900" imgH="482600" progId="Equation.3">
                    <p:embed/>
                  </p:oleObj>
                </mc:Choice>
                <mc:Fallback>
                  <p:oleObj name="Equation" r:id="rId7" imgW="1993900" imgH="482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45"/>
                          <a:ext cx="2533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2" name="Text Box 8"/>
            <p:cNvSpPr txBox="1">
              <a:spLocks noChangeArrowheads="1"/>
            </p:cNvSpPr>
            <p:nvPr/>
          </p:nvSpPr>
          <p:spPr bwMode="auto">
            <a:xfrm>
              <a:off x="3216" y="2976"/>
              <a:ext cx="1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spans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W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and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S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is L.I. </a:t>
              </a:r>
            </a:p>
          </p:txBody>
        </p:sp>
      </p:grpSp>
      <p:sp>
        <p:nvSpPr>
          <p:cNvPr id="59399" name="Text Box 10"/>
          <p:cNvSpPr txBox="1">
            <a:spLocks noChangeArrowheads="1"/>
          </p:cNvSpPr>
          <p:nvPr/>
        </p:nvSpPr>
        <p:spPr bwMode="auto">
          <a:xfrm>
            <a:off x="990600" y="5867400"/>
            <a:ext cx="265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is a basis for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endParaRPr lang="en-US" altLang="zh-TW"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9400" name="Text Box 11"/>
          <p:cNvSpPr txBox="1">
            <a:spLocks noChangeArrowheads="1"/>
          </p:cNvSpPr>
          <p:nvPr/>
        </p:nvSpPr>
        <p:spPr bwMode="auto">
          <a:xfrm>
            <a:off x="3779838" y="5867400"/>
            <a:ext cx="2798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 dim(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#(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S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2413" y="785813"/>
            <a:ext cx="8856662" cy="990600"/>
          </a:xfrm>
        </p:spPr>
        <p:txBody>
          <a:bodyPr/>
          <a:lstStyle/>
          <a:p>
            <a:pPr marL="71438" indent="-71438" eaLnBrk="1" hangingPunct="1">
              <a:spcBef>
                <a:spcPts val="300"/>
              </a:spcBef>
            </a:pPr>
            <a:r>
              <a:rPr lang="en-US" altLang="zh-TW" smtClean="0"/>
              <a:t>Theorem 1: Properties of vector addition and scalar multiplication</a:t>
            </a:r>
          </a:p>
          <a:p>
            <a:pPr marL="71438" indent="-71438" eaLnBrk="1" hangingPunct="1">
              <a:spcBef>
                <a:spcPts val="300"/>
              </a:spcBef>
              <a:buFont typeface="Wingdings" pitchFamily="2" charset="2"/>
              <a:buNone/>
            </a:pPr>
            <a:r>
              <a:rPr lang="en-US" altLang="zh-TW" smtClean="0"/>
              <a:t>            </a:t>
            </a:r>
            <a:r>
              <a:rPr lang="en-US" altLang="zh-TW" smtClean="0">
                <a:solidFill>
                  <a:schemeClr val="tx1"/>
                </a:solidFill>
              </a:rPr>
              <a:t>Let </a:t>
            </a:r>
            <a:r>
              <a:rPr lang="en-US" altLang="zh-TW" b="1" smtClean="0">
                <a:solidFill>
                  <a:schemeClr val="tx1"/>
                </a:solidFill>
              </a:rPr>
              <a:t>u</a:t>
            </a:r>
            <a:r>
              <a:rPr lang="en-US" altLang="zh-TW" smtClean="0">
                <a:solidFill>
                  <a:schemeClr val="tx1"/>
                </a:solidFill>
              </a:rPr>
              <a:t>, </a:t>
            </a:r>
            <a:r>
              <a:rPr lang="en-US" altLang="zh-TW" b="1" smtClean="0">
                <a:solidFill>
                  <a:schemeClr val="tx1"/>
                </a:solidFill>
              </a:rPr>
              <a:t>v</a:t>
            </a:r>
            <a:r>
              <a:rPr lang="en-US" altLang="zh-TW" smtClean="0">
                <a:solidFill>
                  <a:schemeClr val="tx1"/>
                </a:solidFill>
              </a:rPr>
              <a:t>, and </a:t>
            </a:r>
            <a:r>
              <a:rPr lang="en-US" altLang="zh-TW" b="1" smtClean="0">
                <a:solidFill>
                  <a:schemeClr val="tx1"/>
                </a:solidFill>
              </a:rPr>
              <a:t>w </a:t>
            </a:r>
            <a:r>
              <a:rPr lang="en-US" altLang="zh-TW" smtClean="0">
                <a:solidFill>
                  <a:schemeClr val="tx1"/>
                </a:solidFill>
              </a:rPr>
              <a:t>be vectors in</a:t>
            </a:r>
            <a:r>
              <a:rPr lang="en-US" altLang="zh-TW" b="1" smtClean="0">
                <a:solidFill>
                  <a:schemeClr val="tx1"/>
                </a:solidFill>
              </a:rPr>
              <a:t> </a:t>
            </a:r>
            <a:r>
              <a:rPr lang="en-US" altLang="zh-TW" i="1" smtClean="0">
                <a:solidFill>
                  <a:schemeClr val="tx1"/>
                </a:solidFill>
              </a:rPr>
              <a:t>R</a:t>
            </a:r>
            <a:r>
              <a:rPr lang="en-US" altLang="zh-TW" i="1" baseline="50000" smtClean="0">
                <a:solidFill>
                  <a:schemeClr val="tx1"/>
                </a:solidFill>
              </a:rPr>
              <a:t>n</a:t>
            </a:r>
            <a:r>
              <a:rPr lang="en-US" altLang="zh-TW" smtClean="0">
                <a:solidFill>
                  <a:schemeClr val="tx1"/>
                </a:solidFill>
              </a:rPr>
              <a:t>, and let </a:t>
            </a:r>
            <a:r>
              <a:rPr lang="en-US" altLang="zh-TW" i="1" smtClean="0">
                <a:solidFill>
                  <a:schemeClr val="tx1"/>
                </a:solidFill>
              </a:rPr>
              <a:t>c</a:t>
            </a:r>
            <a:r>
              <a:rPr lang="en-US" altLang="zh-TW" smtClean="0">
                <a:solidFill>
                  <a:schemeClr val="tx1"/>
                </a:solidFill>
              </a:rPr>
              <a:t> and </a:t>
            </a:r>
            <a:r>
              <a:rPr lang="en-US" altLang="zh-TW" i="1" smtClean="0">
                <a:solidFill>
                  <a:schemeClr val="tx1"/>
                </a:solidFill>
              </a:rPr>
              <a:t>d</a:t>
            </a:r>
            <a:r>
              <a:rPr lang="en-US" altLang="zh-TW" smtClean="0">
                <a:solidFill>
                  <a:schemeClr val="tx1"/>
                </a:solidFill>
              </a:rPr>
              <a:t> be scalars</a:t>
            </a:r>
          </a:p>
        </p:txBody>
      </p:sp>
      <p:sp>
        <p:nvSpPr>
          <p:cNvPr id="8195" name="Text Box 1028"/>
          <p:cNvSpPr txBox="1">
            <a:spLocks noChangeArrowheads="1"/>
          </p:cNvSpPr>
          <p:nvPr/>
        </p:nvSpPr>
        <p:spPr bwMode="auto">
          <a:xfrm>
            <a:off x="539750" y="1571625"/>
            <a:ext cx="7500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(1) 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is a vector in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i="1" baseline="30000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(closure </a:t>
            </a:r>
            <a:r>
              <a:rPr lang="zh-TW" altLang="en-US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under vector addition)</a:t>
            </a:r>
          </a:p>
        </p:txBody>
      </p:sp>
      <p:sp>
        <p:nvSpPr>
          <p:cNvPr id="8196" name="Text Box 1029"/>
          <p:cNvSpPr txBox="1">
            <a:spLocks noChangeArrowheads="1"/>
          </p:cNvSpPr>
          <p:nvPr/>
        </p:nvSpPr>
        <p:spPr bwMode="auto">
          <a:xfrm>
            <a:off x="539750" y="1944688"/>
            <a:ext cx="678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(2) 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(commutative property of vector addition)</a:t>
            </a:r>
            <a:endParaRPr lang="en-US" altLang="zh-TW" sz="1800" b="1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197" name="Text Box 1030"/>
          <p:cNvSpPr txBox="1">
            <a:spLocks noChangeArrowheads="1"/>
          </p:cNvSpPr>
          <p:nvPr/>
        </p:nvSpPr>
        <p:spPr bwMode="auto">
          <a:xfrm>
            <a:off x="539750" y="2357438"/>
            <a:ext cx="6950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(3)  (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w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+(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(associative property of vector addition)</a:t>
            </a:r>
          </a:p>
        </p:txBody>
      </p:sp>
      <p:sp>
        <p:nvSpPr>
          <p:cNvPr id="8198" name="Text Box 1031"/>
          <p:cNvSpPr txBox="1">
            <a:spLocks noChangeArrowheads="1"/>
          </p:cNvSpPr>
          <p:nvPr/>
        </p:nvSpPr>
        <p:spPr bwMode="auto">
          <a:xfrm>
            <a:off x="539750" y="2786063"/>
            <a:ext cx="734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(4) 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(additive identity property)</a:t>
            </a:r>
          </a:p>
        </p:txBody>
      </p:sp>
      <p:sp>
        <p:nvSpPr>
          <p:cNvPr id="8199" name="Text Box 1032"/>
          <p:cNvSpPr txBox="1">
            <a:spLocks noChangeArrowheads="1"/>
          </p:cNvSpPr>
          <p:nvPr/>
        </p:nvSpPr>
        <p:spPr bwMode="auto">
          <a:xfrm>
            <a:off x="539750" y="3214688"/>
            <a:ext cx="45926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(5) 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+(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0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(additive inverse property)</a:t>
            </a:r>
            <a:endParaRPr lang="en-US" altLang="zh-TW" sz="1800" b="1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200" name="Text Box 1033"/>
          <p:cNvSpPr txBox="1">
            <a:spLocks noChangeArrowheads="1"/>
          </p:cNvSpPr>
          <p:nvPr/>
        </p:nvSpPr>
        <p:spPr bwMode="auto">
          <a:xfrm>
            <a:off x="539750" y="3643313"/>
            <a:ext cx="641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(6)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>
                <a:latin typeface="Times New Roman" pitchFamily="18" charset="0"/>
              </a:rPr>
              <a:t>is a vector in</a:t>
            </a:r>
            <a:r>
              <a:rPr lang="en-US" altLang="zh-TW"/>
              <a:t>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i="1" baseline="5000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(closure under scalar multiplication)</a:t>
            </a:r>
          </a:p>
        </p:txBody>
      </p:sp>
      <p:sp>
        <p:nvSpPr>
          <p:cNvPr id="8201" name="Text Box 1034"/>
          <p:cNvSpPr txBox="1">
            <a:spLocks noChangeArrowheads="1"/>
          </p:cNvSpPr>
          <p:nvPr/>
        </p:nvSpPr>
        <p:spPr bwMode="auto">
          <a:xfrm>
            <a:off x="539750" y="4143375"/>
            <a:ext cx="81010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00325" indent="-2600325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(7)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(distributive property of scalar multiplication over vector addition)</a:t>
            </a:r>
            <a:endParaRPr lang="en-US" altLang="zh-TW" sz="1800" b="1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202" name="Text Box 1035"/>
          <p:cNvSpPr txBox="1">
            <a:spLocks noChangeArrowheads="1"/>
          </p:cNvSpPr>
          <p:nvPr/>
        </p:nvSpPr>
        <p:spPr bwMode="auto">
          <a:xfrm>
            <a:off x="539750" y="4676775"/>
            <a:ext cx="81010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600325" indent="-2600325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(8)  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+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(distributive property of scalar multiplication over real-number addition)</a:t>
            </a:r>
            <a:endParaRPr lang="en-US" altLang="zh-TW" sz="1800" b="1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203" name="Text Box 1036"/>
          <p:cNvSpPr txBox="1">
            <a:spLocks noChangeArrowheads="1"/>
          </p:cNvSpPr>
          <p:nvPr/>
        </p:nvSpPr>
        <p:spPr bwMode="auto">
          <a:xfrm>
            <a:off x="539750" y="5143500"/>
            <a:ext cx="604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(9) 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d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(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cd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(associative property of multiplication)</a:t>
            </a:r>
            <a:endParaRPr lang="en-US" altLang="zh-TW" sz="1800" b="1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204" name="Text Box 1037"/>
          <p:cNvSpPr txBox="1">
            <a:spLocks noChangeArrowheads="1"/>
          </p:cNvSpPr>
          <p:nvPr/>
        </p:nvSpPr>
        <p:spPr bwMode="auto">
          <a:xfrm>
            <a:off x="539750" y="5572125"/>
            <a:ext cx="4919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(10) 1(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) =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 </a:t>
            </a:r>
            <a:r>
              <a:rPr lang="en-US" altLang="zh-TW" sz="1800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(multiplicative identity property)</a:t>
            </a:r>
            <a:endParaRPr lang="en-US" altLang="zh-TW" sz="1800" b="1">
              <a:solidFill>
                <a:srgbClr val="0000FF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205" name="Text Box 293"/>
          <p:cNvSpPr txBox="1">
            <a:spLocks noChangeArrowheads="1"/>
          </p:cNvSpPr>
          <p:nvPr/>
        </p:nvSpPr>
        <p:spPr bwMode="auto">
          <a:xfrm>
            <a:off x="539750" y="6000750"/>
            <a:ext cx="8215313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271463" indent="-271463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99000"/>
              </a:lnSpc>
            </a:pPr>
            <a:endParaRPr lang="en-US" altLang="zh-TW" sz="1800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7924800" cy="457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SzPct val="80000"/>
              <a:buFont typeface="Wingdings" pitchFamily="2" charset="2"/>
              <a:buChar char="§"/>
            </a:pPr>
            <a:r>
              <a:rPr lang="en-US" altLang="zh-TW" smtClean="0">
                <a:solidFill>
                  <a:srgbClr val="FF0000"/>
                </a:solidFill>
              </a:rPr>
              <a:t>Notes:  </a:t>
            </a:r>
            <a:endParaRPr lang="en-US" altLang="zh-TW" smtClean="0"/>
          </a:p>
        </p:txBody>
      </p:sp>
      <p:sp>
        <p:nvSpPr>
          <p:cNvPr id="9219" name="Text Box 1035"/>
          <p:cNvSpPr txBox="1">
            <a:spLocks noChangeArrowheads="1"/>
          </p:cNvSpPr>
          <p:nvPr/>
        </p:nvSpPr>
        <p:spPr bwMode="auto">
          <a:xfrm>
            <a:off x="914400" y="1522413"/>
            <a:ext cx="660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A vector                               in        can be viewed as:</a:t>
            </a:r>
            <a:endParaRPr lang="en-US" altLang="zh-TW">
              <a:latin typeface="Times New Roman" pitchFamily="18" charset="0"/>
            </a:endParaRPr>
          </a:p>
        </p:txBody>
      </p:sp>
      <p:graphicFrame>
        <p:nvGraphicFramePr>
          <p:cNvPr id="9220" name="Object 2048"/>
          <p:cNvGraphicFramePr>
            <a:graphicFrameLocks noChangeAspect="1"/>
          </p:cNvGraphicFramePr>
          <p:nvPr/>
        </p:nvGraphicFramePr>
        <p:xfrm>
          <a:off x="2138363" y="1557338"/>
          <a:ext cx="2146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091726" imgH="228501" progId="Equation.3">
                  <p:embed/>
                </p:oleObj>
              </mc:Choice>
              <mc:Fallback>
                <p:oleObj name="Equation" r:id="rId3" imgW="1091726" imgH="228501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3" y="1557338"/>
                        <a:ext cx="2146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049"/>
          <p:cNvGraphicFramePr>
            <a:graphicFrameLocks noChangeAspect="1"/>
          </p:cNvGraphicFramePr>
          <p:nvPr/>
        </p:nvGraphicFramePr>
        <p:xfrm>
          <a:off x="4767263" y="1543050"/>
          <a:ext cx="3810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5" imgW="190335" imgH="177646" progId="Equation.3">
                  <p:embed/>
                </p:oleObj>
              </mc:Choice>
              <mc:Fallback>
                <p:oleObj name="Equation" r:id="rId5" imgW="190335" imgH="177646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1543050"/>
                        <a:ext cx="3810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050"/>
          <p:cNvGraphicFramePr>
            <a:graphicFrameLocks noChangeAspect="1"/>
          </p:cNvGraphicFramePr>
          <p:nvPr/>
        </p:nvGraphicFramePr>
        <p:xfrm>
          <a:off x="5614988" y="2298700"/>
          <a:ext cx="21320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7" imgW="1054100" imgH="228600" progId="Equation.DSMT4">
                  <p:embed/>
                </p:oleObj>
              </mc:Choice>
              <mc:Fallback>
                <p:oleObj name="Equation" r:id="rId7" imgW="1054100" imgH="22860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988" y="2298700"/>
                        <a:ext cx="21320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051"/>
          <p:cNvGraphicFramePr>
            <a:graphicFrameLocks noChangeAspect="1"/>
          </p:cNvGraphicFramePr>
          <p:nvPr/>
        </p:nvGraphicFramePr>
        <p:xfrm>
          <a:off x="6434138" y="2895600"/>
          <a:ext cx="10906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9" imgW="558800" imgH="939800" progId="Equation.3">
                  <p:embed/>
                </p:oleObj>
              </mc:Choice>
              <mc:Fallback>
                <p:oleObj name="Equation" r:id="rId9" imgW="558800" imgH="9398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4138" y="2895600"/>
                        <a:ext cx="1090612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1042"/>
          <p:cNvSpPr txBox="1">
            <a:spLocks noChangeArrowheads="1"/>
          </p:cNvSpPr>
          <p:nvPr/>
        </p:nvSpPr>
        <p:spPr bwMode="auto">
          <a:xfrm>
            <a:off x="539750" y="4933950"/>
            <a:ext cx="828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zh-TW" sz="20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9225" name="Text Box 1043"/>
          <p:cNvSpPr txBox="1">
            <a:spLocks noChangeArrowheads="1"/>
          </p:cNvSpPr>
          <p:nvPr/>
        </p:nvSpPr>
        <p:spPr bwMode="auto">
          <a:xfrm>
            <a:off x="914400" y="2817813"/>
            <a:ext cx="53578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or</a:t>
            </a:r>
          </a:p>
          <a:p>
            <a:pPr eaLnBrk="1" hangingPunct="1"/>
            <a:endParaRPr lang="en-US" altLang="zh-TW">
              <a:latin typeface="Times New Roman" pitchFamily="18" charset="0"/>
              <a:ea typeface="標楷體" pitchFamily="65" charset="-120"/>
            </a:endParaRPr>
          </a:p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       a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1 column matrix (column vector):</a:t>
            </a:r>
          </a:p>
        </p:txBody>
      </p:sp>
      <p:sp>
        <p:nvSpPr>
          <p:cNvPr id="9226" name="Text Box 1044"/>
          <p:cNvSpPr txBox="1">
            <a:spLocks noChangeArrowheads="1"/>
          </p:cNvSpPr>
          <p:nvPr/>
        </p:nvSpPr>
        <p:spPr bwMode="auto">
          <a:xfrm>
            <a:off x="1428750" y="2286000"/>
            <a:ext cx="3948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latin typeface="Times New Roman" pitchFamily="18" charset="0"/>
                <a:ea typeface="標楷體" pitchFamily="65" charset="-120"/>
              </a:rPr>
              <a:t>a 1</a:t>
            </a:r>
            <a:r>
              <a:rPr lang="en-US" altLang="zh-TW"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n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row matrix (row vector):</a:t>
            </a:r>
            <a:endParaRPr lang="en-US" altLang="zh-TW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695325" y="1524000"/>
          <a:ext cx="4562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Equation" r:id="rId3" imgW="2286000" imgH="457200" progId="Equation.3">
                  <p:embed/>
                </p:oleObj>
              </mc:Choice>
              <mc:Fallback>
                <p:oleObj name="Equation" r:id="rId3" imgW="2286000" imgH="45720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524000"/>
                        <a:ext cx="4562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049"/>
          <p:cNvGraphicFramePr>
            <a:graphicFrameLocks noChangeAspect="1"/>
          </p:cNvGraphicFramePr>
          <p:nvPr/>
        </p:nvGraphicFramePr>
        <p:xfrm>
          <a:off x="746125" y="3055938"/>
          <a:ext cx="4359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Equation" r:id="rId5" imgW="2184400" imgH="457200" progId="Equation.DSMT4">
                  <p:embed/>
                </p:oleObj>
              </mc:Choice>
              <mc:Fallback>
                <p:oleObj name="Equation" r:id="rId5" imgW="2184400" imgH="457200" progId="Equation.DSMT4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055938"/>
                        <a:ext cx="43592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050"/>
          <p:cNvGraphicFramePr>
            <a:graphicFrameLocks noChangeAspect="1"/>
          </p:cNvGraphicFramePr>
          <p:nvPr/>
        </p:nvGraphicFramePr>
        <p:xfrm>
          <a:off x="714375" y="4708525"/>
          <a:ext cx="37020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7" imgW="1854200" imgH="939800" progId="Equation.3">
                  <p:embed/>
                </p:oleObj>
              </mc:Choice>
              <mc:Fallback>
                <p:oleObj name="Equation" r:id="rId7" imgW="1854200" imgH="9398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708525"/>
                        <a:ext cx="370205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Text Box 1036"/>
          <p:cNvSpPr txBox="1">
            <a:spLocks noChangeArrowheads="1"/>
          </p:cNvSpPr>
          <p:nvPr/>
        </p:nvSpPr>
        <p:spPr bwMode="auto">
          <a:xfrm>
            <a:off x="1643063" y="928688"/>
            <a:ext cx="2085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Vector addition</a:t>
            </a:r>
          </a:p>
        </p:txBody>
      </p:sp>
      <p:sp>
        <p:nvSpPr>
          <p:cNvPr id="10246" name="Text Box 1037"/>
          <p:cNvSpPr txBox="1">
            <a:spLocks noChangeArrowheads="1"/>
          </p:cNvSpPr>
          <p:nvPr/>
        </p:nvSpPr>
        <p:spPr bwMode="auto">
          <a:xfrm>
            <a:off x="5562600" y="912813"/>
            <a:ext cx="2725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FF"/>
                </a:solidFill>
                <a:latin typeface="Times New Roman" pitchFamily="18" charset="0"/>
                <a:ea typeface="標楷體" pitchFamily="65" charset="-120"/>
              </a:rPr>
              <a:t>Scalar multiplication</a:t>
            </a:r>
          </a:p>
        </p:txBody>
      </p:sp>
      <p:graphicFrame>
        <p:nvGraphicFramePr>
          <p:cNvPr id="10247" name="Object 2051"/>
          <p:cNvGraphicFramePr>
            <a:graphicFrameLocks noChangeAspect="1"/>
          </p:cNvGraphicFramePr>
          <p:nvPr>
            <p:ph type="body" idx="1"/>
          </p:nvPr>
        </p:nvGraphicFramePr>
        <p:xfrm>
          <a:off x="5591175" y="4765675"/>
          <a:ext cx="2360613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Equation" r:id="rId9" imgW="1180588" imgH="939392" progId="Equation.3">
                  <p:embed/>
                </p:oleObj>
              </mc:Choice>
              <mc:Fallback>
                <p:oleObj name="Equation" r:id="rId9" imgW="1180588" imgH="939392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4765675"/>
                        <a:ext cx="2360613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2052"/>
          <p:cNvGraphicFramePr>
            <a:graphicFrameLocks noChangeAspect="1"/>
          </p:cNvGraphicFramePr>
          <p:nvPr/>
        </p:nvGraphicFramePr>
        <p:xfrm>
          <a:off x="5537200" y="1549400"/>
          <a:ext cx="2840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Equation" r:id="rId11" imgW="1422400" imgH="457200" progId="Equation.3">
                  <p:embed/>
                </p:oleObj>
              </mc:Choice>
              <mc:Fallback>
                <p:oleObj name="Equation" r:id="rId11" imgW="142240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1549400"/>
                        <a:ext cx="2840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2053"/>
          <p:cNvGraphicFramePr>
            <a:graphicFrameLocks noChangeAspect="1"/>
          </p:cNvGraphicFramePr>
          <p:nvPr/>
        </p:nvGraphicFramePr>
        <p:xfrm>
          <a:off x="5626100" y="3157538"/>
          <a:ext cx="2662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13" imgW="1333500" imgH="457200" progId="Equation.DSMT4">
                  <p:embed/>
                </p:oleObj>
              </mc:Choice>
              <mc:Fallback>
                <p:oleObj name="Equation" r:id="rId13" imgW="1333500" imgH="4572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157538"/>
                        <a:ext cx="2662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36"/>
          <p:cNvSpPr txBox="1">
            <a:spLocks noChangeArrowheads="1"/>
          </p:cNvSpPr>
          <p:nvPr/>
        </p:nvSpPr>
        <p:spPr bwMode="auto">
          <a:xfrm>
            <a:off x="3000375" y="2743200"/>
            <a:ext cx="294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Treated as 1×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 row matrix</a:t>
            </a:r>
          </a:p>
        </p:txBody>
      </p:sp>
      <p:sp>
        <p:nvSpPr>
          <p:cNvPr id="10251" name="Text Box 1036"/>
          <p:cNvSpPr txBox="1">
            <a:spLocks noChangeArrowheads="1"/>
          </p:cNvSpPr>
          <p:nvPr/>
        </p:nvSpPr>
        <p:spPr bwMode="auto">
          <a:xfrm>
            <a:off x="3000375" y="4357688"/>
            <a:ext cx="3246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Treated as </a:t>
            </a:r>
            <a:r>
              <a:rPr lang="en-US" altLang="zh-TW" sz="2000" i="1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</a:rPr>
              <a:t>×1 column matrix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2 Vector Spaces</a:t>
            </a:r>
          </a:p>
        </p:txBody>
      </p:sp>
      <p:sp>
        <p:nvSpPr>
          <p:cNvPr id="11267" name="Rectangle 1041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785813"/>
            <a:ext cx="8153400" cy="457200"/>
          </a:xfrm>
          <a:noFill/>
        </p:spPr>
        <p:txBody>
          <a:bodyPr/>
          <a:lstStyle/>
          <a:p>
            <a:pPr eaLnBrk="1" hangingPunct="1"/>
            <a:r>
              <a:rPr lang="en-US" altLang="zh-TW" smtClean="0"/>
              <a:t>Vector spaces :</a:t>
            </a:r>
          </a:p>
        </p:txBody>
      </p:sp>
      <p:sp>
        <p:nvSpPr>
          <p:cNvPr id="11268" name="Text Box 1043"/>
          <p:cNvSpPr txBox="1">
            <a:spLocks noChangeArrowheads="1"/>
          </p:cNvSpPr>
          <p:nvPr/>
        </p:nvSpPr>
        <p:spPr bwMode="auto">
          <a:xfrm>
            <a:off x="731838" y="1268413"/>
            <a:ext cx="8183562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TW">
                <a:latin typeface="Times New Roman" pitchFamily="18" charset="0"/>
                <a:ea typeface="標楷體" pitchFamily="65" charset="-120"/>
              </a:rPr>
              <a:t>Let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be a set on which two operations (vector addition and scalar multiplication) are defined.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If the following ten axioms are satisfied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for every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u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and 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w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in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 and every scalar (real number) 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c 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and</a:t>
            </a:r>
            <a:r>
              <a:rPr lang="en-US" altLang="zh-TW" i="1">
                <a:latin typeface="Times New Roman" pitchFamily="18" charset="0"/>
                <a:ea typeface="標楷體" pitchFamily="65" charset="-120"/>
              </a:rPr>
              <a:t> d</a:t>
            </a:r>
            <a:r>
              <a:rPr lang="en-US" altLang="zh-TW">
                <a:latin typeface="Times New Roman" pitchFamily="18" charset="0"/>
                <a:ea typeface="標楷體" pitchFamily="65" charset="-120"/>
              </a:rPr>
              <a:t>, then </a:t>
            </a:r>
            <a:r>
              <a:rPr lang="en-US" altLang="zh-TW" b="1" i="1">
                <a:latin typeface="Times New Roman" pitchFamily="18" charset="0"/>
                <a:ea typeface="標楷體" pitchFamily="65" charset="-120"/>
              </a:rPr>
              <a:t>V</a:t>
            </a:r>
            <a:r>
              <a:rPr lang="en-US" altLang="zh-TW" b="1">
                <a:latin typeface="Times New Roman" pitchFamily="18" charset="0"/>
                <a:ea typeface="標楷體" pitchFamily="65" charset="-120"/>
              </a:rPr>
              <a:t> is called a vector space</a:t>
            </a:r>
          </a:p>
        </p:txBody>
      </p:sp>
      <p:grpSp>
        <p:nvGrpSpPr>
          <p:cNvPr id="11269" name="Group 1075"/>
          <p:cNvGrpSpPr>
            <a:grpSpLocks/>
          </p:cNvGrpSpPr>
          <p:nvPr/>
        </p:nvGrpSpPr>
        <p:grpSpPr bwMode="auto">
          <a:xfrm>
            <a:off x="684213" y="3357563"/>
            <a:ext cx="8001000" cy="3109912"/>
            <a:chOff x="480" y="1823"/>
            <a:chExt cx="5040" cy="1959"/>
          </a:xfrm>
        </p:grpSpPr>
        <p:sp>
          <p:nvSpPr>
            <p:cNvPr id="11270" name="Text Box 1054"/>
            <p:cNvSpPr txBox="1">
              <a:spLocks noChangeArrowheads="1"/>
            </p:cNvSpPr>
            <p:nvPr/>
          </p:nvSpPr>
          <p:spPr bwMode="auto">
            <a:xfrm>
              <a:off x="480" y="1823"/>
              <a:ext cx="8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solidFill>
                    <a:srgbClr val="FF0000"/>
                  </a:solidFill>
                  <a:latin typeface="Times New Roman" pitchFamily="18" charset="0"/>
                  <a:ea typeface="標楷體" pitchFamily="65" charset="-120"/>
                </a:rPr>
                <a:t>Addition:</a:t>
              </a:r>
            </a:p>
          </p:txBody>
        </p:sp>
        <p:sp>
          <p:nvSpPr>
            <p:cNvPr id="11271" name="Text Box 1055"/>
            <p:cNvSpPr txBox="1">
              <a:spLocks noChangeArrowheads="1"/>
            </p:cNvSpPr>
            <p:nvPr/>
          </p:nvSpPr>
          <p:spPr bwMode="auto">
            <a:xfrm>
              <a:off x="528" y="2064"/>
              <a:ext cx="49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(1)  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 b="1" i="1">
                  <a:latin typeface="Times New Roman" pitchFamily="18" charset="0"/>
                  <a:ea typeface="標楷體" pitchFamily="65" charset="-120"/>
                </a:rPr>
                <a:t> 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is in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V</a:t>
              </a:r>
              <a:endParaRPr lang="en-US" altLang="zh-TW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1272" name="Text Box 1056"/>
            <p:cNvSpPr txBox="1">
              <a:spLocks noChangeArrowheads="1"/>
            </p:cNvSpPr>
            <p:nvPr/>
          </p:nvSpPr>
          <p:spPr bwMode="auto">
            <a:xfrm>
              <a:off x="528" y="2352"/>
              <a:ext cx="11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(2)  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=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endParaRPr lang="en-US" altLang="zh-TW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1273" name="Text Box 1065"/>
            <p:cNvSpPr txBox="1">
              <a:spLocks noChangeArrowheads="1"/>
            </p:cNvSpPr>
            <p:nvPr/>
          </p:nvSpPr>
          <p:spPr bwMode="auto">
            <a:xfrm>
              <a:off x="528" y="2640"/>
              <a:ext cx="19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(3)  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+(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w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)=(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)+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w</a:t>
              </a:r>
              <a:endParaRPr lang="en-US" altLang="zh-TW">
                <a:latin typeface="Times New Roman" pitchFamily="18" charset="0"/>
                <a:ea typeface="標楷體" pitchFamily="65" charset="-120"/>
              </a:endParaRPr>
            </a:p>
          </p:txBody>
        </p:sp>
        <p:sp>
          <p:nvSpPr>
            <p:cNvPr id="11274" name="Text Box 1067"/>
            <p:cNvSpPr txBox="1">
              <a:spLocks noChangeArrowheads="1"/>
            </p:cNvSpPr>
            <p:nvPr/>
          </p:nvSpPr>
          <p:spPr bwMode="auto">
            <a:xfrm>
              <a:off x="521" y="2928"/>
              <a:ext cx="46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(4) 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has a zero vector 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0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such that</a:t>
              </a:r>
              <a:r>
                <a:rPr lang="en-US" altLang="zh-TW">
                  <a:latin typeface="Times New Roman" pitchFamily="18" charset="0"/>
                </a:rPr>
                <a:t> for every </a:t>
              </a:r>
              <a:r>
                <a:rPr lang="en-US" altLang="zh-TW" b="1">
                  <a:latin typeface="Times New Roman" pitchFamily="18" charset="0"/>
                </a:rPr>
                <a:t>u</a:t>
              </a:r>
              <a:r>
                <a:rPr lang="en-US" altLang="zh-TW">
                  <a:latin typeface="Times New Roman" pitchFamily="18" charset="0"/>
                </a:rPr>
                <a:t> in </a:t>
              </a:r>
              <a:r>
                <a:rPr lang="en-US" altLang="zh-TW" i="1">
                  <a:latin typeface="Times New Roman" pitchFamily="18" charset="0"/>
                </a:rPr>
                <a:t>V</a:t>
              </a:r>
              <a:r>
                <a:rPr lang="en-US" altLang="zh-TW">
                  <a:latin typeface="Times New Roman" pitchFamily="18" charset="0"/>
                </a:rPr>
                <a:t>, 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0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=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</a:p>
          </p:txBody>
        </p:sp>
        <p:sp>
          <p:nvSpPr>
            <p:cNvPr id="11275" name="Text Box 1074"/>
            <p:cNvSpPr txBox="1">
              <a:spLocks noChangeArrowheads="1"/>
            </p:cNvSpPr>
            <p:nvPr/>
          </p:nvSpPr>
          <p:spPr bwMode="auto">
            <a:xfrm>
              <a:off x="528" y="3264"/>
              <a:ext cx="499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pitchFamily="18" charset="-120"/>
                </a:defRPr>
              </a:lvl9pPr>
            </a:lstStyle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(5) For every 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in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, there is a vector in </a:t>
              </a:r>
              <a:r>
                <a:rPr lang="en-US" altLang="zh-TW" i="1">
                  <a:latin typeface="Times New Roman" pitchFamily="18" charset="0"/>
                  <a:ea typeface="標楷體" pitchFamily="65" charset="-120"/>
                </a:rPr>
                <a:t>V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denoted by –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</a:t>
              </a:r>
            </a:p>
            <a:p>
              <a:pPr eaLnBrk="1" hangingPunct="1"/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      such that 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+(</a:t>
              </a:r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–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u</a:t>
              </a:r>
              <a:r>
                <a:rPr lang="en-US" altLang="zh-TW">
                  <a:latin typeface="Times New Roman" pitchFamily="18" charset="0"/>
                  <a:ea typeface="標楷體" pitchFamily="65" charset="-120"/>
                </a:rPr>
                <a:t>)=</a:t>
              </a:r>
              <a:r>
                <a:rPr lang="en-US" altLang="zh-TW" b="1">
                  <a:latin typeface="Times New Roman" pitchFamily="18" charset="0"/>
                  <a:ea typeface="標楷體" pitchFamily="65" charset="-120"/>
                </a:rPr>
                <a:t>0					</a:t>
              </a:r>
              <a:endParaRPr lang="en-US" altLang="zh-TW" sz="2000">
                <a:latin typeface="Times New Roman" pitchFamily="18" charset="0"/>
                <a:ea typeface="標楷體" pitchFamily="65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20960</TotalTime>
  <Words>3314</Words>
  <Application>Microsoft Office PowerPoint</Application>
  <PresentationFormat>On-screen Show (4:3)</PresentationFormat>
  <Paragraphs>354</Paragraphs>
  <Slides>56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Tahoma</vt:lpstr>
      <vt:lpstr>新細明體</vt:lpstr>
      <vt:lpstr>Arial</vt:lpstr>
      <vt:lpstr>Times New Roman</vt:lpstr>
      <vt:lpstr>標楷體</vt:lpstr>
      <vt:lpstr>Wingdings</vt:lpstr>
      <vt:lpstr>Blends</vt:lpstr>
      <vt:lpstr>Microsoft Equation 3.0</vt:lpstr>
      <vt:lpstr>MathType 5.0 Equation</vt:lpstr>
      <vt:lpstr> Vector Spaces</vt:lpstr>
      <vt:lpstr>1  Vectors in 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 Vector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Subspaces of Vector Spaces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4.4 Spanning Sets and Linear Independence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4.5 Basis and Dimension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Vector Spaces</dc:title>
  <dc:creator>Jr-Yan Wang</dc:creator>
  <cp:lastModifiedBy>priyanshu gupta</cp:lastModifiedBy>
  <cp:revision>1816</cp:revision>
  <dcterms:created xsi:type="dcterms:W3CDTF">2003-05-06T04:27:07Z</dcterms:created>
  <dcterms:modified xsi:type="dcterms:W3CDTF">2020-03-07T21:08:03Z</dcterms:modified>
</cp:coreProperties>
</file>