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3"/>
  </p:notesMasterIdLst>
  <p:sldIdLst>
    <p:sldId id="256" r:id="rId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3604" autoAdjust="0"/>
  </p:normalViewPr>
  <p:slideViewPr>
    <p:cSldViewPr snapToGrid="0">
      <p:cViewPr varScale="1">
        <p:scale>
          <a:sx n="72" d="100"/>
          <a:sy n="72" d="100"/>
        </p:scale>
        <p:origin x="2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CB74B-90B7-4F40-ACCC-3468D4CB3A58}" type="datetimeFigureOut">
              <a:rPr lang="nl-NL" smtClean="0"/>
              <a:t>10-3-2021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ED119-4457-4B98-A981-7E0BD14915A2}" type="slidenum">
              <a:rPr lang="nl-NL" smtClean="0"/>
              <a:t>‹#›</a:t>
            </a:fld>
            <a:endParaRPr lang="nl-NL"/>
          </a:p>
        </p:txBody>
      </p:sp>
    </p:spTree>
    <p:extLst>
      <p:ext uri="{BB962C8B-B14F-4D97-AF65-F5344CB8AC3E}">
        <p14:creationId xmlns:p14="http://schemas.microsoft.com/office/powerpoint/2010/main" val="339421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is een methode om data te transformeren tot waardevolle bedrijfsstrategieën. Het is een middel om gedegen beslissingen te nemen om winst te verhogen, het verbeteren van de customer journey en kansen te spotten. </a:t>
            </a:r>
          </a:p>
          <a:p>
            <a:pPr>
              <a:lnSpc>
                <a:spcPct val="107000"/>
              </a:lnSpc>
              <a:spcAft>
                <a:spcPts val="800"/>
              </a:spcAft>
            </a:pP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of wel datawetenschap, is een methodiek om inzichten te verzamelen uit (semi) gestructureerde, voornamelijk verzameld uit databases en ongestructureerde data. Ongestructureerde data omvat data die uit niet-gespecificeerde formats wordt verzameld. Dit kan van alles zijn zoals een video, afbeeldingen,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social</a:t>
            </a:r>
            <a:r>
              <a:rPr lang="nl-NL" sz="1800" dirty="0">
                <a:effectLst/>
                <a:latin typeface="Calibri" panose="020F0502020204030204" pitchFamily="34" charset="0"/>
                <a:ea typeface="Calibri" panose="020F0502020204030204" pitchFamily="34" charset="0"/>
                <a:cs typeface="Times New Roman" panose="02020603050405020304" pitchFamily="18" charset="0"/>
              </a:rPr>
              <a:t> media of zelfs mails en Word-bestanden. Organisaties zetten 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in om de status van bedrijfsdoelen nader te analyseren.</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Dit uit zich in diverse vormen om de omzet te laten groeien en kosten te reduceren. Denk bijvoorbeeld aan productontwikkeling, het opsporen van bottlenecks in de productie en customer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experience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optimalisatie. 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is een goede innovatieve manier om economische voorspellingen doen.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is het genereren van nieuwe data uit bestaande data. De uitkomst is dus geen dienst maar een informatieproduct.  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maakt de creatie van nieuwe dataproducten mogelijk.</a:t>
            </a:r>
          </a:p>
          <a:p>
            <a:pPr>
              <a:lnSpc>
                <a:spcPct val="107000"/>
              </a:lnSpc>
              <a:spcAft>
                <a:spcPts val="800"/>
              </a:spcAft>
            </a:pP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Het cijfermatig analyseren van bedrijfsprocessen met als doel deze bedrijfsprocessen te verbeteren: dit wordt in de management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sciences</a:t>
            </a:r>
            <a:r>
              <a:rPr lang="nl-NL" sz="1800" dirty="0">
                <a:effectLst/>
                <a:latin typeface="Calibri" panose="020F0502020204030204" pitchFamily="34" charset="0"/>
                <a:ea typeface="Calibri" panose="020F0502020204030204" pitchFamily="34" charset="0"/>
                <a:cs typeface="Times New Roman" panose="02020603050405020304" pitchFamily="18" charset="0"/>
              </a:rPr>
              <a:t> vaak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analytics</a:t>
            </a:r>
            <a:r>
              <a:rPr lang="nl-NL" sz="1800" dirty="0">
                <a:effectLst/>
                <a:latin typeface="Calibri" panose="020F0502020204030204" pitchFamily="34" charset="0"/>
                <a:ea typeface="Calibri" panose="020F0502020204030204" pitchFamily="34" charset="0"/>
                <a:cs typeface="Times New Roman" panose="02020603050405020304" pitchFamily="18" charset="0"/>
              </a:rPr>
              <a:t> genoemd. Analytics, of business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analytics</a:t>
            </a:r>
            <a:r>
              <a:rPr lang="nl-NL" sz="1800" dirty="0">
                <a:effectLst/>
                <a:latin typeface="Calibri" panose="020F0502020204030204" pitchFamily="34" charset="0"/>
                <a:ea typeface="Calibri" panose="020F0502020204030204" pitchFamily="34" charset="0"/>
                <a:cs typeface="Times New Roman" panose="02020603050405020304" pitchFamily="18" charset="0"/>
              </a:rPr>
              <a:t>, of soms wat extra opgeklopt tot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advanced</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analytics</a:t>
            </a:r>
            <a:r>
              <a:rPr lang="nl-NL" sz="1800" dirty="0">
                <a:effectLst/>
                <a:latin typeface="Calibri" panose="020F0502020204030204" pitchFamily="34" charset="0"/>
                <a:ea typeface="Calibri" panose="020F0502020204030204" pitchFamily="34" charset="0"/>
                <a:cs typeface="Times New Roman" panose="02020603050405020304" pitchFamily="18" charset="0"/>
              </a:rPr>
              <a:t>: het betekent in essentie allemaal hetzelfde. Het verbeterdoel hangt af van de context. Denk aan het verhogen van efficiëntie, het verhogen van kwaliteit of het verkleinen van risico’s. Dit analyseren kan natuurlijk op veel manieren, maar bij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analytics</a:t>
            </a:r>
            <a:r>
              <a:rPr lang="nl-NL" sz="1800" dirty="0">
                <a:effectLst/>
                <a:latin typeface="Calibri" panose="020F0502020204030204" pitchFamily="34" charset="0"/>
                <a:ea typeface="Calibri" panose="020F0502020204030204" pitchFamily="34" charset="0"/>
                <a:cs typeface="Times New Roman" panose="02020603050405020304" pitchFamily="18" charset="0"/>
              </a:rPr>
              <a:t> gaat het over kwantitatieve, cijfermatige analyses, vaak op basis van statistiek en algoritmen.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is een vakgebied dat gericht is op het verkrijgen van inzichten uit data. 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scientists</a:t>
            </a:r>
            <a:r>
              <a:rPr lang="nl-NL" sz="1800" dirty="0">
                <a:effectLst/>
                <a:latin typeface="Calibri" panose="020F0502020204030204" pitchFamily="34" charset="0"/>
                <a:ea typeface="Calibri" panose="020F0502020204030204" pitchFamily="34" charset="0"/>
                <a:cs typeface="Times New Roman" panose="02020603050405020304" pitchFamily="18" charset="0"/>
              </a:rPr>
              <a:t> gebruiken programmeervaardigheden, statistische kennis, en sector- en organisatiekennis om verbanden te leggen en waardevolle inzichten te destilleren.</a:t>
            </a:r>
          </a:p>
          <a:p>
            <a:endParaRPr lang="nl-NL" dirty="0"/>
          </a:p>
        </p:txBody>
      </p:sp>
      <p:sp>
        <p:nvSpPr>
          <p:cNvPr id="4" name="Slide Number Placeholder 3"/>
          <p:cNvSpPr>
            <a:spLocks noGrp="1"/>
          </p:cNvSpPr>
          <p:nvPr>
            <p:ph type="sldNum" sz="quarter" idx="5"/>
          </p:nvPr>
        </p:nvSpPr>
        <p:spPr/>
        <p:txBody>
          <a:bodyPr/>
          <a:lstStyle/>
          <a:p>
            <a:fld id="{6BCED119-4457-4B98-A981-7E0BD14915A2}" type="slidenum">
              <a:rPr lang="nl-NL" smtClean="0"/>
              <a:t>1</a:t>
            </a:fld>
            <a:endParaRPr lang="nl-NL"/>
          </a:p>
        </p:txBody>
      </p:sp>
    </p:spTree>
    <p:extLst>
      <p:ext uri="{BB962C8B-B14F-4D97-AF65-F5344CB8AC3E}">
        <p14:creationId xmlns:p14="http://schemas.microsoft.com/office/powerpoint/2010/main" val="40942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3/10/2021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0652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3/10/2021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5928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3/10/2021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408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3/10/2021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8659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3/10/2021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6468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3/10/2021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18488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3/10/2021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268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3/10/2021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6724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3/10/2021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0882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3/10/2021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2809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3/10/2021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5242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3/10/2021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8165052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1" name="Freeform: Shape 74">
            <a:extLst>
              <a:ext uri="{FF2B5EF4-FFF2-40B4-BE49-F238E27FC236}">
                <a16:creationId xmlns:a16="http://schemas.microsoft.com/office/drawing/2014/main" id="{05B437B7-8977-4FCB-A046-84E7F8E29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B8F705-86DE-414A-AF7F-1BC20BCA23F4}"/>
              </a:ext>
            </a:extLst>
          </p:cNvPr>
          <p:cNvSpPr>
            <a:spLocks noGrp="1"/>
          </p:cNvSpPr>
          <p:nvPr>
            <p:ph type="ctrTitle"/>
          </p:nvPr>
        </p:nvSpPr>
        <p:spPr>
          <a:xfrm>
            <a:off x="6096000" y="42141"/>
            <a:ext cx="4579288" cy="2796945"/>
          </a:xfrm>
        </p:spPr>
        <p:txBody>
          <a:bodyPr>
            <a:normAutofit/>
          </a:bodyPr>
          <a:lstStyle/>
          <a:p>
            <a:pPr algn="l"/>
            <a:r>
              <a:rPr lang="nl-NL" b="1" dirty="0"/>
              <a:t>Data </a:t>
            </a:r>
            <a:r>
              <a:rPr lang="nl-NL" b="1" dirty="0" err="1"/>
              <a:t>Science</a:t>
            </a:r>
            <a:endParaRPr lang="nl-NL" b="1" dirty="0"/>
          </a:p>
        </p:txBody>
      </p:sp>
      <p:sp>
        <p:nvSpPr>
          <p:cNvPr id="3" name="Subtitle 2">
            <a:extLst>
              <a:ext uri="{FF2B5EF4-FFF2-40B4-BE49-F238E27FC236}">
                <a16:creationId xmlns:a16="http://schemas.microsoft.com/office/drawing/2014/main" id="{F228B48C-3245-478E-879D-986790CDF1B4}"/>
              </a:ext>
            </a:extLst>
          </p:cNvPr>
          <p:cNvSpPr>
            <a:spLocks noGrp="1"/>
          </p:cNvSpPr>
          <p:nvPr>
            <p:ph type="subTitle" idx="1"/>
          </p:nvPr>
        </p:nvSpPr>
        <p:spPr>
          <a:xfrm>
            <a:off x="5949538" y="3004457"/>
            <a:ext cx="4712366" cy="3090350"/>
          </a:xfrm>
        </p:spPr>
        <p:txBody>
          <a:bodyPr>
            <a:normAutofit fontScale="55000" lnSpcReduction="20000"/>
          </a:bodyPr>
          <a:lstStyle/>
          <a:p>
            <a:pPr marL="342900" indent="-342900" algn="l">
              <a:buFont typeface="Arial" panose="020B0604020202020204" pitchFamily="34" charset="0"/>
              <a:buChar char="•"/>
            </a:pPr>
            <a:r>
              <a:rPr lang="nl-NL" dirty="0"/>
              <a:t>PostNL, KLM en CBS</a:t>
            </a:r>
          </a:p>
          <a:p>
            <a:pPr marL="342900" indent="-342900" algn="l">
              <a:buFont typeface="Arial" panose="020B0604020202020204" pitchFamily="34" charset="0"/>
              <a:buChar char="•"/>
            </a:pPr>
            <a:r>
              <a:rPr lang="nl-NL" dirty="0"/>
              <a:t>Algoritmen &amp; Wiskunde</a:t>
            </a:r>
          </a:p>
          <a:p>
            <a:pPr marL="342900" indent="-342900" algn="l">
              <a:buFont typeface="Arial" panose="020B0604020202020204" pitchFamily="34" charset="0"/>
              <a:buChar char="•"/>
            </a:pPr>
            <a:r>
              <a:rPr lang="nl-NL" dirty="0"/>
              <a:t>Grote kwantiteit data</a:t>
            </a:r>
          </a:p>
          <a:p>
            <a:pPr marL="342900" indent="-342900" algn="l">
              <a:buFont typeface="Arial" panose="020B0604020202020204" pitchFamily="34" charset="0"/>
              <a:buChar char="•"/>
            </a:pPr>
            <a:r>
              <a:rPr lang="nl-NL" dirty="0"/>
              <a:t>Communicatie</a:t>
            </a:r>
          </a:p>
          <a:p>
            <a:pPr marL="342900" indent="-342900" algn="l">
              <a:buFont typeface="Arial" panose="020B0604020202020204" pitchFamily="34" charset="0"/>
              <a:buChar char="•"/>
            </a:pPr>
            <a:r>
              <a:rPr lang="nl-NL" dirty="0"/>
              <a:t>Verbeteren bedrijfsproces</a:t>
            </a:r>
          </a:p>
          <a:p>
            <a:pPr marL="342900" indent="-342900" algn="l">
              <a:buFont typeface="Arial" panose="020B0604020202020204" pitchFamily="34" charset="0"/>
              <a:buChar char="•"/>
            </a:pPr>
            <a:r>
              <a:rPr lang="nl-NL" dirty="0"/>
              <a:t>Verbanden tussen data</a:t>
            </a:r>
          </a:p>
          <a:p>
            <a:pPr marL="342900" indent="-342900" algn="l">
              <a:buFont typeface="Arial" panose="020B0604020202020204" pitchFamily="34" charset="0"/>
              <a:buChar char="•"/>
            </a:pPr>
            <a:r>
              <a:rPr lang="nl-NL" dirty="0"/>
              <a:t>Verschillende bronnen</a:t>
            </a:r>
          </a:p>
          <a:p>
            <a:pPr marL="342900" indent="-342900" algn="l">
              <a:buFont typeface="Arial" panose="020B0604020202020204" pitchFamily="34" charset="0"/>
              <a:buChar char="•"/>
            </a:pPr>
            <a:r>
              <a:rPr lang="nl-NL" dirty="0"/>
              <a:t>Generen nieuwe data uit bestaande data</a:t>
            </a:r>
          </a:p>
          <a:p>
            <a:pPr marL="342900" indent="-342900" algn="l">
              <a:buFont typeface="Arial" panose="020B0604020202020204" pitchFamily="34" charset="0"/>
              <a:buChar char="•"/>
            </a:pPr>
            <a:r>
              <a:rPr lang="nl-NL" dirty="0"/>
              <a:t>Analyses uitvoeren</a:t>
            </a:r>
          </a:p>
          <a:p>
            <a:pPr marL="342900" indent="-342900" algn="l">
              <a:buFont typeface="Arial" panose="020B0604020202020204" pitchFamily="34" charset="0"/>
              <a:buChar char="•"/>
            </a:pPr>
            <a:r>
              <a:rPr lang="nl-NL" dirty="0"/>
              <a:t>Voorspellende waardes</a:t>
            </a:r>
          </a:p>
          <a:p>
            <a:pPr marL="342900" indent="-342900" algn="l">
              <a:buFont typeface="Arial" panose="020B0604020202020204" pitchFamily="34" charset="0"/>
              <a:buChar char="•"/>
            </a:pPr>
            <a:r>
              <a:rPr lang="nl-NL"/>
              <a:t>Exact</a:t>
            </a:r>
            <a:endParaRPr lang="nl-NL" dirty="0"/>
          </a:p>
          <a:p>
            <a:pPr marL="342900" indent="-342900" algn="l">
              <a:buFont typeface="Arial" panose="020B0604020202020204" pitchFamily="34" charset="0"/>
              <a:buChar char="•"/>
            </a:pPr>
            <a:endParaRPr lang="nl-NL" dirty="0"/>
          </a:p>
          <a:p>
            <a:pPr marL="342900" indent="-342900" algn="l">
              <a:buFont typeface="Arial" panose="020B0604020202020204" pitchFamily="34" charset="0"/>
              <a:buChar char="•"/>
            </a:pPr>
            <a:endParaRPr lang="nl-NL" dirty="0"/>
          </a:p>
        </p:txBody>
      </p:sp>
      <p:pic>
        <p:nvPicPr>
          <p:cNvPr id="1026" name="Picture 2">
            <a:extLst>
              <a:ext uri="{FF2B5EF4-FFF2-40B4-BE49-F238E27FC236}">
                <a16:creationId xmlns:a16="http://schemas.microsoft.com/office/drawing/2014/main" id="{73E938B0-5D2B-4E1E-82F1-C8EF3ECCEE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8615" y="1440614"/>
            <a:ext cx="4579288" cy="397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189731"/>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356</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Aharoni</vt:lpstr>
      <vt:lpstr>Arial</vt:lpstr>
      <vt:lpstr>Avenir Next LT Pro</vt:lpstr>
      <vt:lpstr>Calibri</vt:lpstr>
      <vt:lpstr>PrismaticVTI</vt:lpstr>
      <vt:lpstr>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job haast</dc:creator>
  <cp:lastModifiedBy>Saad Abdullah</cp:lastModifiedBy>
  <cp:revision>2</cp:revision>
  <dcterms:created xsi:type="dcterms:W3CDTF">2021-02-01T14:21:08Z</dcterms:created>
  <dcterms:modified xsi:type="dcterms:W3CDTF">2021-03-10T21:10:03Z</dcterms:modified>
</cp:coreProperties>
</file>