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7" r:id="rId3"/>
    <p:sldId id="268" r:id="rId4"/>
    <p:sldId id="26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1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6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6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06-Aug-20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6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7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E8D85-AACB-4E60-B759-BA4F2C08A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Story Final Project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44C08-6A45-41EF-AA68-6819BFBA6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By-</a:t>
            </a:r>
          </a:p>
          <a:p>
            <a:pPr algn="l"/>
            <a:r>
              <a:rPr lang="en-US" dirty="0"/>
              <a:t>Dhruv Tewari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7FB07-C24B-4BE5-92B9-A9F167688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98" r="2709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9838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2C4728-99A8-4D12-9A41-3EF1256F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1445"/>
            <a:ext cx="10668000" cy="723901"/>
          </a:xfrm>
        </p:spPr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7D487-F5C7-4587-A1D0-03698CBDC627}"/>
              </a:ext>
            </a:extLst>
          </p:cNvPr>
          <p:cNvSpPr txBox="1"/>
          <p:nvPr/>
        </p:nvSpPr>
        <p:spPr>
          <a:xfrm>
            <a:off x="762000" y="1423555"/>
            <a:ext cx="1122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below box plots gives us the outliers in terms of run-time, genre and revenue generated by the movies.</a:t>
            </a:r>
          </a:p>
          <a:p>
            <a:r>
              <a:rPr lang="en-US" dirty="0"/>
              <a:t>We can see here generally movies of long duration generated less revenue.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ED1E0-5A8E-411A-87D3-490D510E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37836"/>
            <a:ext cx="5448300" cy="3546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C12D31-F916-4D7E-B56A-4A60766F0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67" y="2737836"/>
            <a:ext cx="5600007" cy="35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0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2C4728-99A8-4D12-9A41-3EF1256F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1445"/>
            <a:ext cx="10668000" cy="723901"/>
          </a:xfrm>
        </p:spPr>
        <p:txBody>
          <a:bodyPr/>
          <a:lstStyle/>
          <a:p>
            <a:pPr algn="ctr"/>
            <a:r>
              <a:rPr lang="en-US" dirty="0"/>
              <a:t>Summary Statistics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6938A-B9BF-4656-8670-7F0657F0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1" y="1882485"/>
            <a:ext cx="5861771" cy="396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7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861-1C23-45C9-A7CB-4074A513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64" y="242454"/>
            <a:ext cx="10668000" cy="6615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Limitation and Biases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0C8D1-5987-456E-B7D4-2BA6408D1FD4}"/>
              </a:ext>
            </a:extLst>
          </p:cNvPr>
          <p:cNvSpPr txBox="1"/>
          <p:nvPr/>
        </p:nvSpPr>
        <p:spPr>
          <a:xfrm>
            <a:off x="841664" y="1257299"/>
            <a:ext cx="98817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 dirty="0"/>
              <a:t>Data Collection Biases</a:t>
            </a:r>
            <a:r>
              <a:rPr lang="en-US" sz="3200" dirty="0"/>
              <a:t>: </a:t>
            </a:r>
          </a:p>
          <a:p>
            <a:r>
              <a:rPr lang="en-US" sz="3200" dirty="0"/>
              <a:t>	</a:t>
            </a:r>
            <a:r>
              <a:rPr lang="en-US" sz="2400" dirty="0"/>
              <a:t>The field  </a:t>
            </a:r>
            <a:r>
              <a:rPr lang="en-US" sz="2400" b="1" i="1" dirty="0"/>
              <a:t>Genre</a:t>
            </a:r>
            <a:r>
              <a:rPr lang="en-US" sz="2400" dirty="0"/>
              <a:t> and </a:t>
            </a:r>
            <a:r>
              <a:rPr lang="en-US" sz="2400" b="1" i="1" dirty="0"/>
              <a:t>Production</a:t>
            </a:r>
            <a:r>
              <a:rPr lang="en-US" sz="2400" dirty="0"/>
              <a:t> </a:t>
            </a:r>
            <a:r>
              <a:rPr lang="en-US" sz="2400" b="1" i="1" dirty="0"/>
              <a:t>Companies</a:t>
            </a:r>
            <a:r>
              <a:rPr lang="en-US" sz="2400" b="1" dirty="0"/>
              <a:t> </a:t>
            </a:r>
            <a:r>
              <a:rPr lang="en-US" sz="2400" dirty="0"/>
              <a:t>have dirty data 	   field which may have influenced the analysis.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 dirty="0"/>
              <a:t>Data Processing Biases</a:t>
            </a:r>
            <a:r>
              <a:rPr lang="en-US" sz="3200" dirty="0"/>
              <a:t>: </a:t>
            </a:r>
          </a:p>
          <a:p>
            <a:r>
              <a:rPr lang="en-US" sz="3200" dirty="0"/>
              <a:t>	</a:t>
            </a:r>
            <a:r>
              <a:rPr lang="en-US" sz="2400" dirty="0"/>
              <a:t>There are outliers for the Revenue variable which can make result inaccurate.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 dirty="0"/>
              <a:t>Data Insights Biases</a:t>
            </a:r>
            <a:r>
              <a:rPr lang="en-US" sz="3200" dirty="0"/>
              <a:t>: </a:t>
            </a:r>
          </a:p>
          <a:p>
            <a:r>
              <a:rPr lang="en-US" sz="3200" dirty="0"/>
              <a:t>	</a:t>
            </a:r>
            <a:r>
              <a:rPr lang="en-US" sz="2400" dirty="0"/>
              <a:t>Most of the big production houses have big budget and hence has more revenue generated.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186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BACC-2B79-4CDE-B6A7-AE7B8F6A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073" y="2746663"/>
            <a:ext cx="3169675" cy="1524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8950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9AF7-1F9F-49B5-818D-2D37745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A2C6-F84C-463E-B80E-F56D6276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b="1" i="1" dirty="0"/>
              <a:t>3 characteristics </a:t>
            </a:r>
            <a:r>
              <a:rPr lang="en-US" dirty="0"/>
              <a:t>difference between the </a:t>
            </a:r>
            <a:r>
              <a:rPr lang="en-US" b="1" i="1" dirty="0"/>
              <a:t>top 10%  </a:t>
            </a:r>
            <a:r>
              <a:rPr lang="en-US" dirty="0"/>
              <a:t>and rest of the movies released in terms of </a:t>
            </a:r>
            <a:r>
              <a:rPr lang="en-US" b="1" i="1" dirty="0"/>
              <a:t>revenue generated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106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B374-4083-4F03-80AE-9F540E57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2169"/>
            <a:ext cx="10668000" cy="755073"/>
          </a:xfrm>
        </p:spPr>
        <p:txBody>
          <a:bodyPr/>
          <a:lstStyle/>
          <a:p>
            <a:pPr algn="ctr"/>
            <a:r>
              <a:rPr lang="en-US" dirty="0"/>
              <a:t>Issue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3AB6-11EA-4C7C-B06E-3F678B3D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2546"/>
            <a:ext cx="10668000" cy="4441538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What are the </a:t>
            </a:r>
            <a:r>
              <a:rPr lang="en-US" sz="1600" b="1" i="1" dirty="0"/>
              <a:t>3 characteristics </a:t>
            </a:r>
            <a:r>
              <a:rPr lang="en-US" sz="1600" dirty="0"/>
              <a:t>difference between the </a:t>
            </a:r>
            <a:r>
              <a:rPr lang="en-US" sz="1600" b="1" i="1" dirty="0"/>
              <a:t>top 10%  </a:t>
            </a:r>
            <a:r>
              <a:rPr lang="en-US" sz="1600" dirty="0"/>
              <a:t>and rest of the movies released in terms of </a:t>
            </a:r>
            <a:r>
              <a:rPr lang="en-US" sz="1600" b="1" i="1" dirty="0"/>
              <a:t>revenue generated</a:t>
            </a:r>
            <a:r>
              <a:rPr lang="en-US" sz="16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193EC-7C25-43BD-A209-4DFE7CE0D8E9}"/>
              </a:ext>
            </a:extLst>
          </p:cNvPr>
          <p:cNvSpPr/>
          <p:nvPr/>
        </p:nvSpPr>
        <p:spPr>
          <a:xfrm>
            <a:off x="1132608" y="3405331"/>
            <a:ext cx="2680855" cy="987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Does the audience demographic has any effect on the movies revenue?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4F12A-8E8B-4C0D-9DED-0BF5C6FC316B}"/>
              </a:ext>
            </a:extLst>
          </p:cNvPr>
          <p:cNvSpPr/>
          <p:nvPr/>
        </p:nvSpPr>
        <p:spPr>
          <a:xfrm>
            <a:off x="8814956" y="3405330"/>
            <a:ext cx="2615044" cy="987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Does the banner or production house affects the performance of the movie?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07E5E-BB8E-424C-91AB-BE946CD7C5CD}"/>
              </a:ext>
            </a:extLst>
          </p:cNvPr>
          <p:cNvSpPr/>
          <p:nvPr/>
        </p:nvSpPr>
        <p:spPr>
          <a:xfrm>
            <a:off x="5134842" y="3405330"/>
            <a:ext cx="2564822" cy="987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400" dirty="0"/>
              <a:t>Does the time when the movie has released has any effect on the revenue?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28558-F370-4DB6-840F-4845DD3A5EFB}"/>
              </a:ext>
            </a:extLst>
          </p:cNvPr>
          <p:cNvSpPr txBox="1"/>
          <p:nvPr/>
        </p:nvSpPr>
        <p:spPr>
          <a:xfrm>
            <a:off x="4941917" y="6096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4173B-91CC-48C8-86C4-30ED01B30E37}"/>
              </a:ext>
            </a:extLst>
          </p:cNvPr>
          <p:cNvSpPr/>
          <p:nvPr/>
        </p:nvSpPr>
        <p:spPr>
          <a:xfrm>
            <a:off x="600951" y="5234833"/>
            <a:ext cx="1073728" cy="4987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 Group</a:t>
            </a:r>
          </a:p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7393B-E4B2-456C-82C8-E614D67A9A60}"/>
              </a:ext>
            </a:extLst>
          </p:cNvPr>
          <p:cNvSpPr/>
          <p:nvPr/>
        </p:nvSpPr>
        <p:spPr>
          <a:xfrm>
            <a:off x="1924054" y="5227905"/>
            <a:ext cx="1073728" cy="4987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</a:t>
            </a:r>
          </a:p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5CFA1-F9AE-449E-8D01-3BDA96D7B4DA}"/>
              </a:ext>
            </a:extLst>
          </p:cNvPr>
          <p:cNvSpPr/>
          <p:nvPr/>
        </p:nvSpPr>
        <p:spPr>
          <a:xfrm>
            <a:off x="3254958" y="5227905"/>
            <a:ext cx="1073728" cy="4987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Household Income</a:t>
            </a:r>
          </a:p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1AC9C6-9BD7-4C8C-9591-C533D6DD892C}"/>
              </a:ext>
            </a:extLst>
          </p:cNvPr>
          <p:cNvSpPr/>
          <p:nvPr/>
        </p:nvSpPr>
        <p:spPr>
          <a:xfrm>
            <a:off x="4765977" y="5222131"/>
            <a:ext cx="1073728" cy="4987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Month</a:t>
            </a:r>
          </a:p>
          <a:p>
            <a:pPr algn="ctr"/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8D4013-16B7-4C2E-A213-F3524B1DE363}"/>
              </a:ext>
            </a:extLst>
          </p:cNvPr>
          <p:cNvSpPr/>
          <p:nvPr/>
        </p:nvSpPr>
        <p:spPr>
          <a:xfrm>
            <a:off x="6040603" y="5234833"/>
            <a:ext cx="1073728" cy="4987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Season</a:t>
            </a:r>
          </a:p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11F24-71CA-41A3-A068-647687B610F6}"/>
              </a:ext>
            </a:extLst>
          </p:cNvPr>
          <p:cNvSpPr/>
          <p:nvPr/>
        </p:nvSpPr>
        <p:spPr>
          <a:xfrm>
            <a:off x="9027147" y="5234833"/>
            <a:ext cx="1073728" cy="4987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Budget </a:t>
            </a:r>
          </a:p>
          <a:p>
            <a:pPr algn="ctr"/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809961-8424-41F3-A016-71A45AF7D88F}"/>
              </a:ext>
            </a:extLst>
          </p:cNvPr>
          <p:cNvSpPr/>
          <p:nvPr/>
        </p:nvSpPr>
        <p:spPr>
          <a:xfrm>
            <a:off x="10636819" y="5235989"/>
            <a:ext cx="1073728" cy="4987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Production</a:t>
            </a:r>
          </a:p>
          <a:p>
            <a:pPr algn="ctr"/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4F0B25-3303-4D85-AAE2-F7A9F12A6D99}"/>
              </a:ext>
            </a:extLst>
          </p:cNvPr>
          <p:cNvSpPr/>
          <p:nvPr/>
        </p:nvSpPr>
        <p:spPr>
          <a:xfrm>
            <a:off x="7315230" y="5219826"/>
            <a:ext cx="1073728" cy="4987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Holidays Season</a:t>
            </a:r>
          </a:p>
          <a:p>
            <a:pPr algn="ctr"/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DDDA3A-CDB8-4ACE-812C-DA996F0865FC}"/>
              </a:ext>
            </a:extLst>
          </p:cNvPr>
          <p:cNvCxnSpPr>
            <a:cxnSpLocks/>
          </p:cNvCxnSpPr>
          <p:nvPr/>
        </p:nvCxnSpPr>
        <p:spPr>
          <a:xfrm>
            <a:off x="6948927" y="2331896"/>
            <a:ext cx="3687892" cy="9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38F94B-E033-415C-A86F-6AA2279391CA}"/>
              </a:ext>
            </a:extLst>
          </p:cNvPr>
          <p:cNvCxnSpPr>
            <a:cxnSpLocks/>
          </p:cNvCxnSpPr>
          <p:nvPr/>
        </p:nvCxnSpPr>
        <p:spPr>
          <a:xfrm>
            <a:off x="6024578" y="2324969"/>
            <a:ext cx="16025" cy="86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D293AF-64BE-443E-9E36-242C632862C8}"/>
              </a:ext>
            </a:extLst>
          </p:cNvPr>
          <p:cNvCxnSpPr>
            <a:cxnSpLocks/>
          </p:cNvCxnSpPr>
          <p:nvPr/>
        </p:nvCxnSpPr>
        <p:spPr>
          <a:xfrm>
            <a:off x="2278197" y="4442239"/>
            <a:ext cx="0" cy="65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861869-E4BC-4036-A02E-03684C369AE4}"/>
              </a:ext>
            </a:extLst>
          </p:cNvPr>
          <p:cNvCxnSpPr>
            <a:cxnSpLocks/>
          </p:cNvCxnSpPr>
          <p:nvPr/>
        </p:nvCxnSpPr>
        <p:spPr>
          <a:xfrm>
            <a:off x="2878282" y="4537941"/>
            <a:ext cx="935181" cy="55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BFA762-2D9F-47D5-AEA3-DAD89647F39F}"/>
              </a:ext>
            </a:extLst>
          </p:cNvPr>
          <p:cNvCxnSpPr>
            <a:cxnSpLocks/>
          </p:cNvCxnSpPr>
          <p:nvPr/>
        </p:nvCxnSpPr>
        <p:spPr>
          <a:xfrm flipH="1">
            <a:off x="1976234" y="2300950"/>
            <a:ext cx="3326607" cy="101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9998E5-9ED8-4B36-84A7-4D70E79E3C83}"/>
              </a:ext>
            </a:extLst>
          </p:cNvPr>
          <p:cNvCxnSpPr>
            <a:cxnSpLocks/>
          </p:cNvCxnSpPr>
          <p:nvPr/>
        </p:nvCxnSpPr>
        <p:spPr>
          <a:xfrm flipH="1">
            <a:off x="1132608" y="4490090"/>
            <a:ext cx="551586" cy="58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79D201-0B23-49BA-9932-84470CE58D46}"/>
              </a:ext>
            </a:extLst>
          </p:cNvPr>
          <p:cNvCxnSpPr>
            <a:cxnSpLocks/>
          </p:cNvCxnSpPr>
          <p:nvPr/>
        </p:nvCxnSpPr>
        <p:spPr>
          <a:xfrm>
            <a:off x="6417253" y="4490090"/>
            <a:ext cx="0" cy="65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1D64A4-43C6-4A0A-BA06-5AD2C461EB68}"/>
              </a:ext>
            </a:extLst>
          </p:cNvPr>
          <p:cNvCxnSpPr>
            <a:cxnSpLocks/>
          </p:cNvCxnSpPr>
          <p:nvPr/>
        </p:nvCxnSpPr>
        <p:spPr>
          <a:xfrm>
            <a:off x="6815168" y="4537940"/>
            <a:ext cx="792732" cy="53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9A01B9-C3BE-4C25-9BAA-89E074D559AC}"/>
              </a:ext>
            </a:extLst>
          </p:cNvPr>
          <p:cNvCxnSpPr>
            <a:cxnSpLocks/>
          </p:cNvCxnSpPr>
          <p:nvPr/>
        </p:nvCxnSpPr>
        <p:spPr>
          <a:xfrm flipH="1">
            <a:off x="5216236" y="4523346"/>
            <a:ext cx="790159" cy="54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36A39-16CB-45DA-8D37-82CB77CECACF}"/>
              </a:ext>
            </a:extLst>
          </p:cNvPr>
          <p:cNvCxnSpPr>
            <a:cxnSpLocks/>
          </p:cNvCxnSpPr>
          <p:nvPr/>
        </p:nvCxnSpPr>
        <p:spPr>
          <a:xfrm flipH="1">
            <a:off x="9259392" y="4523346"/>
            <a:ext cx="654411" cy="54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2A7C27-B5E1-40B0-AE02-585573F06AF0}"/>
              </a:ext>
            </a:extLst>
          </p:cNvPr>
          <p:cNvCxnSpPr>
            <a:cxnSpLocks/>
          </p:cNvCxnSpPr>
          <p:nvPr/>
        </p:nvCxnSpPr>
        <p:spPr>
          <a:xfrm>
            <a:off x="10450038" y="4532553"/>
            <a:ext cx="792732" cy="53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3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861-1C23-45C9-A7CB-4074A513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5271"/>
            <a:ext cx="10668000" cy="775855"/>
          </a:xfrm>
        </p:spPr>
        <p:txBody>
          <a:bodyPr/>
          <a:lstStyle/>
          <a:p>
            <a:pPr algn="ctr"/>
            <a:r>
              <a:rPr lang="en-US" dirty="0"/>
              <a:t>Ghost Deck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4710A-1B13-42F3-BCD0-CF3828AFC03C}"/>
              </a:ext>
            </a:extLst>
          </p:cNvPr>
          <p:cNvSpPr txBox="1"/>
          <p:nvPr/>
        </p:nvSpPr>
        <p:spPr>
          <a:xfrm>
            <a:off x="1020901" y="1575476"/>
            <a:ext cx="3292189" cy="135421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Synthesis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budget of the movie influence the revenue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Also production house also affect the revenue.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4E05FE-0048-4B97-AD19-E721F46D6453}"/>
              </a:ext>
            </a:extLst>
          </p:cNvPr>
          <p:cNvSpPr txBox="1"/>
          <p:nvPr/>
        </p:nvSpPr>
        <p:spPr>
          <a:xfrm>
            <a:off x="4410940" y="4817916"/>
            <a:ext cx="3292189" cy="163121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Review of the next steps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Bring the race and age group population data of particular region to check the genre of the high revenue movies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CC511-29B2-41DF-B4E3-3613ED9CB489}"/>
              </a:ext>
            </a:extLst>
          </p:cNvPr>
          <p:cNvSpPr txBox="1"/>
          <p:nvPr/>
        </p:nvSpPr>
        <p:spPr>
          <a:xfrm>
            <a:off x="1004451" y="3243067"/>
            <a:ext cx="3292189" cy="135421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Month of Release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Calculate the month from the release date to compare it with total revenue generated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B37E7-AAB2-467A-99B4-5FEDC18C542B}"/>
              </a:ext>
            </a:extLst>
          </p:cNvPr>
          <p:cNvSpPr txBox="1"/>
          <p:nvPr/>
        </p:nvSpPr>
        <p:spPr>
          <a:xfrm>
            <a:off x="7817428" y="3274821"/>
            <a:ext cx="3292189" cy="110799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Production house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Check the relationship between the budget and revenue of the movie released.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533E52-C644-42DF-AF38-C60CEDD25D91}"/>
              </a:ext>
            </a:extLst>
          </p:cNvPr>
          <p:cNvSpPr txBox="1"/>
          <p:nvPr/>
        </p:nvSpPr>
        <p:spPr>
          <a:xfrm>
            <a:off x="4410940" y="3274821"/>
            <a:ext cx="3292189" cy="11387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Season of Release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Calculate the revenue generated by films according to the season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F19A3-DC33-4FAD-B0F9-CFBD2785D63B}"/>
              </a:ext>
            </a:extLst>
          </p:cNvPr>
          <p:cNvSpPr txBox="1"/>
          <p:nvPr/>
        </p:nvSpPr>
        <p:spPr>
          <a:xfrm>
            <a:off x="7817428" y="1575476"/>
            <a:ext cx="3292189" cy="138499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Location Difference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Check if the location where the movies are released influence revenue.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910578-13F4-4B14-9923-C35FA9B6F9B3}"/>
              </a:ext>
            </a:extLst>
          </p:cNvPr>
          <p:cNvSpPr txBox="1"/>
          <p:nvPr/>
        </p:nvSpPr>
        <p:spPr>
          <a:xfrm>
            <a:off x="4374573" y="1577447"/>
            <a:ext cx="3292189" cy="160043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Overview of Analysis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1- Does audience age affect revenue?</a:t>
            </a:r>
          </a:p>
          <a:p>
            <a:r>
              <a:rPr lang="en-US" sz="1600" dirty="0">
                <a:solidFill>
                  <a:schemeClr val="bg1"/>
                </a:solidFill>
              </a:rPr>
              <a:t>2- Does Location affect revenue?</a:t>
            </a:r>
          </a:p>
          <a:p>
            <a:r>
              <a:rPr lang="en-US" sz="1600" dirty="0">
                <a:solidFill>
                  <a:schemeClr val="bg1"/>
                </a:solidFill>
              </a:rPr>
              <a:t>3- Does release month or holiday season affect revenue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79103-53A0-4B40-886F-75898AA12427}"/>
              </a:ext>
            </a:extLst>
          </p:cNvPr>
          <p:cNvSpPr txBox="1"/>
          <p:nvPr/>
        </p:nvSpPr>
        <p:spPr>
          <a:xfrm>
            <a:off x="1004451" y="4817916"/>
            <a:ext cx="3292189" cy="163121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Limitation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The dataset for the analysis is huge and has lot of messy data which can influence our final results outcome.</a:t>
            </a:r>
          </a:p>
        </p:txBody>
      </p:sp>
    </p:spTree>
    <p:extLst>
      <p:ext uri="{BB962C8B-B14F-4D97-AF65-F5344CB8AC3E}">
        <p14:creationId xmlns:p14="http://schemas.microsoft.com/office/powerpoint/2010/main" val="377374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A572AF9-481A-4123-A65C-3EE2E19A7D9A}"/>
              </a:ext>
            </a:extLst>
          </p:cNvPr>
          <p:cNvSpPr txBox="1">
            <a:spLocks/>
          </p:cNvSpPr>
          <p:nvPr/>
        </p:nvSpPr>
        <p:spPr>
          <a:xfrm>
            <a:off x="762000" y="473362"/>
            <a:ext cx="10668000" cy="1033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Executive Summary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C1B40A-9289-47C5-87DD-8318A185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55" y="1267690"/>
            <a:ext cx="10668000" cy="52058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3 characteristics </a:t>
            </a:r>
            <a:r>
              <a:rPr lang="en-US" dirty="0"/>
              <a:t>difference between the </a:t>
            </a:r>
            <a:r>
              <a:rPr lang="en-US" b="1" dirty="0"/>
              <a:t>top 10%  </a:t>
            </a:r>
            <a:r>
              <a:rPr lang="en-US" dirty="0"/>
              <a:t>and rest of the movies released in terms of </a:t>
            </a:r>
            <a:r>
              <a:rPr lang="en-US" b="1" dirty="0"/>
              <a:t>revenue generated are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i="1" dirty="0"/>
              <a:t>The Genre of the movie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i="1" dirty="0"/>
              <a:t>The month of the release of the movie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i="1" dirty="0"/>
              <a:t>We have also seen that the run-time of the movie also influenced the revenue generated.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/>
              <a:t>Our recommendation, would be to produce an Action movie, with run-time in the range of 100 – 150 mins, and release it during the month of May, June or December to gain maximum revenue.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b="1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0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2C4728-99A8-4D12-9A41-3EF1256F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1445"/>
            <a:ext cx="10668000" cy="723901"/>
          </a:xfrm>
        </p:spPr>
        <p:txBody>
          <a:bodyPr/>
          <a:lstStyle/>
          <a:p>
            <a:pPr algn="ctr"/>
            <a:r>
              <a:rPr lang="en-US" dirty="0"/>
              <a:t>Overview of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1163F-B711-4C9C-A376-58C6068618A2}"/>
              </a:ext>
            </a:extLst>
          </p:cNvPr>
          <p:cNvSpPr txBox="1"/>
          <p:nvPr/>
        </p:nvSpPr>
        <p:spPr>
          <a:xfrm>
            <a:off x="762000" y="1672937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Does Genre of the movie influence the revenue?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3695E-E09F-4A11-8C9A-2529B2F8D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35" y="2564221"/>
            <a:ext cx="6442365" cy="3853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7D487-F5C7-4587-A1D0-03698CBDC627}"/>
              </a:ext>
            </a:extLst>
          </p:cNvPr>
          <p:cNvSpPr txBox="1"/>
          <p:nvPr/>
        </p:nvSpPr>
        <p:spPr>
          <a:xfrm>
            <a:off x="893618" y="2847109"/>
            <a:ext cx="3803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chart we can see that even though the count of production of Drama and Comedy genre is high that </a:t>
            </a:r>
            <a:r>
              <a:rPr lang="en-US" sz="2000" b="1" dirty="0"/>
              <a:t>Action film</a:t>
            </a:r>
            <a:r>
              <a:rPr lang="en-US" dirty="0"/>
              <a:t>, but revenue generated by Action films is the </a:t>
            </a:r>
            <a:r>
              <a:rPr lang="en-US" sz="2000" b="1" dirty="0"/>
              <a:t>highest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28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2C4728-99A8-4D12-9A41-3EF1256F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1445"/>
            <a:ext cx="10668000" cy="723901"/>
          </a:xfrm>
        </p:spPr>
        <p:txBody>
          <a:bodyPr/>
          <a:lstStyle/>
          <a:p>
            <a:pPr algn="ctr"/>
            <a:r>
              <a:rPr lang="en-US" dirty="0"/>
              <a:t>Overview of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1163F-B711-4C9C-A376-58C6068618A2}"/>
              </a:ext>
            </a:extLst>
          </p:cNvPr>
          <p:cNvSpPr txBox="1"/>
          <p:nvPr/>
        </p:nvSpPr>
        <p:spPr>
          <a:xfrm>
            <a:off x="762000" y="1656895"/>
            <a:ext cx="9015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b="1" dirty="0"/>
              <a:t>Does Budget and Revenue are co-related with each other?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7D487-F5C7-4587-A1D0-03698CBDC627}"/>
              </a:ext>
            </a:extLst>
          </p:cNvPr>
          <p:cNvSpPr txBox="1"/>
          <p:nvPr/>
        </p:nvSpPr>
        <p:spPr>
          <a:xfrm>
            <a:off x="893618" y="2847109"/>
            <a:ext cx="3803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scatter plot generated from the data we can see the  positive linear relation ship between Budget and Revenue.</a:t>
            </a:r>
          </a:p>
          <a:p>
            <a:endParaRPr lang="en-US" dirty="0"/>
          </a:p>
          <a:p>
            <a:r>
              <a:rPr lang="en-US" dirty="0"/>
              <a:t>We also can see there few outliers films like Avatar, Pirates of Caribbean.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03FBD-174A-4406-9D12-78B90E56B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1" y="2532665"/>
            <a:ext cx="7142884" cy="38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6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2C4728-99A8-4D12-9A41-3EF1256F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1445"/>
            <a:ext cx="10668000" cy="723901"/>
          </a:xfrm>
        </p:spPr>
        <p:txBody>
          <a:bodyPr/>
          <a:lstStyle/>
          <a:p>
            <a:pPr algn="ctr"/>
            <a:r>
              <a:rPr lang="en-US" dirty="0"/>
              <a:t>Overview of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1163F-B711-4C9C-A376-58C6068618A2}"/>
              </a:ext>
            </a:extLst>
          </p:cNvPr>
          <p:cNvSpPr txBox="1"/>
          <p:nvPr/>
        </p:nvSpPr>
        <p:spPr>
          <a:xfrm>
            <a:off x="762000" y="1613674"/>
            <a:ext cx="10480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Does the time when movie is release have some effect on the revenue?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7D487-F5C7-4587-A1D0-03698CBDC627}"/>
              </a:ext>
            </a:extLst>
          </p:cNvPr>
          <p:cNvSpPr txBox="1"/>
          <p:nvPr/>
        </p:nvSpPr>
        <p:spPr>
          <a:xfrm>
            <a:off x="893618" y="2847109"/>
            <a:ext cx="3803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chart we can see the most of revenues are generated by the films which are released on the during June, December and May month of the year.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15DA8-E437-4193-8784-AA191658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1" y="2275609"/>
            <a:ext cx="7329055" cy="41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9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2C4728-99A8-4D12-9A41-3EF1256F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1445"/>
            <a:ext cx="10668000" cy="723901"/>
          </a:xfrm>
        </p:spPr>
        <p:txBody>
          <a:bodyPr/>
          <a:lstStyle/>
          <a:p>
            <a:pPr algn="ctr"/>
            <a:r>
              <a:rPr lang="en-US" dirty="0"/>
              <a:t>Overview of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1163F-B711-4C9C-A376-58C6068618A2}"/>
              </a:ext>
            </a:extLst>
          </p:cNvPr>
          <p:cNvSpPr txBox="1"/>
          <p:nvPr/>
        </p:nvSpPr>
        <p:spPr>
          <a:xfrm>
            <a:off x="762000" y="1613674"/>
            <a:ext cx="10480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Effect of the production house in the revenue generation?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7D487-F5C7-4587-A1D0-03698CBDC627}"/>
              </a:ext>
            </a:extLst>
          </p:cNvPr>
          <p:cNvSpPr txBox="1"/>
          <p:nvPr/>
        </p:nvSpPr>
        <p:spPr>
          <a:xfrm>
            <a:off x="893618" y="2847109"/>
            <a:ext cx="3803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graph we can conclude that large production houses  like Warner, Pixar, Universal create more revenue that other production houses. </a:t>
            </a:r>
          </a:p>
          <a:p>
            <a:r>
              <a:rPr lang="en-US" dirty="0"/>
              <a:t>Maybe, this is because of the fact that the have higher budget for the production.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B9B0E-9DDF-44DB-A0E7-EFD16783F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52338"/>
            <a:ext cx="6991349" cy="42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1709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7"/>
      </a:lt2>
      <a:accent1>
        <a:srgbClr val="80AC86"/>
      </a:accent1>
      <a:accent2>
        <a:srgbClr val="73AC92"/>
      </a:accent2>
      <a:accent3>
        <a:srgbClr val="7EA9A8"/>
      </a:accent3>
      <a:accent4>
        <a:srgbClr val="7DA3BB"/>
      </a:accent4>
      <a:accent5>
        <a:srgbClr val="959EC8"/>
      </a:accent5>
      <a:accent6>
        <a:srgbClr val="8B7DBB"/>
      </a:accent6>
      <a:hlink>
        <a:srgbClr val="AE69A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670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Sitka Subheading</vt:lpstr>
      <vt:lpstr>PebbleVTI</vt:lpstr>
      <vt:lpstr>Data Story Final Project </vt:lpstr>
      <vt:lpstr>Problem Statement</vt:lpstr>
      <vt:lpstr>Issue Tree</vt:lpstr>
      <vt:lpstr>Ghost Deck</vt:lpstr>
      <vt:lpstr>PowerPoint Presentation</vt:lpstr>
      <vt:lpstr>Overview of Analysis</vt:lpstr>
      <vt:lpstr>Overview of Analysis</vt:lpstr>
      <vt:lpstr>Overview of Analysis</vt:lpstr>
      <vt:lpstr>Overview of Analysis</vt:lpstr>
      <vt:lpstr>Outliers</vt:lpstr>
      <vt:lpstr>Summary Statistics </vt:lpstr>
      <vt:lpstr>Limitation and Biases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 Midterm Project</dc:title>
  <dc:creator>Dhruv Tewari</dc:creator>
  <cp:lastModifiedBy>Dhruv Tewari</cp:lastModifiedBy>
  <cp:revision>28</cp:revision>
  <dcterms:created xsi:type="dcterms:W3CDTF">2020-07-27T11:04:54Z</dcterms:created>
  <dcterms:modified xsi:type="dcterms:W3CDTF">2020-08-06T14:29:27Z</dcterms:modified>
</cp:coreProperties>
</file>