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600" r:id="rId2"/>
    <p:sldId id="582" r:id="rId3"/>
    <p:sldId id="591" r:id="rId4"/>
    <p:sldId id="598" r:id="rId5"/>
    <p:sldId id="592" r:id="rId6"/>
    <p:sldId id="599" r:id="rId7"/>
    <p:sldId id="593" r:id="rId8"/>
    <p:sldId id="589" r:id="rId9"/>
    <p:sldId id="588" r:id="rId10"/>
    <p:sldId id="590" r:id="rId11"/>
    <p:sldId id="584" r:id="rId12"/>
    <p:sldId id="601" r:id="rId13"/>
    <p:sldId id="603" r:id="rId14"/>
    <p:sldId id="594" r:id="rId15"/>
    <p:sldId id="59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89231" autoAdjust="0"/>
  </p:normalViewPr>
  <p:slideViewPr>
    <p:cSldViewPr snapToGrid="0" snapToObjects="1">
      <p:cViewPr varScale="1">
        <p:scale>
          <a:sx n="78" d="100"/>
          <a:sy n="78" d="100"/>
        </p:scale>
        <p:origin x="17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13D13-1F04-4B43-9E80-C4F83D03C46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82C05-9EF9-4B29-86E0-7D8223B8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 home of craft beer and Coors, has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largest brewing industries (per capita) in the country. </a:t>
            </a:r>
            <a:endParaRPr lang="en-US" dirty="0"/>
          </a:p>
          <a:p>
            <a:r>
              <a:rPr lang="en-US" dirty="0"/>
              <a:t>Denver, CO was started in a small saloon and was the largest brewery between St. Louis and San Francisco in the mid 1800s.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Volume States benefit from lax laws and oversight, while </a:t>
            </a:r>
            <a:r>
              <a:rPr lang="en-US" dirty="0"/>
              <a:t>DC, ND,  Strict Laws and monitoring; </a:t>
            </a:r>
          </a:p>
          <a:p>
            <a:r>
              <a:rPr lang="en-US" dirty="0"/>
              <a:t>Some requiring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 that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forbids small breweries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directly distributing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products.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breweries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required to use a distributor, per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South Dakota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law.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Nearest Neighbor and measured distance as input (x) vs response (y)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 the distribution of IPA Beers vs other Ales: the standardized visual inspection we can make out at least 2 groups, but not entirely clear </a:t>
            </a:r>
            <a:r>
              <a:rPr lang="en-US" dirty="0" err="1"/>
              <a:t>bove</a:t>
            </a:r>
            <a:r>
              <a:rPr lang="en-US" dirty="0"/>
              <a:t> 0.5 ABV and .5 IBU. </a:t>
            </a:r>
          </a:p>
          <a:p>
            <a:r>
              <a:rPr lang="en-US" dirty="0"/>
              <a:t>Other ale and IPA are scattered.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## classifications </a:t>
            </a:r>
          </a:p>
          <a:p>
            <a:r>
              <a:rPr lang="en-US" dirty="0"/>
              <a:t>          N Y </a:t>
            </a:r>
          </a:p>
          <a:p>
            <a:r>
              <a:rPr lang="en-US" dirty="0"/>
              <a:t>## N 123 25 </a:t>
            </a:r>
          </a:p>
          <a:p>
            <a:r>
              <a:rPr lang="en-US" dirty="0"/>
              <a:t>## Y 16 72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/>
              <a:t>## ## Sensitivity : 0.8849 </a:t>
            </a:r>
          </a:p>
          <a:p>
            <a:r>
              <a:rPr lang="en-US" dirty="0"/>
              <a:t>## Specificity : 0.7423 </a:t>
            </a:r>
          </a:p>
          <a:p>
            <a:r>
              <a:rPr lang="en-US" dirty="0"/>
              <a:t>## ## Accuracy : 0.8263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## Confusion Matrix and Statistics </a:t>
            </a:r>
          </a:p>
          <a:p>
            <a:r>
              <a:rPr lang="en-US" dirty="0"/>
              <a:t>## ## ## classifications N Y </a:t>
            </a:r>
          </a:p>
          <a:p>
            <a:r>
              <a:rPr lang="en-US" dirty="0"/>
              <a:t>## N 123 25 ## Y 16 72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## 95% CI : (0.7718, 0.8724) </a:t>
            </a:r>
          </a:p>
          <a:p>
            <a:r>
              <a:rPr lang="en-US" dirty="0"/>
              <a:t>## No Information Rate : 0.589 </a:t>
            </a:r>
          </a:p>
          <a:p>
            <a:r>
              <a:rPr lang="en-US" dirty="0"/>
              <a:t>## P-Value [Acc &gt; NIR] : 4.489e-15 </a:t>
            </a:r>
          </a:p>
          <a:p>
            <a:r>
              <a:rPr lang="en-US" dirty="0"/>
              <a:t>## ## Kappa : 0.6361 </a:t>
            </a:r>
          </a:p>
          <a:p>
            <a:r>
              <a:rPr lang="en-US" dirty="0"/>
              <a:t>## ## </a:t>
            </a:r>
            <a:r>
              <a:rPr lang="en-US" dirty="0" err="1"/>
              <a:t>Mcnemar's</a:t>
            </a:r>
            <a:r>
              <a:rPr lang="en-US" dirty="0"/>
              <a:t> Test P-Value : 0.2115 </a:t>
            </a:r>
          </a:p>
          <a:p>
            <a:r>
              <a:rPr lang="en-US" dirty="0"/>
              <a:t>## Pos </a:t>
            </a:r>
            <a:r>
              <a:rPr lang="en-US" dirty="0" err="1"/>
              <a:t>Pred</a:t>
            </a:r>
            <a:r>
              <a:rPr lang="en-US" dirty="0"/>
              <a:t> Value : 0.8311 </a:t>
            </a:r>
          </a:p>
          <a:p>
            <a:r>
              <a:rPr lang="en-US" dirty="0"/>
              <a:t>## Neg </a:t>
            </a:r>
            <a:r>
              <a:rPr lang="en-US" dirty="0" err="1"/>
              <a:t>Pred</a:t>
            </a:r>
            <a:r>
              <a:rPr lang="en-US" dirty="0"/>
              <a:t> Value : 0.8182 </a:t>
            </a:r>
          </a:p>
          <a:p>
            <a:r>
              <a:rPr lang="en-US" dirty="0"/>
              <a:t>## Prevalence : 0.5890 </a:t>
            </a:r>
          </a:p>
          <a:p>
            <a:r>
              <a:rPr lang="en-US" dirty="0"/>
              <a:t>## Detection Rate : 0.5212</a:t>
            </a:r>
          </a:p>
          <a:p>
            <a:r>
              <a:rPr lang="en-US" dirty="0"/>
              <a:t> ## Detection Prevalence : 0.6271 </a:t>
            </a:r>
          </a:p>
          <a:p>
            <a:r>
              <a:rPr lang="en-US" dirty="0"/>
              <a:t>## Balanced Accuracy : 0.8136 </a:t>
            </a:r>
          </a:p>
          <a:p>
            <a:r>
              <a:rPr lang="en-US" dirty="0"/>
              <a:t>## ## 'Positive' Class :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California economics are tough, microbreweries to offer comforts beyond your basic bar —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trend already visible in some of the Sacramento craft beer scene’s most recent additions are small and trendy; needing to find a niche in the right neighborhood, squeezing every ounce of profit margin.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breweries are going out of style fast.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Kentucky is the home of bourbon. There are many more craft distilleries that have legions of fans, all of them loyal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Kentucky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whiskey.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Kentucky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home to Bourbon County, literally the home of American Bourbon production. The state even has its own Bourbon Trail specifically dedicated to highlighting the state's best bourbon.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85EB-A539-4554-AF91-BD5D11599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683" y="2244012"/>
            <a:ext cx="7772400" cy="730410"/>
          </a:xfrm>
        </p:spPr>
        <p:txBody>
          <a:bodyPr/>
          <a:lstStyle/>
          <a:p>
            <a:pPr algn="ctr"/>
            <a:r>
              <a:rPr lang="en-US" sz="4800" dirty="0"/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A264A-0434-4DA0-B593-FD1DBD9C3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772400" cy="1967696"/>
          </a:xfrm>
        </p:spPr>
        <p:txBody>
          <a:bodyPr/>
          <a:lstStyle/>
          <a:p>
            <a:pPr algn="ctr"/>
            <a:r>
              <a:rPr lang="en-US" sz="3600" u="sng" dirty="0" err="1"/>
              <a:t>Gobra</a:t>
            </a:r>
            <a:r>
              <a:rPr lang="en-US" sz="3600" u="sng" dirty="0"/>
              <a:t> Analytics</a:t>
            </a:r>
            <a:endParaRPr lang="en-US" sz="3600" dirty="0"/>
          </a:p>
          <a:p>
            <a:pPr algn="ctr"/>
            <a:r>
              <a:rPr lang="en-US" dirty="0"/>
              <a:t>Christopher Dawson</a:t>
            </a:r>
          </a:p>
          <a:p>
            <a:pPr algn="ctr"/>
            <a:r>
              <a:rPr lang="en-US" dirty="0"/>
              <a:t>    Dhruba Dey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2EDC13-CB5D-4A32-836B-146E8575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87" y="452821"/>
            <a:ext cx="4250626" cy="16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9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AF6A7E8-41A2-4979-837F-1A89B3A6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Classification (k-means)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F8F06-D3DB-4B04-9073-C2959575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2" y="1600200"/>
            <a:ext cx="7329496" cy="4525963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9AFF2B-9889-4B38-A1AD-F3821AFF4EBA}"/>
              </a:ext>
            </a:extLst>
          </p:cNvPr>
          <p:cNvSpPr/>
          <p:nvPr/>
        </p:nvSpPr>
        <p:spPr>
          <a:xfrm>
            <a:off x="2642532" y="1838773"/>
            <a:ext cx="5381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Observed best </a:t>
            </a:r>
            <a:r>
              <a:rPr lang="en-US" b="1" i="1" dirty="0"/>
              <a:t>k-means</a:t>
            </a:r>
            <a:r>
              <a:rPr lang="en-US" i="1" dirty="0"/>
              <a:t> is </a:t>
            </a:r>
            <a:r>
              <a:rPr lang="en-US" b="1" i="1" dirty="0"/>
              <a:t>30</a:t>
            </a:r>
            <a:r>
              <a:rPr lang="en-US" i="1" dirty="0"/>
              <a:t> with little to no increased performance over 30 groups. Produced </a:t>
            </a:r>
            <a:r>
              <a:rPr lang="en-US" b="1" i="1" dirty="0"/>
              <a:t>precision of 88.5% </a:t>
            </a:r>
            <a:r>
              <a:rPr lang="en-US" i="1" dirty="0"/>
              <a:t>and </a:t>
            </a:r>
            <a:r>
              <a:rPr lang="en-US" b="1" i="1" dirty="0"/>
              <a:t>recall of 83.5%; </a:t>
            </a:r>
            <a:r>
              <a:rPr lang="en-US" i="1" dirty="0">
                <a:solidFill>
                  <a:srgbClr val="00B050"/>
                </a:solidFill>
              </a:rPr>
              <a:t>better precision</a:t>
            </a:r>
            <a:r>
              <a:rPr lang="en-US" i="1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lowered recall </a:t>
            </a:r>
            <a:r>
              <a:rPr lang="en-US" i="1" dirty="0"/>
              <a:t>compared to normal group classification.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B3B785-C434-467A-B4DD-8EF0AD59A2C2}"/>
              </a:ext>
            </a:extLst>
          </p:cNvPr>
          <p:cNvCxnSpPr>
            <a:cxnSpLocks/>
          </p:cNvCxnSpPr>
          <p:nvPr/>
        </p:nvCxnSpPr>
        <p:spPr>
          <a:xfrm>
            <a:off x="3749879" y="4697835"/>
            <a:ext cx="0" cy="889233"/>
          </a:xfrm>
          <a:prstGeom prst="line">
            <a:avLst/>
          </a:prstGeom>
          <a:ln w="44450">
            <a:solidFill>
              <a:srgbClr val="C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4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E1B927-E9D7-41A9-8923-90A2187E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 Classification (linear regression)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F9314-E169-42B0-B81B-087BF9B4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60" y="2226688"/>
            <a:ext cx="6403943" cy="4402711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CD9E95-988E-41CD-8967-8AD75903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62" y="2446358"/>
            <a:ext cx="1765139" cy="203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7644A2-4C62-4B3C-A0E3-5B75D612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62" y="2650298"/>
            <a:ext cx="1765139" cy="196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183B97-B5AE-40FA-9CC5-A42BDC6AEF45}"/>
              </a:ext>
            </a:extLst>
          </p:cNvPr>
          <p:cNvSpPr txBox="1"/>
          <p:nvPr/>
        </p:nvSpPr>
        <p:spPr>
          <a:xfrm>
            <a:off x="457200" y="1303358"/>
            <a:ext cx="725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estimated that ~ 45% of the increase in Bitterness is explained by ABV. Variances where not equal between the IPA and Other Ale groups, with large residuals.</a:t>
            </a:r>
          </a:p>
        </p:txBody>
      </p:sp>
    </p:spTree>
    <p:extLst>
      <p:ext uri="{BB962C8B-B14F-4D97-AF65-F5344CB8AC3E}">
        <p14:creationId xmlns:p14="http://schemas.microsoft.com/office/powerpoint/2010/main" val="281162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1325-AE7A-4C05-88D5-789BA5B6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E6934-8121-4ED1-98A6-D2EB1032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72" y="2201695"/>
            <a:ext cx="6628931" cy="4526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CD094-F5E9-440E-B963-9AF4AF44EA71}"/>
              </a:ext>
            </a:extLst>
          </p:cNvPr>
          <p:cNvSpPr txBox="1"/>
          <p:nvPr/>
        </p:nvSpPr>
        <p:spPr>
          <a:xfrm>
            <a:off x="219076" y="1327016"/>
            <a:ext cx="892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ounce is the most popular container in United States as all states besides 2 states; KY &amp; CA. </a:t>
            </a:r>
          </a:p>
        </p:txBody>
      </p:sp>
    </p:spTree>
    <p:extLst>
      <p:ext uri="{BB962C8B-B14F-4D97-AF65-F5344CB8AC3E}">
        <p14:creationId xmlns:p14="http://schemas.microsoft.com/office/powerpoint/2010/main" val="279860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1325-AE7A-4C05-88D5-789BA5B6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CD094-F5E9-440E-B963-9AF4AF44EA71}"/>
              </a:ext>
            </a:extLst>
          </p:cNvPr>
          <p:cNvSpPr txBox="1"/>
          <p:nvPr/>
        </p:nvSpPr>
        <p:spPr>
          <a:xfrm>
            <a:off x="0" y="1327016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tx2">
                    <a:lumMod val="75000"/>
                  </a:schemeClr>
                </a:solidFill>
              </a:rPr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 of Beers and Breweries direct result of local legislation and beer culture, e.g. CO &amp; CA (high) vs DE &amp; AR (low)</a:t>
            </a:r>
          </a:p>
          <a:p>
            <a:r>
              <a:rPr lang="en-US" sz="2400" u="sng" dirty="0">
                <a:solidFill>
                  <a:schemeClr val="tx2">
                    <a:lumMod val="75000"/>
                  </a:schemeClr>
                </a:solidFill>
              </a:rPr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Relationship between IBU &amp; ABV is moderately correlated, given positive relationship and distribution is slightly right skewed for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Knn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is recommended classification practice for identifying IPA vs other Ale beers using ABV &amp; IBU</a:t>
            </a:r>
          </a:p>
          <a:p>
            <a:r>
              <a:rPr lang="en-US" sz="2400" u="sng" dirty="0">
                <a:solidFill>
                  <a:schemeClr val="tx2">
                    <a:lumMod val="75000"/>
                  </a:schemeClr>
                </a:solidFill>
              </a:rPr>
              <a:t>Additional Findings &amp;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General container size 12oz, except 2 states is good for bottling practice and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Other explanatory variables to predict beer style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4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4C10C-0349-4C72-964F-016FD1D7AF1A}"/>
              </a:ext>
            </a:extLst>
          </p:cNvPr>
          <p:cNvSpPr txBox="1"/>
          <p:nvPr/>
        </p:nvSpPr>
        <p:spPr>
          <a:xfrm>
            <a:off x="1839310" y="2680138"/>
            <a:ext cx="5391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93919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2D78-9857-4E28-AEE2-AD16A573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7634-186B-4BD0-ACC7-35DD6A17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58" y="1530154"/>
            <a:ext cx="982950" cy="4577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78B12-4A85-49ED-9E41-AAFD8EE9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22" y="1715089"/>
            <a:ext cx="900096" cy="3031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8ED1A7-1228-4230-A28E-D0B8DF4C177D}"/>
              </a:ext>
            </a:extLst>
          </p:cNvPr>
          <p:cNvSpPr txBox="1"/>
          <p:nvPr/>
        </p:nvSpPr>
        <p:spPr>
          <a:xfrm>
            <a:off x="763658" y="1140431"/>
            <a:ext cx="208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# breweries by states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1FF4F1-6383-4E71-915B-55D97D93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088" y="1530154"/>
            <a:ext cx="1188234" cy="4766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229937-B2B1-42EB-80EC-04F79E25C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323" y="1695647"/>
            <a:ext cx="1232380" cy="3842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E12D19-3B9F-469B-8A93-F000EBCF6E6C}"/>
              </a:ext>
            </a:extLst>
          </p:cNvPr>
          <p:cNvSpPr txBox="1"/>
          <p:nvPr/>
        </p:nvSpPr>
        <p:spPr>
          <a:xfrm>
            <a:off x="3748088" y="1166340"/>
            <a:ext cx="208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# beers by states</a:t>
            </a:r>
          </a:p>
        </p:txBody>
      </p:sp>
    </p:spTree>
    <p:extLst>
      <p:ext uri="{BB962C8B-B14F-4D97-AF65-F5344CB8AC3E}">
        <p14:creationId xmlns:p14="http://schemas.microsoft.com/office/powerpoint/2010/main" val="326112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B40-7AF4-43CC-B398-9336886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5327-FB65-4017-B3B8-336506106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622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37144-971F-49CE-8544-3BF7BA9FE67B}"/>
              </a:ext>
            </a:extLst>
          </p:cNvPr>
          <p:cNvSpPr txBox="1"/>
          <p:nvPr/>
        </p:nvSpPr>
        <p:spPr>
          <a:xfrm>
            <a:off x="352424" y="4341118"/>
            <a:ext cx="243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Beers.csv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A8D-7258-4D57-B26D-B05E736B3711}"/>
              </a:ext>
            </a:extLst>
          </p:cNvPr>
          <p:cNvSpPr txBox="1"/>
          <p:nvPr/>
        </p:nvSpPr>
        <p:spPr>
          <a:xfrm>
            <a:off x="5815011" y="5505832"/>
            <a:ext cx="243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Breweries.csv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2C0192-DAC9-412D-A940-E7C41966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51327"/>
            <a:ext cx="7715250" cy="874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67A4930-9E33-421B-8DF2-3A50595B6CFC}"/>
              </a:ext>
            </a:extLst>
          </p:cNvPr>
          <p:cNvSpPr/>
          <p:nvPr/>
        </p:nvSpPr>
        <p:spPr>
          <a:xfrm>
            <a:off x="4314825" y="5237107"/>
            <a:ext cx="257175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0F29A0-EEA8-4943-8FD9-A747660B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97" y="5780747"/>
            <a:ext cx="4078015" cy="815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615F1-7D34-44EF-9BBD-AB624D87B4DD}"/>
              </a:ext>
            </a:extLst>
          </p:cNvPr>
          <p:cNvSpPr/>
          <p:nvPr/>
        </p:nvSpPr>
        <p:spPr>
          <a:xfrm>
            <a:off x="4786313" y="4548661"/>
            <a:ext cx="800097" cy="21568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7A11A-4D06-4C72-A328-F22B1CAEFE78}"/>
              </a:ext>
            </a:extLst>
          </p:cNvPr>
          <p:cNvSpPr txBox="1"/>
          <p:nvPr/>
        </p:nvSpPr>
        <p:spPr>
          <a:xfrm>
            <a:off x="5676900" y="2771458"/>
            <a:ext cx="1676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Beer style provides us Info such Ale , Stout etc. But our focus is on Ale vs non-Ale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E9DFF-3CA5-428F-98E9-B6696A320EE7}"/>
              </a:ext>
            </a:extLst>
          </p:cNvPr>
          <p:cNvSpPr txBox="1"/>
          <p:nvPr/>
        </p:nvSpPr>
        <p:spPr>
          <a:xfrm>
            <a:off x="7515225" y="2771458"/>
            <a:ext cx="139368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Ounces represents container sizes. 3 categories – 8.4, 12,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D75A7-1490-4266-B1C5-3072AFD853F6}"/>
              </a:ext>
            </a:extLst>
          </p:cNvPr>
          <p:cNvSpPr txBox="1"/>
          <p:nvPr/>
        </p:nvSpPr>
        <p:spPr>
          <a:xfrm>
            <a:off x="645318" y="2770795"/>
            <a:ext cx="229076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ABV (</a:t>
            </a:r>
            <a:r>
              <a:rPr lang="en-US" sz="1400" dirty="0"/>
              <a:t>Alcohol by Volume</a:t>
            </a:r>
            <a:r>
              <a:rPr lang="en-US" sz="1600" dirty="0"/>
              <a:t>) presents alcohol content is a popular attribute of beer and used to designated certain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4B357-D37E-4BD0-9988-DAE2828234D8}"/>
              </a:ext>
            </a:extLst>
          </p:cNvPr>
          <p:cNvSpPr txBox="1"/>
          <p:nvPr/>
        </p:nvSpPr>
        <p:spPr>
          <a:xfrm>
            <a:off x="3240880" y="2768317"/>
            <a:ext cx="207168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IBU (</a:t>
            </a:r>
            <a:r>
              <a:rPr lang="en-US" sz="1400" dirty="0"/>
              <a:t>International Bitterness Unit</a:t>
            </a:r>
            <a:r>
              <a:rPr lang="en-US" sz="1600" dirty="0"/>
              <a:t>) qualifies the taste of beers and influences in designating beer style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22F04-BCC1-442C-9E53-6A44E28141F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800975" y="4341118"/>
            <a:ext cx="411094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DE4419-B08B-4B73-9284-B09C3A517F5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515100" y="4341118"/>
            <a:ext cx="0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014340-D4C4-4961-85E5-2CD6D6BB19EB}"/>
              </a:ext>
            </a:extLst>
          </p:cNvPr>
          <p:cNvCxnSpPr>
            <a:stCxn id="17" idx="2"/>
          </p:cNvCxnSpPr>
          <p:nvPr/>
        </p:nvCxnSpPr>
        <p:spPr>
          <a:xfrm>
            <a:off x="4276724" y="4337977"/>
            <a:ext cx="166688" cy="41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9754E3-2AD2-4711-B980-63B574622F31}"/>
              </a:ext>
            </a:extLst>
          </p:cNvPr>
          <p:cNvCxnSpPr>
            <a:cxnSpLocks/>
          </p:cNvCxnSpPr>
          <p:nvPr/>
        </p:nvCxnSpPr>
        <p:spPr>
          <a:xfrm>
            <a:off x="1658537" y="4303447"/>
            <a:ext cx="2206234" cy="45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4EDDEF-792C-4AFA-9872-B90B1D043864}"/>
              </a:ext>
            </a:extLst>
          </p:cNvPr>
          <p:cNvSpPr txBox="1"/>
          <p:nvPr/>
        </p:nvSpPr>
        <p:spPr>
          <a:xfrm>
            <a:off x="88762" y="1448440"/>
            <a:ext cx="882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Objective</a:t>
            </a:r>
            <a:r>
              <a:rPr lang="en-US" dirty="0"/>
              <a:t> of this project is to conduct exploratory data </a:t>
            </a:r>
            <a:r>
              <a:rPr lang="en-US" b="1" dirty="0"/>
              <a:t>analysis of key attributes of beers and their respective breweries;</a:t>
            </a:r>
            <a:r>
              <a:rPr lang="en-US" dirty="0"/>
              <a:t> finding and leveraging relationships within the data. Using this data we were able to </a:t>
            </a:r>
            <a:r>
              <a:rPr lang="en-US" b="1" dirty="0"/>
              <a:t>classify style of beer, IPA vs other Ales,  </a:t>
            </a:r>
            <a:r>
              <a:rPr lang="en-US" dirty="0"/>
              <a:t>provided alcohol content </a:t>
            </a:r>
            <a:r>
              <a:rPr lang="en-US" b="1" dirty="0"/>
              <a:t>(ABV) </a:t>
            </a:r>
            <a:r>
              <a:rPr lang="en-US" dirty="0"/>
              <a:t>and measure bitterness </a:t>
            </a:r>
            <a:r>
              <a:rPr lang="en-US" b="1" dirty="0"/>
              <a:t>(IBU)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49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F59CCA-3F42-4065-9328-0F3A3747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89488"/>
            <a:ext cx="4491636" cy="3267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BE861-0377-4BA3-9A13-DF479880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E423A-8E34-4A1C-B1F6-BA800142C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4" y="1892057"/>
            <a:ext cx="4491636" cy="3265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01597F6-A15C-48B8-A37B-3271089420BB}"/>
              </a:ext>
            </a:extLst>
          </p:cNvPr>
          <p:cNvSpPr/>
          <p:nvPr/>
        </p:nvSpPr>
        <p:spPr>
          <a:xfrm>
            <a:off x="3734028" y="2077569"/>
            <a:ext cx="285750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E54CBC-F265-4D3A-AA8A-924BE2E3478D}"/>
              </a:ext>
            </a:extLst>
          </p:cNvPr>
          <p:cNvSpPr/>
          <p:nvPr/>
        </p:nvSpPr>
        <p:spPr>
          <a:xfrm>
            <a:off x="6035191" y="3780890"/>
            <a:ext cx="257175" cy="1130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2DCB0-6440-4313-94E4-203907327E1E}"/>
              </a:ext>
            </a:extLst>
          </p:cNvPr>
          <p:cNvSpPr txBox="1"/>
          <p:nvPr/>
        </p:nvSpPr>
        <p:spPr>
          <a:xfrm>
            <a:off x="2472649" y="5717355"/>
            <a:ext cx="46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558 breweries present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9729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E861-0377-4BA3-9A13-DF479880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9E2EF-AB96-4A98-8E6A-7949BC98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" y="1842053"/>
            <a:ext cx="4488485" cy="2806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E3AEB-021D-4F75-A160-FB972303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39" y="1842053"/>
            <a:ext cx="4457367" cy="2806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01597F6-A15C-48B8-A37B-3271089420BB}"/>
              </a:ext>
            </a:extLst>
          </p:cNvPr>
          <p:cNvSpPr/>
          <p:nvPr/>
        </p:nvSpPr>
        <p:spPr>
          <a:xfrm>
            <a:off x="3693178" y="2061057"/>
            <a:ext cx="285750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E54CBC-F265-4D3A-AA8A-924BE2E3478D}"/>
              </a:ext>
            </a:extLst>
          </p:cNvPr>
          <p:cNvSpPr/>
          <p:nvPr/>
        </p:nvSpPr>
        <p:spPr>
          <a:xfrm>
            <a:off x="5502128" y="3836435"/>
            <a:ext cx="257175" cy="58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5157A-B720-4113-A112-A073998366E5}"/>
              </a:ext>
            </a:extLst>
          </p:cNvPr>
          <p:cNvSpPr txBox="1"/>
          <p:nvPr/>
        </p:nvSpPr>
        <p:spPr>
          <a:xfrm>
            <a:off x="2320249" y="5006751"/>
            <a:ext cx="46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1405 distinct beers present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267513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D27A-F533-455F-9FB0-49B477C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F744B-08F8-4330-9967-8D6AA84C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" y="2089346"/>
            <a:ext cx="4473702" cy="3159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813C2-DFBF-41D9-9ACD-1E20ED4C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19" y="2089345"/>
            <a:ext cx="4387559" cy="3159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E3C678-8ADC-4624-9854-4921ACA7B779}"/>
              </a:ext>
            </a:extLst>
          </p:cNvPr>
          <p:cNvSpPr txBox="1"/>
          <p:nvPr/>
        </p:nvSpPr>
        <p:spPr>
          <a:xfrm>
            <a:off x="167309" y="1371600"/>
            <a:ext cx="903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Removed the entire obs. if NA is found.  # of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before are 2410 and 1405 thereafter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152EE-4E30-42CA-8901-45030FD8431A}"/>
              </a:ext>
            </a:extLst>
          </p:cNvPr>
          <p:cNvSpPr txBox="1"/>
          <p:nvPr/>
        </p:nvSpPr>
        <p:spPr>
          <a:xfrm>
            <a:off x="1043463" y="5597505"/>
            <a:ext cx="7114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State with the highest  ABV  : Kentucky (Alcohol content 12.5%)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Name : London Balling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53BA6F-8439-47BF-AD76-8BEBE5D464C6}"/>
              </a:ext>
            </a:extLst>
          </p:cNvPr>
          <p:cNvSpPr/>
          <p:nvPr/>
        </p:nvSpPr>
        <p:spPr>
          <a:xfrm>
            <a:off x="3604437" y="2236233"/>
            <a:ext cx="40901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1D76E5-E8BD-4E59-86FE-63DEDA8F6B31}"/>
              </a:ext>
            </a:extLst>
          </p:cNvPr>
          <p:cNvSpPr/>
          <p:nvPr/>
        </p:nvSpPr>
        <p:spPr>
          <a:xfrm>
            <a:off x="7065952" y="4660375"/>
            <a:ext cx="334308" cy="31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4B39683-2DB0-440B-B022-F777B6A5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849" y="1566807"/>
            <a:ext cx="4335946" cy="2807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06D2A0-A3B7-4897-A006-DC44C13E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5" y="1566807"/>
            <a:ext cx="4335948" cy="2807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ED27A-F533-455F-9FB0-49B477C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B11BE-D1A6-4493-A465-3F6347698592}"/>
              </a:ext>
            </a:extLst>
          </p:cNvPr>
          <p:cNvSpPr txBox="1"/>
          <p:nvPr/>
        </p:nvSpPr>
        <p:spPr>
          <a:xfrm>
            <a:off x="1212703" y="4985425"/>
            <a:ext cx="7253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State with the highest  IBU : Oregon (International Bitterness Unit 136)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Name : Bitter Bitch Imperial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53BA6F-8439-47BF-AD76-8BEBE5D464C6}"/>
              </a:ext>
            </a:extLst>
          </p:cNvPr>
          <p:cNvSpPr/>
          <p:nvPr/>
        </p:nvSpPr>
        <p:spPr>
          <a:xfrm>
            <a:off x="3616726" y="1828799"/>
            <a:ext cx="285750" cy="243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1D76E5-E8BD-4E59-86FE-63DEDA8F6B31}"/>
              </a:ext>
            </a:extLst>
          </p:cNvPr>
          <p:cNvSpPr/>
          <p:nvPr/>
        </p:nvSpPr>
        <p:spPr>
          <a:xfrm>
            <a:off x="5962598" y="3827282"/>
            <a:ext cx="334507" cy="169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D937-3DBB-49C6-82FC-EDF224A6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ABV &amp; IBU – Distribution &amp; Correlation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07D31-3E58-4A7C-8B3D-FC21B8BC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3708446"/>
            <a:ext cx="4057650" cy="2835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FB2F4-7A31-47D9-82AD-2A0ADB3C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1371600"/>
            <a:ext cx="3182358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95952-C002-46D3-94FF-850C17ED5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634" y="1376363"/>
            <a:ext cx="3101033" cy="2205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AE042-F6ED-4281-A00A-BB31286A9404}"/>
              </a:ext>
            </a:extLst>
          </p:cNvPr>
          <p:cNvSpPr txBox="1"/>
          <p:nvPr/>
        </p:nvSpPr>
        <p:spPr>
          <a:xfrm>
            <a:off x="4572000" y="3708446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Distributions of ABV and IBU slightly right skewed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However, both are sort of normally distributed. Sample sizes are high for both. So, CLT holds well.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ABV is moderately and positively co-related with IBU. And Correlation Coefficient stands at 0.671</a:t>
            </a:r>
          </a:p>
        </p:txBody>
      </p:sp>
    </p:spTree>
    <p:extLst>
      <p:ext uri="{BB962C8B-B14F-4D97-AF65-F5344CB8AC3E}">
        <p14:creationId xmlns:p14="http://schemas.microsoft.com/office/powerpoint/2010/main" val="384212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AF6A7E8-41A2-4979-837F-1A89B3A6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Classification Model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1ADFDE-E050-4422-A9EA-E29A28708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6" b="4"/>
          <a:stretch/>
        </p:blipFill>
        <p:spPr>
          <a:xfrm>
            <a:off x="934655" y="2628601"/>
            <a:ext cx="7274689" cy="4000799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4F1208-2ED9-455E-813D-581EA7476B51}"/>
              </a:ext>
            </a:extLst>
          </p:cNvPr>
          <p:cNvSpPr/>
          <p:nvPr/>
        </p:nvSpPr>
        <p:spPr>
          <a:xfrm>
            <a:off x="457200" y="1375420"/>
            <a:ext cx="7752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standardized distribution of IPA Beers vs other Ale Beers shows correlation, but visually not more than 2 groups are easily identified.</a:t>
            </a:r>
          </a:p>
        </p:txBody>
      </p:sp>
    </p:spTree>
    <p:extLst>
      <p:ext uri="{BB962C8B-B14F-4D97-AF65-F5344CB8AC3E}">
        <p14:creationId xmlns:p14="http://schemas.microsoft.com/office/powerpoint/2010/main" val="227917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AF6A7E8-41A2-4979-837F-1A89B3A6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Classification Model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00A26-484F-487F-AD2A-6D427EB8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1371600"/>
            <a:ext cx="8829023" cy="5358468"/>
          </a:xfrm>
          <a:prstGeom prst="rect">
            <a:avLst/>
          </a:prstGeom>
          <a:noFill/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C185B8-6745-4ADF-AE89-990B4685E7BE}"/>
              </a:ext>
            </a:extLst>
          </p:cNvPr>
          <p:cNvCxnSpPr>
            <a:cxnSpLocks/>
          </p:cNvCxnSpPr>
          <p:nvPr/>
        </p:nvCxnSpPr>
        <p:spPr>
          <a:xfrm>
            <a:off x="5830349" y="1656990"/>
            <a:ext cx="67112" cy="3930077"/>
          </a:xfrm>
          <a:prstGeom prst="line">
            <a:avLst/>
          </a:prstGeom>
          <a:ln w="44450">
            <a:solidFill>
              <a:srgbClr val="C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74D5C-BF6B-4794-858C-981CA414650D}"/>
              </a:ext>
            </a:extLst>
          </p:cNvPr>
          <p:cNvSpPr txBox="1"/>
          <p:nvPr/>
        </p:nvSpPr>
        <p:spPr>
          <a:xfrm>
            <a:off x="5863905" y="2514600"/>
            <a:ext cx="228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Groups = 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A937C1-DE0C-411B-9268-42CC4893A0D1}"/>
              </a:ext>
            </a:extLst>
          </p:cNvPr>
          <p:cNvSpPr txBox="1"/>
          <p:nvPr/>
        </p:nvSpPr>
        <p:spPr>
          <a:xfrm>
            <a:off x="6312325" y="3429000"/>
            <a:ext cx="2039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= 87% </a:t>
            </a:r>
          </a:p>
          <a:p>
            <a:r>
              <a:rPr lang="en-US" dirty="0"/>
              <a:t>Recall = 85%</a:t>
            </a:r>
          </a:p>
          <a:p>
            <a:endParaRPr lang="en-US" dirty="0"/>
          </a:p>
          <a:p>
            <a:r>
              <a:rPr lang="en-US" dirty="0"/>
              <a:t>Accuracy = 84%</a:t>
            </a:r>
          </a:p>
          <a:p>
            <a:r>
              <a:rPr lang="en-US" dirty="0"/>
              <a:t>Sensitivity = 88%</a:t>
            </a:r>
          </a:p>
          <a:p>
            <a:r>
              <a:rPr lang="en-US" dirty="0"/>
              <a:t>Specificity = 74%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E8578C1-C8A2-45F7-9322-E7FB57806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36449"/>
              </p:ext>
            </p:extLst>
          </p:nvPr>
        </p:nvGraphicFramePr>
        <p:xfrm>
          <a:off x="2491530" y="3502194"/>
          <a:ext cx="29323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153">
                  <a:extLst>
                    <a:ext uri="{9D8B030D-6E8A-4147-A177-3AD203B41FA5}">
                      <a16:colId xmlns:a16="http://schemas.microsoft.com/office/drawing/2014/main" val="163153838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706323129"/>
                    </a:ext>
                  </a:extLst>
                </a:gridCol>
                <a:gridCol w="630408">
                  <a:extLst>
                    <a:ext uri="{9D8B030D-6E8A-4147-A177-3AD203B41FA5}">
                      <a16:colId xmlns:a16="http://schemas.microsoft.com/office/drawing/2014/main" val="2748307710"/>
                    </a:ext>
                  </a:extLst>
                </a:gridCol>
              </a:tblGrid>
              <a:tr h="2408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 it an IPA?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649567"/>
                  </a:ext>
                </a:extLst>
              </a:tr>
              <a:tr h="2408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229750"/>
                  </a:ext>
                </a:extLst>
              </a:tr>
              <a:tr h="2408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02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797133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840</Words>
  <Application>Microsoft Office PowerPoint</Application>
  <PresentationFormat>On-screen Show (4:3)</PresentationFormat>
  <Paragraphs>116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1_Body Slides</vt:lpstr>
      <vt:lpstr>Case Study 1</vt:lpstr>
      <vt:lpstr>Overview</vt:lpstr>
      <vt:lpstr>EDA</vt:lpstr>
      <vt:lpstr>EDA</vt:lpstr>
      <vt:lpstr>EDA</vt:lpstr>
      <vt:lpstr>EDA</vt:lpstr>
      <vt:lpstr>ABV &amp; IBU – Distribution &amp; Correlation</vt:lpstr>
      <vt:lpstr>Classification Model (knn)</vt:lpstr>
      <vt:lpstr>Classification Model (knn)</vt:lpstr>
      <vt:lpstr>Classification (k-means)</vt:lpstr>
      <vt:lpstr> Classification (linear regression)</vt:lpstr>
      <vt:lpstr>Container Size</vt:lpstr>
      <vt:lpstr>Summary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Project : Beers &amp; Breweries</dc:title>
  <dc:creator>Dawson, Dawson</dc:creator>
  <cp:lastModifiedBy>Dawson, Dawson</cp:lastModifiedBy>
  <cp:revision>38</cp:revision>
  <dcterms:created xsi:type="dcterms:W3CDTF">2020-07-01T04:28:12Z</dcterms:created>
  <dcterms:modified xsi:type="dcterms:W3CDTF">2020-07-05T00:43:02Z</dcterms:modified>
</cp:coreProperties>
</file>