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0104100" cy="15081250"/>
  <p:notesSz cx="20104100" cy="15081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38" y="-27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Arial"/>
                <a:cs typeface="Arial"/>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27495" y="204222"/>
            <a:ext cx="18849108" cy="1694814"/>
          </a:xfrm>
          <a:prstGeom prst="rect">
            <a:avLst/>
          </a:prstGeom>
        </p:spPr>
        <p:txBody>
          <a:bodyPr wrap="square" lIns="0" tIns="0" rIns="0" bIns="0">
            <a:spAutoFit/>
          </a:bodyPr>
          <a:lstStyle>
            <a:lvl1pPr>
              <a:defRPr sz="4200" b="1" i="0">
                <a:solidFill>
                  <a:srgbClr val="133264"/>
                </a:solidFill>
                <a:latin typeface="Arial"/>
                <a:cs typeface="Arial"/>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8/28/2019</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496" y="204222"/>
            <a:ext cx="17882754" cy="1921680"/>
          </a:xfrm>
          <a:prstGeom prst="rect">
            <a:avLst/>
          </a:prstGeom>
        </p:spPr>
        <p:txBody>
          <a:bodyPr vert="horz" wrap="square" lIns="0" tIns="13335" rIns="0" bIns="0" rtlCol="0">
            <a:spAutoFit/>
          </a:bodyPr>
          <a:lstStyle/>
          <a:p>
            <a:pPr marL="12700" algn="ctr">
              <a:spcBef>
                <a:spcPts val="105"/>
              </a:spcBef>
            </a:pPr>
            <a:r>
              <a:rPr lang="en-US" sz="3600" spc="-185" dirty="0" smtClean="0"/>
              <a:t>Hate-Speech </a:t>
            </a:r>
            <a:r>
              <a:rPr lang="en-US" sz="3600" spc="-185" dirty="0" smtClean="0"/>
              <a:t>Detection </a:t>
            </a:r>
            <a:r>
              <a:rPr lang="en-US" sz="3600" spc="-185" dirty="0"/>
              <a:t>F</a:t>
            </a:r>
            <a:r>
              <a:rPr lang="en-US" sz="3600" spc="-185" dirty="0" smtClean="0"/>
              <a:t>rom Social </a:t>
            </a:r>
            <a:r>
              <a:rPr lang="en-US" sz="3600" spc="-185" dirty="0"/>
              <a:t>M</a:t>
            </a:r>
            <a:r>
              <a:rPr lang="en-US" sz="3600" spc="-185" dirty="0" smtClean="0"/>
              <a:t>edia Posts </a:t>
            </a:r>
            <a:r>
              <a:rPr lang="en-US" sz="3600" spc="-185" dirty="0"/>
              <a:t>U</a:t>
            </a:r>
            <a:r>
              <a:rPr lang="en-US" sz="3600" spc="-185" dirty="0" smtClean="0"/>
              <a:t>sing CNN</a:t>
            </a:r>
            <a:r>
              <a:rPr lang="en-US" sz="3600" spc="-180" dirty="0"/>
              <a:t/>
            </a:r>
            <a:br>
              <a:rPr lang="en-US" sz="3600" spc="-180" dirty="0"/>
            </a:br>
            <a:r>
              <a:rPr lang="en-US" sz="2800" b="0" spc="-225" dirty="0" smtClean="0">
                <a:solidFill>
                  <a:srgbClr val="000000"/>
                </a:solidFill>
                <a:latin typeface="Trebuchet MS"/>
                <a:cs typeface="Trebuchet MS"/>
              </a:rPr>
              <a:t>Ashraf Bin </a:t>
            </a:r>
            <a:r>
              <a:rPr lang="en-US" sz="2800" b="0" spc="-225" dirty="0" err="1" smtClean="0">
                <a:solidFill>
                  <a:srgbClr val="000000"/>
                </a:solidFill>
                <a:latin typeface="Trebuchet MS"/>
                <a:cs typeface="Trebuchet MS"/>
              </a:rPr>
              <a:t>Shahadat</a:t>
            </a:r>
            <a:r>
              <a:rPr lang="en-US" sz="2800" b="0" spc="-225" dirty="0" smtClean="0">
                <a:solidFill>
                  <a:srgbClr val="000000"/>
                </a:solidFill>
                <a:latin typeface="Trebuchet MS"/>
                <a:cs typeface="Trebuchet MS"/>
              </a:rPr>
              <a:t>, MD Mizanur Rahman Rony</a:t>
            </a:r>
            <a:br>
              <a:rPr lang="en-US" sz="2800" b="0" spc="-225" dirty="0" smtClean="0">
                <a:solidFill>
                  <a:srgbClr val="000000"/>
                </a:solidFill>
                <a:latin typeface="Trebuchet MS"/>
                <a:cs typeface="Trebuchet MS"/>
              </a:rPr>
            </a:br>
            <a:r>
              <a:rPr lang="en-US" sz="2800" b="0" spc="-225" dirty="0" err="1" smtClean="0">
                <a:solidFill>
                  <a:srgbClr val="000000"/>
                </a:solidFill>
                <a:latin typeface="Trebuchet MS"/>
                <a:cs typeface="Trebuchet MS"/>
              </a:rPr>
              <a:t>Eialid</a:t>
            </a:r>
            <a:r>
              <a:rPr lang="en-US" sz="2800" b="0" spc="-225" dirty="0" smtClean="0">
                <a:solidFill>
                  <a:srgbClr val="000000"/>
                </a:solidFill>
                <a:latin typeface="Trebuchet MS"/>
                <a:cs typeface="Trebuchet MS"/>
              </a:rPr>
              <a:t> Ahmed </a:t>
            </a:r>
            <a:r>
              <a:rPr lang="en-US" sz="2800" b="0" spc="-225" dirty="0" err="1" smtClean="0">
                <a:solidFill>
                  <a:srgbClr val="000000"/>
                </a:solidFill>
                <a:latin typeface="Trebuchet MS"/>
                <a:cs typeface="Trebuchet MS"/>
              </a:rPr>
              <a:t>Joy,MD</a:t>
            </a:r>
            <a:r>
              <a:rPr lang="en-US" sz="2800" b="0" spc="-225" dirty="0" smtClean="0">
                <a:solidFill>
                  <a:srgbClr val="000000"/>
                </a:solidFill>
                <a:latin typeface="Trebuchet MS"/>
                <a:cs typeface="Trebuchet MS"/>
              </a:rPr>
              <a:t> </a:t>
            </a:r>
            <a:r>
              <a:rPr lang="en-US" sz="2800" b="0" spc="-225" dirty="0" err="1" smtClean="0">
                <a:solidFill>
                  <a:srgbClr val="000000"/>
                </a:solidFill>
                <a:latin typeface="Trebuchet MS"/>
                <a:cs typeface="Trebuchet MS"/>
              </a:rPr>
              <a:t>Adnanul</a:t>
            </a:r>
            <a:r>
              <a:rPr lang="en-US" sz="2800" b="0" spc="-225" dirty="0" smtClean="0">
                <a:solidFill>
                  <a:srgbClr val="000000"/>
                </a:solidFill>
                <a:latin typeface="Trebuchet MS"/>
                <a:cs typeface="Trebuchet MS"/>
              </a:rPr>
              <a:t> Anwar</a:t>
            </a:r>
            <a:r>
              <a:rPr lang="en-US" sz="3500" b="0" spc="-225" dirty="0">
                <a:solidFill>
                  <a:srgbClr val="000000"/>
                </a:solidFill>
                <a:latin typeface="Trebuchet MS"/>
                <a:cs typeface="Trebuchet MS"/>
              </a:rPr>
              <a:t/>
            </a:r>
            <a:br>
              <a:rPr lang="en-US" sz="3500" b="0" spc="-225" dirty="0">
                <a:solidFill>
                  <a:srgbClr val="000000"/>
                </a:solidFill>
                <a:latin typeface="Trebuchet MS"/>
                <a:cs typeface="Trebuchet MS"/>
              </a:rPr>
            </a:br>
            <a:r>
              <a:rPr sz="3200" b="0" spc="-225" dirty="0" smtClean="0">
                <a:solidFill>
                  <a:srgbClr val="000000"/>
                </a:solidFill>
                <a:latin typeface="Trebuchet MS"/>
                <a:cs typeface="Trebuchet MS"/>
              </a:rPr>
              <a:t>Supervisor</a:t>
            </a:r>
            <a:r>
              <a:rPr sz="3200" b="0" spc="-225" dirty="0">
                <a:solidFill>
                  <a:srgbClr val="000000"/>
                </a:solidFill>
                <a:latin typeface="Trebuchet MS"/>
                <a:cs typeface="Trebuchet MS"/>
              </a:rPr>
              <a:t>: </a:t>
            </a:r>
            <a:r>
              <a:rPr sz="3200" b="0" spc="-130" dirty="0">
                <a:solidFill>
                  <a:srgbClr val="000000"/>
                </a:solidFill>
                <a:latin typeface="Trebuchet MS"/>
                <a:cs typeface="Trebuchet MS"/>
              </a:rPr>
              <a:t>Dr. </a:t>
            </a:r>
            <a:r>
              <a:rPr lang="en-US" sz="3200" b="0" spc="-140" dirty="0" smtClean="0">
                <a:solidFill>
                  <a:srgbClr val="000000"/>
                </a:solidFill>
                <a:latin typeface="Trebuchet MS"/>
                <a:cs typeface="Trebuchet MS"/>
              </a:rPr>
              <a:t>Md. </a:t>
            </a:r>
            <a:r>
              <a:rPr lang="en-US" sz="3200" b="0" spc="-140" dirty="0" err="1" smtClean="0">
                <a:solidFill>
                  <a:srgbClr val="000000"/>
                </a:solidFill>
                <a:latin typeface="Trebuchet MS"/>
                <a:cs typeface="Trebuchet MS"/>
              </a:rPr>
              <a:t>Golam</a:t>
            </a:r>
            <a:r>
              <a:rPr lang="en-US" sz="3200" b="0" spc="-140" dirty="0" smtClean="0">
                <a:solidFill>
                  <a:srgbClr val="000000"/>
                </a:solidFill>
                <a:latin typeface="Trebuchet MS"/>
                <a:cs typeface="Trebuchet MS"/>
              </a:rPr>
              <a:t> </a:t>
            </a:r>
            <a:r>
              <a:rPr lang="en-US" sz="3200" b="0" spc="-140" dirty="0" err="1" smtClean="0">
                <a:solidFill>
                  <a:srgbClr val="000000"/>
                </a:solidFill>
                <a:latin typeface="Trebuchet MS"/>
                <a:cs typeface="Trebuchet MS"/>
              </a:rPr>
              <a:t>Rabiul</a:t>
            </a:r>
            <a:r>
              <a:rPr lang="en-US" sz="3200" b="0" spc="-140" dirty="0" smtClean="0">
                <a:solidFill>
                  <a:srgbClr val="000000"/>
                </a:solidFill>
                <a:latin typeface="Trebuchet MS"/>
                <a:cs typeface="Trebuchet MS"/>
              </a:rPr>
              <a:t> </a:t>
            </a:r>
            <a:r>
              <a:rPr lang="en-US" sz="3200" b="0" spc="-140" dirty="0" err="1" smtClean="0">
                <a:solidFill>
                  <a:srgbClr val="000000"/>
                </a:solidFill>
                <a:latin typeface="Trebuchet MS"/>
                <a:cs typeface="Trebuchet MS"/>
              </a:rPr>
              <a:t>Alam</a:t>
            </a:r>
            <a:endParaRPr sz="3200" dirty="0">
              <a:latin typeface="Trebuchet MS"/>
              <a:cs typeface="Trebuchet MS"/>
            </a:endParaRPr>
          </a:p>
        </p:txBody>
      </p:sp>
      <p:sp>
        <p:nvSpPr>
          <p:cNvPr id="3" name="object 3"/>
          <p:cNvSpPr/>
          <p:nvPr/>
        </p:nvSpPr>
        <p:spPr>
          <a:xfrm>
            <a:off x="209417" y="2228594"/>
            <a:ext cx="19685635" cy="0"/>
          </a:xfrm>
          <a:custGeom>
            <a:avLst/>
            <a:gdLst/>
            <a:ahLst/>
            <a:cxnLst/>
            <a:rect l="l" t="t" r="r" b="b"/>
            <a:pathLst>
              <a:path w="19685635">
                <a:moveTo>
                  <a:pt x="0" y="0"/>
                </a:moveTo>
                <a:lnTo>
                  <a:pt x="19685264" y="0"/>
                </a:lnTo>
              </a:path>
            </a:pathLst>
          </a:custGeom>
          <a:ln w="49469">
            <a:solidFill>
              <a:srgbClr val="133264"/>
            </a:solidFill>
          </a:ln>
        </p:spPr>
        <p:txBody>
          <a:bodyPr wrap="square" lIns="0" tIns="0" rIns="0" bIns="0" rtlCol="0"/>
          <a:lstStyle/>
          <a:p>
            <a:pPr algn="ctr"/>
            <a:endParaRPr/>
          </a:p>
        </p:txBody>
      </p:sp>
      <p:sp>
        <p:nvSpPr>
          <p:cNvPr id="4" name="object 4"/>
          <p:cNvSpPr/>
          <p:nvPr/>
        </p:nvSpPr>
        <p:spPr>
          <a:xfrm>
            <a:off x="459270" y="2659340"/>
            <a:ext cx="4469765" cy="0"/>
          </a:xfrm>
          <a:custGeom>
            <a:avLst/>
            <a:gdLst/>
            <a:ahLst/>
            <a:cxnLst/>
            <a:rect l="l" t="t" r="r" b="b"/>
            <a:pathLst>
              <a:path w="4469765">
                <a:moveTo>
                  <a:pt x="0" y="0"/>
                </a:moveTo>
                <a:lnTo>
                  <a:pt x="4469520" y="0"/>
                </a:lnTo>
              </a:path>
            </a:pathLst>
          </a:custGeom>
          <a:ln w="37735">
            <a:solidFill>
              <a:srgbClr val="83AD5B"/>
            </a:solidFill>
          </a:ln>
        </p:spPr>
        <p:txBody>
          <a:bodyPr wrap="square" lIns="0" tIns="0" rIns="0" bIns="0" rtlCol="0"/>
          <a:lstStyle/>
          <a:p>
            <a:pPr algn="ctr"/>
            <a:endParaRPr/>
          </a:p>
        </p:txBody>
      </p:sp>
      <p:sp>
        <p:nvSpPr>
          <p:cNvPr id="5" name="object 5"/>
          <p:cNvSpPr/>
          <p:nvPr/>
        </p:nvSpPr>
        <p:spPr>
          <a:xfrm>
            <a:off x="459270" y="2660814"/>
            <a:ext cx="4469765" cy="542290"/>
          </a:xfrm>
          <a:custGeom>
            <a:avLst/>
            <a:gdLst/>
            <a:ahLst/>
            <a:cxnLst/>
            <a:rect l="l" t="t" r="r" b="b"/>
            <a:pathLst>
              <a:path w="4469765" h="542289">
                <a:moveTo>
                  <a:pt x="4469520" y="0"/>
                </a:moveTo>
                <a:lnTo>
                  <a:pt x="0" y="0"/>
                </a:lnTo>
                <a:lnTo>
                  <a:pt x="0" y="518483"/>
                </a:lnTo>
                <a:lnTo>
                  <a:pt x="1836" y="527518"/>
                </a:lnTo>
                <a:lnTo>
                  <a:pt x="6835" y="534917"/>
                </a:lnTo>
                <a:lnTo>
                  <a:pt x="14234" y="539916"/>
                </a:lnTo>
                <a:lnTo>
                  <a:pt x="23268" y="541752"/>
                </a:lnTo>
                <a:lnTo>
                  <a:pt x="4446252" y="541752"/>
                </a:lnTo>
                <a:lnTo>
                  <a:pt x="4455287" y="539916"/>
                </a:lnTo>
                <a:lnTo>
                  <a:pt x="4462685" y="534917"/>
                </a:lnTo>
                <a:lnTo>
                  <a:pt x="4467684" y="527518"/>
                </a:lnTo>
                <a:lnTo>
                  <a:pt x="4469520" y="518483"/>
                </a:lnTo>
                <a:lnTo>
                  <a:pt x="4469520" y="0"/>
                </a:lnTo>
                <a:close/>
              </a:path>
            </a:pathLst>
          </a:custGeom>
          <a:solidFill>
            <a:srgbClr val="83AD5B"/>
          </a:solidFill>
        </p:spPr>
        <p:txBody>
          <a:bodyPr wrap="square" lIns="0" tIns="0" rIns="0" bIns="0" rtlCol="0"/>
          <a:lstStyle/>
          <a:p>
            <a:pPr algn="ctr"/>
            <a:endParaRPr/>
          </a:p>
        </p:txBody>
      </p:sp>
      <p:sp>
        <p:nvSpPr>
          <p:cNvPr id="6" name="object 6"/>
          <p:cNvSpPr txBox="1"/>
          <p:nvPr/>
        </p:nvSpPr>
        <p:spPr>
          <a:xfrm>
            <a:off x="2127746" y="2727262"/>
            <a:ext cx="1132205" cy="323807"/>
          </a:xfrm>
          <a:prstGeom prst="rect">
            <a:avLst/>
          </a:prstGeom>
        </p:spPr>
        <p:txBody>
          <a:bodyPr vert="horz" wrap="square" lIns="0" tIns="15875" rIns="0" bIns="0" rtlCol="0">
            <a:spAutoFit/>
          </a:bodyPr>
          <a:lstStyle/>
          <a:p>
            <a:pPr marL="12700" algn="ctr">
              <a:lnSpc>
                <a:spcPct val="100000"/>
              </a:lnSpc>
              <a:spcBef>
                <a:spcPts val="125"/>
              </a:spcBef>
            </a:pPr>
            <a:r>
              <a:rPr sz="2000" b="1" spc="-5" dirty="0">
                <a:solidFill>
                  <a:srgbClr val="FFFFFF"/>
                </a:solidFill>
                <a:latin typeface="Georgia"/>
                <a:cs typeface="Georgia"/>
              </a:rPr>
              <a:t>Abstract</a:t>
            </a:r>
            <a:endParaRPr sz="2000" dirty="0">
              <a:latin typeface="Georgia"/>
              <a:cs typeface="Georgia"/>
            </a:endParaRPr>
          </a:p>
        </p:txBody>
      </p:sp>
      <p:sp>
        <p:nvSpPr>
          <p:cNvPr id="7" name="object 7"/>
          <p:cNvSpPr/>
          <p:nvPr/>
        </p:nvSpPr>
        <p:spPr>
          <a:xfrm>
            <a:off x="459270" y="3095318"/>
            <a:ext cx="4469765" cy="0"/>
          </a:xfrm>
          <a:custGeom>
            <a:avLst/>
            <a:gdLst/>
            <a:ahLst/>
            <a:cxnLst/>
            <a:rect l="l" t="t" r="r" b="b"/>
            <a:pathLst>
              <a:path w="4469765">
                <a:moveTo>
                  <a:pt x="0" y="0"/>
                </a:moveTo>
                <a:lnTo>
                  <a:pt x="4469520" y="0"/>
                </a:lnTo>
              </a:path>
            </a:pathLst>
          </a:custGeom>
          <a:ln w="37735">
            <a:solidFill>
              <a:srgbClr val="83AD5B"/>
            </a:solidFill>
          </a:ln>
        </p:spPr>
        <p:txBody>
          <a:bodyPr wrap="square" lIns="0" tIns="0" rIns="0" bIns="0" rtlCol="0"/>
          <a:lstStyle/>
          <a:p>
            <a:pPr algn="ctr"/>
            <a:endParaRPr/>
          </a:p>
        </p:txBody>
      </p:sp>
      <p:sp>
        <p:nvSpPr>
          <p:cNvPr id="8" name="object 8"/>
          <p:cNvSpPr/>
          <p:nvPr/>
        </p:nvSpPr>
        <p:spPr>
          <a:xfrm>
            <a:off x="459270" y="3096747"/>
            <a:ext cx="4469765" cy="5618356"/>
          </a:xfrm>
          <a:custGeom>
            <a:avLst/>
            <a:gdLst/>
            <a:ahLst/>
            <a:cxnLst/>
            <a:rect l="l" t="t" r="r" b="b"/>
            <a:pathLst>
              <a:path w="4469765" h="4276090">
                <a:moveTo>
                  <a:pt x="4469520" y="0"/>
                </a:moveTo>
                <a:lnTo>
                  <a:pt x="0" y="0"/>
                </a:lnTo>
                <a:lnTo>
                  <a:pt x="0" y="4252697"/>
                </a:lnTo>
                <a:lnTo>
                  <a:pt x="1836" y="4261732"/>
                </a:lnTo>
                <a:lnTo>
                  <a:pt x="6835" y="4269131"/>
                </a:lnTo>
                <a:lnTo>
                  <a:pt x="14234" y="4274130"/>
                </a:lnTo>
                <a:lnTo>
                  <a:pt x="23268" y="4275966"/>
                </a:lnTo>
                <a:lnTo>
                  <a:pt x="4446252" y="4275966"/>
                </a:lnTo>
                <a:lnTo>
                  <a:pt x="4455287" y="4274130"/>
                </a:lnTo>
                <a:lnTo>
                  <a:pt x="4462685" y="4269131"/>
                </a:lnTo>
                <a:lnTo>
                  <a:pt x="4467684" y="4261732"/>
                </a:lnTo>
                <a:lnTo>
                  <a:pt x="4469520" y="4252697"/>
                </a:lnTo>
                <a:lnTo>
                  <a:pt x="4469520" y="0"/>
                </a:lnTo>
                <a:close/>
              </a:path>
            </a:pathLst>
          </a:custGeom>
          <a:solidFill>
            <a:srgbClr val="83AD5B"/>
          </a:solidFill>
        </p:spPr>
        <p:txBody>
          <a:bodyPr wrap="square" lIns="0" tIns="0" rIns="0" bIns="0" rtlCol="0"/>
          <a:lstStyle/>
          <a:p>
            <a:pPr algn="ctr"/>
            <a:endParaRPr/>
          </a:p>
        </p:txBody>
      </p:sp>
      <p:sp>
        <p:nvSpPr>
          <p:cNvPr id="9" name="object 9"/>
          <p:cNvSpPr/>
          <p:nvPr/>
        </p:nvSpPr>
        <p:spPr>
          <a:xfrm>
            <a:off x="541716" y="3221318"/>
            <a:ext cx="4304665" cy="0"/>
          </a:xfrm>
          <a:custGeom>
            <a:avLst/>
            <a:gdLst/>
            <a:ahLst/>
            <a:cxnLst/>
            <a:rect l="l" t="t" r="r" b="b"/>
            <a:pathLst>
              <a:path w="4304665">
                <a:moveTo>
                  <a:pt x="0" y="0"/>
                </a:moveTo>
                <a:lnTo>
                  <a:pt x="4304621" y="0"/>
                </a:lnTo>
              </a:path>
            </a:pathLst>
          </a:custGeom>
          <a:ln w="37735">
            <a:solidFill>
              <a:srgbClr val="E7ECF2"/>
            </a:solidFill>
          </a:ln>
        </p:spPr>
        <p:txBody>
          <a:bodyPr wrap="square" lIns="0" tIns="0" rIns="0" bIns="0" rtlCol="0"/>
          <a:lstStyle/>
          <a:p>
            <a:pPr algn="ctr"/>
            <a:endParaRPr/>
          </a:p>
        </p:txBody>
      </p:sp>
      <p:sp>
        <p:nvSpPr>
          <p:cNvPr id="10" name="object 10"/>
          <p:cNvSpPr/>
          <p:nvPr/>
        </p:nvSpPr>
        <p:spPr>
          <a:xfrm>
            <a:off x="541716" y="3222746"/>
            <a:ext cx="4304665" cy="5336692"/>
          </a:xfrm>
          <a:custGeom>
            <a:avLst/>
            <a:gdLst/>
            <a:ahLst/>
            <a:cxnLst/>
            <a:rect l="l" t="t" r="r" b="b"/>
            <a:pathLst>
              <a:path w="4304665" h="4053204">
                <a:moveTo>
                  <a:pt x="4304621" y="0"/>
                </a:moveTo>
                <a:lnTo>
                  <a:pt x="0" y="0"/>
                </a:lnTo>
                <a:lnTo>
                  <a:pt x="0" y="4029720"/>
                </a:lnTo>
                <a:lnTo>
                  <a:pt x="1836" y="4038754"/>
                </a:lnTo>
                <a:lnTo>
                  <a:pt x="6835" y="4046153"/>
                </a:lnTo>
                <a:lnTo>
                  <a:pt x="14234" y="4051152"/>
                </a:lnTo>
                <a:lnTo>
                  <a:pt x="23268" y="4052988"/>
                </a:lnTo>
                <a:lnTo>
                  <a:pt x="4281353" y="4052988"/>
                </a:lnTo>
                <a:lnTo>
                  <a:pt x="4290388" y="4051152"/>
                </a:lnTo>
                <a:lnTo>
                  <a:pt x="4297786" y="4046153"/>
                </a:lnTo>
                <a:lnTo>
                  <a:pt x="4302785" y="4038754"/>
                </a:lnTo>
                <a:lnTo>
                  <a:pt x="4304621" y="4029720"/>
                </a:lnTo>
                <a:lnTo>
                  <a:pt x="4304621" y="0"/>
                </a:lnTo>
                <a:close/>
              </a:path>
            </a:pathLst>
          </a:custGeom>
          <a:solidFill>
            <a:srgbClr val="E7ECF2"/>
          </a:solidFill>
        </p:spPr>
        <p:txBody>
          <a:bodyPr wrap="square" lIns="0" tIns="0" rIns="0" bIns="0" rtlCol="0"/>
          <a:lstStyle/>
          <a:p>
            <a:pPr algn="ctr"/>
            <a:endParaRPr/>
          </a:p>
        </p:txBody>
      </p:sp>
      <p:sp>
        <p:nvSpPr>
          <p:cNvPr id="11" name="object 11"/>
          <p:cNvSpPr txBox="1"/>
          <p:nvPr/>
        </p:nvSpPr>
        <p:spPr>
          <a:xfrm>
            <a:off x="559452" y="3327787"/>
            <a:ext cx="4246440" cy="4927631"/>
          </a:xfrm>
          <a:prstGeom prst="rect">
            <a:avLst/>
          </a:prstGeom>
        </p:spPr>
        <p:txBody>
          <a:bodyPr vert="horz" wrap="square" lIns="0" tIns="3175" rIns="0" bIns="0" rtlCol="0">
            <a:spAutoFit/>
          </a:bodyPr>
          <a:lstStyle/>
          <a:p>
            <a:pPr algn="just"/>
            <a:r>
              <a:rPr lang="en-US" sz="1600" dirty="0"/>
              <a:t>As the increasing number of social media user emerging day by day from various backgrounds and different diverse moral codes to today’s wildly popular platforms, a space for hate space has emerged. With the increasing amount of hate speech online, methods that automatically detects hate speech is very much required. We propose a Convolution Neural Network structure that will serve as a feature extractors which will be explicitly effective for capturing the context and the semantics of hate speech. The dataset we are using is a twitter dataset of 24784 tweets collected by Thomas Davidson in his paper “Automated Hate speech Detection and Problem of Offensive Language”. Our classifier will assign each tweet as one of following categories: hate, offensive and neutral. Our system has obtained the F1 score of 0.482, 0.946 and 0.885 for hatred, offensive and neutral respectively. The accuracy of our system is approximately 91%.   </a:t>
            </a:r>
          </a:p>
        </p:txBody>
      </p:sp>
      <p:sp>
        <p:nvSpPr>
          <p:cNvPr id="12" name="object 12"/>
          <p:cNvSpPr txBox="1"/>
          <p:nvPr/>
        </p:nvSpPr>
        <p:spPr>
          <a:xfrm>
            <a:off x="1675204" y="8994803"/>
            <a:ext cx="2328545" cy="334645"/>
          </a:xfrm>
          <a:prstGeom prst="rect">
            <a:avLst/>
          </a:prstGeom>
        </p:spPr>
        <p:txBody>
          <a:bodyPr vert="horz" wrap="square" lIns="0" tIns="15875" rIns="0" bIns="0" rtlCol="0">
            <a:spAutoFit/>
          </a:bodyPr>
          <a:lstStyle/>
          <a:p>
            <a:pPr marL="12700" algn="ctr">
              <a:lnSpc>
                <a:spcPct val="100000"/>
              </a:lnSpc>
              <a:spcBef>
                <a:spcPts val="125"/>
              </a:spcBef>
            </a:pPr>
            <a:r>
              <a:rPr sz="2000" b="1" spc="-55" dirty="0">
                <a:solidFill>
                  <a:srgbClr val="619E1F"/>
                </a:solidFill>
                <a:latin typeface="Georgia"/>
                <a:cs typeface="Georgia"/>
              </a:rPr>
              <a:t>Literature</a:t>
            </a:r>
            <a:r>
              <a:rPr sz="2000" b="1" spc="210" dirty="0">
                <a:solidFill>
                  <a:srgbClr val="619E1F"/>
                </a:solidFill>
                <a:latin typeface="Georgia"/>
                <a:cs typeface="Georgia"/>
              </a:rPr>
              <a:t> </a:t>
            </a:r>
            <a:r>
              <a:rPr sz="2000" b="1" spc="-35" dirty="0">
                <a:solidFill>
                  <a:srgbClr val="619E1F"/>
                </a:solidFill>
                <a:latin typeface="Georgia"/>
                <a:cs typeface="Georgia"/>
              </a:rPr>
              <a:t>Review</a:t>
            </a:r>
            <a:endParaRPr sz="2000" dirty="0">
              <a:latin typeface="Georgia"/>
              <a:cs typeface="Georgia"/>
            </a:endParaRPr>
          </a:p>
        </p:txBody>
      </p:sp>
      <p:sp>
        <p:nvSpPr>
          <p:cNvPr id="13" name="object 13"/>
          <p:cNvSpPr/>
          <p:nvPr/>
        </p:nvSpPr>
        <p:spPr>
          <a:xfrm>
            <a:off x="627495" y="9426162"/>
            <a:ext cx="4422983" cy="49469"/>
          </a:xfrm>
          <a:prstGeom prst="rect">
            <a:avLst/>
          </a:prstGeom>
          <a:blipFill>
            <a:blip r:embed="rId2" cstate="print"/>
            <a:stretch>
              <a:fillRect/>
            </a:stretch>
          </a:blipFill>
        </p:spPr>
        <p:txBody>
          <a:bodyPr wrap="square" lIns="0" tIns="0" rIns="0" bIns="0" rtlCol="0"/>
          <a:lstStyle/>
          <a:p>
            <a:pPr algn="ctr"/>
            <a:endParaRPr/>
          </a:p>
        </p:txBody>
      </p:sp>
      <p:sp>
        <p:nvSpPr>
          <p:cNvPr id="14" name="object 14"/>
          <p:cNvSpPr txBox="1"/>
          <p:nvPr/>
        </p:nvSpPr>
        <p:spPr>
          <a:xfrm>
            <a:off x="614795" y="9560651"/>
            <a:ext cx="4450715" cy="4952190"/>
          </a:xfrm>
          <a:prstGeom prst="rect">
            <a:avLst/>
          </a:prstGeom>
        </p:spPr>
        <p:txBody>
          <a:bodyPr vert="horz" wrap="square" lIns="0" tIns="3175" rIns="0" bIns="0" rtlCol="0">
            <a:spAutoFit/>
          </a:bodyPr>
          <a:lstStyle/>
          <a:p>
            <a:pPr marL="12700" marR="5080" algn="just">
              <a:lnSpc>
                <a:spcPct val="105700"/>
              </a:lnSpc>
              <a:spcBef>
                <a:spcPts val="25"/>
              </a:spcBef>
            </a:pPr>
            <a:r>
              <a:rPr lang="en-US" sz="1600" dirty="0"/>
              <a:t>Spreading hatred in social media has been attracting the researchers for the last few years. There are lots of works on emotion detection, aggression, cyberbullying detection and so on. </a:t>
            </a:r>
            <a:r>
              <a:rPr lang="en-US" sz="1600" dirty="0" smtClean="0"/>
              <a:t>In[1] </a:t>
            </a:r>
            <a:r>
              <a:rPr lang="en-US" sz="1600" dirty="0"/>
              <a:t>they have studied that using machine learning techniques such as Random Forest (RF) and Convolutional Neural Network (CNN) combined with Part-of-Speech (</a:t>
            </a:r>
            <a:r>
              <a:rPr lang="en-US" sz="1600" dirty="0" err="1"/>
              <a:t>PoS</a:t>
            </a:r>
            <a:r>
              <a:rPr lang="en-US" sz="1600" dirty="0"/>
              <a:t>) information can produce good results while detecting emotion from text. . In </a:t>
            </a:r>
            <a:r>
              <a:rPr lang="en-US" sz="1600" dirty="0" smtClean="0"/>
              <a:t>[2] </a:t>
            </a:r>
            <a:r>
              <a:rPr lang="en-US" sz="1600" dirty="0"/>
              <a:t>they have first divided posts into neutral and abusive posts. They have used four classes of features set such as N-grams, linguistic, syntactic and distributional semantics. Then they have further classified the abusive posts into hate, derogatory and profanity. In </a:t>
            </a:r>
            <a:r>
              <a:rPr lang="en-US" sz="1600" dirty="0" smtClean="0"/>
              <a:t>[3] </a:t>
            </a:r>
            <a:r>
              <a:rPr lang="en-US" sz="1600" dirty="0"/>
              <a:t>they discussed that lexical methods cannot perform well while identifying hate speech from texts. Considering all we have develop a CNN based architecture for hatred and offensive language detection in English language.</a:t>
            </a:r>
          </a:p>
          <a:p>
            <a:pPr marL="12700" marR="5080" algn="just">
              <a:lnSpc>
                <a:spcPct val="105700"/>
              </a:lnSpc>
              <a:spcBef>
                <a:spcPts val="25"/>
              </a:spcBef>
            </a:pPr>
            <a:endParaRPr sz="1650" dirty="0">
              <a:latin typeface="Times New Roman"/>
              <a:cs typeface="Times New Roman"/>
            </a:endParaRPr>
          </a:p>
        </p:txBody>
      </p:sp>
      <p:sp>
        <p:nvSpPr>
          <p:cNvPr id="15" name="object 15"/>
          <p:cNvSpPr txBox="1"/>
          <p:nvPr/>
        </p:nvSpPr>
        <p:spPr>
          <a:xfrm>
            <a:off x="6480171" y="9475631"/>
            <a:ext cx="3010535" cy="334645"/>
          </a:xfrm>
          <a:prstGeom prst="rect">
            <a:avLst/>
          </a:prstGeom>
        </p:spPr>
        <p:txBody>
          <a:bodyPr vert="horz" wrap="square" lIns="0" tIns="15875" rIns="0" bIns="0" rtlCol="0">
            <a:spAutoFit/>
          </a:bodyPr>
          <a:lstStyle/>
          <a:p>
            <a:pPr marL="12700" algn="ctr">
              <a:lnSpc>
                <a:spcPct val="100000"/>
              </a:lnSpc>
              <a:spcBef>
                <a:spcPts val="125"/>
              </a:spcBef>
            </a:pPr>
            <a:r>
              <a:rPr sz="2000" b="1" spc="-40" dirty="0">
                <a:solidFill>
                  <a:srgbClr val="619E1F"/>
                </a:solidFill>
                <a:latin typeface="Georgia"/>
                <a:cs typeface="Georgia"/>
              </a:rPr>
              <a:t>System</a:t>
            </a:r>
            <a:r>
              <a:rPr sz="2000" b="1" spc="204" dirty="0">
                <a:solidFill>
                  <a:srgbClr val="619E1F"/>
                </a:solidFill>
                <a:latin typeface="Georgia"/>
                <a:cs typeface="Georgia"/>
              </a:rPr>
              <a:t> </a:t>
            </a:r>
            <a:r>
              <a:rPr sz="2000" b="1" spc="-80" dirty="0">
                <a:solidFill>
                  <a:srgbClr val="619E1F"/>
                </a:solidFill>
                <a:latin typeface="Georgia"/>
                <a:cs typeface="Georgia"/>
              </a:rPr>
              <a:t>implementation</a:t>
            </a:r>
            <a:endParaRPr sz="2000" dirty="0">
              <a:latin typeface="Georgia"/>
              <a:cs typeface="Georgia"/>
            </a:endParaRPr>
          </a:p>
        </p:txBody>
      </p:sp>
      <p:sp>
        <p:nvSpPr>
          <p:cNvPr id="16" name="object 16"/>
          <p:cNvSpPr/>
          <p:nvPr/>
        </p:nvSpPr>
        <p:spPr>
          <a:xfrm>
            <a:off x="5388009" y="3092505"/>
            <a:ext cx="4422983" cy="49469"/>
          </a:xfrm>
          <a:prstGeom prst="rect">
            <a:avLst/>
          </a:prstGeom>
          <a:blipFill>
            <a:blip r:embed="rId3" cstate="print"/>
            <a:stretch>
              <a:fillRect/>
            </a:stretch>
          </a:blipFill>
        </p:spPr>
        <p:txBody>
          <a:bodyPr wrap="square" lIns="0" tIns="0" rIns="0" bIns="0" rtlCol="0"/>
          <a:lstStyle/>
          <a:p>
            <a:pPr algn="ctr"/>
            <a:endParaRPr/>
          </a:p>
        </p:txBody>
      </p:sp>
      <p:sp>
        <p:nvSpPr>
          <p:cNvPr id="17" name="object 17"/>
          <p:cNvSpPr txBox="1"/>
          <p:nvPr/>
        </p:nvSpPr>
        <p:spPr>
          <a:xfrm>
            <a:off x="5761269" y="10027402"/>
            <a:ext cx="4450080" cy="2662139"/>
          </a:xfrm>
          <a:prstGeom prst="rect">
            <a:avLst/>
          </a:prstGeom>
        </p:spPr>
        <p:txBody>
          <a:bodyPr vert="horz" wrap="square" lIns="0" tIns="3175" rIns="0" bIns="0" rtlCol="0">
            <a:spAutoFit/>
          </a:bodyPr>
          <a:lstStyle/>
          <a:p>
            <a:pPr marL="12700" marR="5080" algn="just">
              <a:lnSpc>
                <a:spcPct val="105700"/>
              </a:lnSpc>
              <a:spcBef>
                <a:spcPts val="25"/>
              </a:spcBef>
            </a:pPr>
            <a:r>
              <a:rPr sz="1650" spc="-65" dirty="0">
                <a:latin typeface="Times New Roman"/>
                <a:cs typeface="Times New Roman"/>
              </a:rPr>
              <a:t>We </a:t>
            </a:r>
            <a:r>
              <a:rPr sz="1650" spc="-20" dirty="0">
                <a:latin typeface="Times New Roman"/>
                <a:cs typeface="Times New Roman"/>
              </a:rPr>
              <a:t>have </a:t>
            </a:r>
            <a:r>
              <a:rPr lang="en-US" sz="1650" spc="15" dirty="0" smtClean="0">
                <a:latin typeface="Times New Roman"/>
                <a:cs typeface="Times New Roman"/>
              </a:rPr>
              <a:t>used</a:t>
            </a:r>
            <a:r>
              <a:rPr sz="1650" spc="15" dirty="0" smtClean="0">
                <a:latin typeface="Times New Roman"/>
                <a:cs typeface="Times New Roman"/>
              </a:rPr>
              <a:t> </a:t>
            </a:r>
            <a:r>
              <a:rPr lang="en-US" sz="1650" spc="-5" dirty="0" smtClean="0">
                <a:latin typeface="Times New Roman"/>
                <a:cs typeface="Times New Roman"/>
              </a:rPr>
              <a:t>twitter </a:t>
            </a:r>
            <a:r>
              <a:rPr sz="1650" spc="60" dirty="0" smtClean="0">
                <a:latin typeface="Times New Roman"/>
                <a:cs typeface="Times New Roman"/>
              </a:rPr>
              <a:t>data </a:t>
            </a:r>
            <a:r>
              <a:rPr sz="1650" spc="-20" dirty="0">
                <a:latin typeface="Times New Roman"/>
                <a:cs typeface="Times New Roman"/>
              </a:rPr>
              <a:t>from</a:t>
            </a:r>
            <a:r>
              <a:rPr sz="1650" spc="-185" dirty="0">
                <a:latin typeface="Times New Roman"/>
                <a:cs typeface="Times New Roman"/>
              </a:rPr>
              <a:t> </a:t>
            </a:r>
            <a:r>
              <a:rPr lang="en-US" sz="1650" spc="-55" dirty="0" smtClean="0">
                <a:latin typeface="Times New Roman"/>
                <a:cs typeface="Times New Roman"/>
              </a:rPr>
              <a:t>a dataset which contains 25000 of labeled twitter data</a:t>
            </a:r>
            <a:r>
              <a:rPr sz="1650" spc="-45" dirty="0" smtClean="0">
                <a:latin typeface="Times New Roman"/>
                <a:cs typeface="Times New Roman"/>
              </a:rPr>
              <a:t>. </a:t>
            </a:r>
            <a:r>
              <a:rPr lang="en-US" sz="1600" dirty="0"/>
              <a:t>We took 17433 data as training data and 7350 data as testing data. </a:t>
            </a:r>
            <a:r>
              <a:rPr sz="1650" spc="55" dirty="0" smtClean="0">
                <a:latin typeface="Times New Roman"/>
                <a:cs typeface="Times New Roman"/>
              </a:rPr>
              <a:t>. </a:t>
            </a:r>
            <a:r>
              <a:rPr sz="1650" spc="-50" dirty="0">
                <a:latin typeface="Times New Roman"/>
                <a:cs typeface="Times New Roman"/>
              </a:rPr>
              <a:t>Below </a:t>
            </a:r>
            <a:r>
              <a:rPr sz="1650" spc="-40" dirty="0">
                <a:latin typeface="Times New Roman"/>
                <a:cs typeface="Times New Roman"/>
              </a:rPr>
              <a:t>is </a:t>
            </a:r>
            <a:r>
              <a:rPr sz="1650" spc="40" dirty="0">
                <a:latin typeface="Times New Roman"/>
                <a:cs typeface="Times New Roman"/>
              </a:rPr>
              <a:t>a </a:t>
            </a:r>
            <a:r>
              <a:rPr sz="1650" dirty="0">
                <a:latin typeface="Times New Roman"/>
                <a:cs typeface="Times New Roman"/>
              </a:rPr>
              <a:t>screenshot </a:t>
            </a:r>
            <a:r>
              <a:rPr sz="1650" spc="-70" dirty="0">
                <a:latin typeface="Times New Roman"/>
                <a:cs typeface="Times New Roman"/>
              </a:rPr>
              <a:t>of </a:t>
            </a:r>
            <a:r>
              <a:rPr sz="1650" spc="40" dirty="0">
                <a:latin typeface="Times New Roman"/>
                <a:cs typeface="Times New Roman"/>
              </a:rPr>
              <a:t>the  </a:t>
            </a:r>
            <a:r>
              <a:rPr sz="1650" spc="-10" dirty="0">
                <a:latin typeface="Times New Roman"/>
                <a:cs typeface="Times New Roman"/>
              </a:rPr>
              <a:t>cleaned </a:t>
            </a:r>
            <a:r>
              <a:rPr sz="1650" spc="-25" dirty="0">
                <a:latin typeface="Times New Roman"/>
                <a:cs typeface="Times New Roman"/>
              </a:rPr>
              <a:t>.csv </a:t>
            </a:r>
            <a:r>
              <a:rPr sz="1650" spc="60" dirty="0">
                <a:latin typeface="Times New Roman"/>
                <a:cs typeface="Times New Roman"/>
              </a:rPr>
              <a:t>data </a:t>
            </a:r>
            <a:r>
              <a:rPr sz="1650" spc="-70" dirty="0" smtClean="0">
                <a:latin typeface="Times New Roman"/>
                <a:cs typeface="Times New Roman"/>
              </a:rPr>
              <a:t>of</a:t>
            </a:r>
            <a:r>
              <a:rPr lang="en-US" sz="1650" spc="-70" dirty="0" smtClean="0">
                <a:latin typeface="Times New Roman"/>
                <a:cs typeface="Times New Roman"/>
              </a:rPr>
              <a:t> our dataset</a:t>
            </a:r>
            <a:r>
              <a:rPr sz="1650" spc="-10" dirty="0" smtClean="0">
                <a:latin typeface="Times New Roman"/>
                <a:cs typeface="Times New Roman"/>
              </a:rPr>
              <a:t>.</a:t>
            </a:r>
            <a:r>
              <a:rPr lang="en-US" sz="1600" dirty="0"/>
              <a:t> we used </a:t>
            </a:r>
            <a:r>
              <a:rPr lang="en-US" sz="1600" dirty="0" err="1"/>
              <a:t>keras</a:t>
            </a:r>
            <a:r>
              <a:rPr lang="en-US" sz="1600" dirty="0"/>
              <a:t> sequential model to train our CNN model through 9 layers. We added </a:t>
            </a:r>
            <a:r>
              <a:rPr lang="en-US" sz="1600" dirty="0" smtClean="0"/>
              <a:t>embedding_1,1Dconvulation,1DmaxPolling,1DGlobalMaxPolling </a:t>
            </a:r>
            <a:r>
              <a:rPr lang="en-US" sz="1600" dirty="0" err="1"/>
              <a:t>etc</a:t>
            </a:r>
            <a:r>
              <a:rPr lang="en-US" sz="1600" dirty="0"/>
              <a:t> layers and we made a dropout of 0.5.We used </a:t>
            </a:r>
            <a:r>
              <a:rPr lang="en-US" sz="1600" dirty="0" err="1"/>
              <a:t>relu</a:t>
            </a:r>
            <a:r>
              <a:rPr lang="en-US" sz="1600" dirty="0"/>
              <a:t> activation function as this is a multiclass model</a:t>
            </a:r>
            <a:r>
              <a:rPr sz="1650" spc="-10" dirty="0" smtClean="0">
                <a:latin typeface="Times New Roman"/>
                <a:cs typeface="Times New Roman"/>
              </a:rPr>
              <a:t>.</a:t>
            </a:r>
            <a:endParaRPr sz="1650" dirty="0">
              <a:latin typeface="Times New Roman"/>
              <a:cs typeface="Times New Roman"/>
            </a:endParaRPr>
          </a:p>
        </p:txBody>
      </p:sp>
      <p:sp>
        <p:nvSpPr>
          <p:cNvPr id="19" name="object 19"/>
          <p:cNvSpPr txBox="1"/>
          <p:nvPr/>
        </p:nvSpPr>
        <p:spPr>
          <a:xfrm>
            <a:off x="5906156" y="13943522"/>
            <a:ext cx="3610857" cy="228909"/>
          </a:xfrm>
          <a:prstGeom prst="rect">
            <a:avLst/>
          </a:prstGeom>
        </p:spPr>
        <p:txBody>
          <a:bodyPr vert="horz" wrap="square" lIns="0" tIns="13335" rIns="0" bIns="0" rtlCol="0">
            <a:spAutoFit/>
          </a:bodyPr>
          <a:lstStyle/>
          <a:p>
            <a:pPr marL="12700" algn="ctr">
              <a:lnSpc>
                <a:spcPct val="100000"/>
              </a:lnSpc>
              <a:spcBef>
                <a:spcPts val="105"/>
              </a:spcBef>
            </a:pPr>
            <a:r>
              <a:rPr sz="1400" spc="-85" dirty="0">
                <a:solidFill>
                  <a:srgbClr val="133264"/>
                </a:solidFill>
                <a:latin typeface="Trebuchet MS"/>
                <a:cs typeface="Trebuchet MS"/>
              </a:rPr>
              <a:t>Figure </a:t>
            </a:r>
            <a:r>
              <a:rPr sz="1400" spc="-80" dirty="0">
                <a:solidFill>
                  <a:srgbClr val="133264"/>
                </a:solidFill>
                <a:latin typeface="Trebuchet MS"/>
                <a:cs typeface="Trebuchet MS"/>
              </a:rPr>
              <a:t>1:</a:t>
            </a:r>
            <a:r>
              <a:rPr sz="1400" spc="-80" dirty="0">
                <a:latin typeface="Trebuchet MS"/>
                <a:cs typeface="Trebuchet MS"/>
              </a:rPr>
              <a:t>Dataset </a:t>
            </a:r>
            <a:r>
              <a:rPr sz="1400" spc="-105" dirty="0">
                <a:latin typeface="Trebuchet MS"/>
                <a:cs typeface="Trebuchet MS"/>
              </a:rPr>
              <a:t>of</a:t>
            </a:r>
            <a:r>
              <a:rPr sz="1400" spc="165" dirty="0">
                <a:latin typeface="Trebuchet MS"/>
                <a:cs typeface="Trebuchet MS"/>
              </a:rPr>
              <a:t> </a:t>
            </a:r>
            <a:r>
              <a:rPr lang="en-US" sz="1400" spc="40" dirty="0" err="1" smtClean="0">
                <a:latin typeface="Trebuchet MS"/>
                <a:cs typeface="Trebuchet MS"/>
              </a:rPr>
              <a:t>Hatespeech_detection</a:t>
            </a:r>
            <a:endParaRPr sz="1400" dirty="0">
              <a:latin typeface="Trebuchet MS"/>
              <a:cs typeface="Trebuchet MS"/>
            </a:endParaRPr>
          </a:p>
        </p:txBody>
      </p:sp>
      <p:sp>
        <p:nvSpPr>
          <p:cNvPr id="22" name="object 22"/>
          <p:cNvSpPr txBox="1"/>
          <p:nvPr/>
        </p:nvSpPr>
        <p:spPr>
          <a:xfrm>
            <a:off x="6597511" y="2664877"/>
            <a:ext cx="2097394" cy="323807"/>
          </a:xfrm>
          <a:prstGeom prst="rect">
            <a:avLst/>
          </a:prstGeom>
        </p:spPr>
        <p:txBody>
          <a:bodyPr vert="horz" wrap="square" lIns="0" tIns="15875" rIns="0" bIns="0" rtlCol="0">
            <a:spAutoFit/>
          </a:bodyPr>
          <a:lstStyle/>
          <a:p>
            <a:pPr marL="12700" algn="ctr">
              <a:lnSpc>
                <a:spcPct val="100000"/>
              </a:lnSpc>
              <a:spcBef>
                <a:spcPts val="125"/>
              </a:spcBef>
            </a:pPr>
            <a:r>
              <a:rPr lang="en-US" sz="2000" b="1" spc="-70" dirty="0" smtClean="0">
                <a:solidFill>
                  <a:srgbClr val="619E1F"/>
                </a:solidFill>
                <a:latin typeface="Georgia"/>
                <a:cs typeface="Georgia"/>
              </a:rPr>
              <a:t>Methodology</a:t>
            </a:r>
            <a:endParaRPr sz="2000" dirty="0">
              <a:latin typeface="Georgia"/>
              <a:cs typeface="Georgia"/>
            </a:endParaRPr>
          </a:p>
        </p:txBody>
      </p:sp>
      <p:sp>
        <p:nvSpPr>
          <p:cNvPr id="23" name="object 23"/>
          <p:cNvSpPr/>
          <p:nvPr/>
        </p:nvSpPr>
        <p:spPr>
          <a:xfrm>
            <a:off x="5388009" y="8665634"/>
            <a:ext cx="4422983" cy="49469"/>
          </a:xfrm>
          <a:prstGeom prst="rect">
            <a:avLst/>
          </a:prstGeom>
          <a:blipFill>
            <a:blip r:embed="rId4" cstate="print"/>
            <a:stretch>
              <a:fillRect/>
            </a:stretch>
          </a:blipFill>
        </p:spPr>
        <p:txBody>
          <a:bodyPr wrap="square" lIns="0" tIns="0" rIns="0" bIns="0" rtlCol="0"/>
          <a:lstStyle/>
          <a:p>
            <a:pPr algn="ctr"/>
            <a:endParaRPr/>
          </a:p>
        </p:txBody>
      </p:sp>
      <p:sp>
        <p:nvSpPr>
          <p:cNvPr id="31" name="object 31"/>
          <p:cNvSpPr/>
          <p:nvPr/>
        </p:nvSpPr>
        <p:spPr>
          <a:xfrm>
            <a:off x="10293474" y="3092470"/>
            <a:ext cx="4422983" cy="49469"/>
          </a:xfrm>
          <a:prstGeom prst="rect">
            <a:avLst/>
          </a:prstGeom>
          <a:blipFill>
            <a:blip r:embed="rId5" cstate="print"/>
            <a:stretch>
              <a:fillRect/>
            </a:stretch>
          </a:blipFill>
        </p:spPr>
        <p:txBody>
          <a:bodyPr wrap="square" lIns="0" tIns="0" rIns="0" bIns="0" rtlCol="0"/>
          <a:lstStyle/>
          <a:p>
            <a:pPr algn="ctr"/>
            <a:endParaRPr/>
          </a:p>
        </p:txBody>
      </p:sp>
      <p:sp>
        <p:nvSpPr>
          <p:cNvPr id="35" name="object 35"/>
          <p:cNvSpPr txBox="1"/>
          <p:nvPr/>
        </p:nvSpPr>
        <p:spPr>
          <a:xfrm>
            <a:off x="10892750" y="9210867"/>
            <a:ext cx="3745865" cy="228909"/>
          </a:xfrm>
          <a:prstGeom prst="rect">
            <a:avLst/>
          </a:prstGeom>
        </p:spPr>
        <p:txBody>
          <a:bodyPr vert="horz" wrap="square" lIns="0" tIns="13335" rIns="0" bIns="0" rtlCol="0">
            <a:spAutoFit/>
          </a:bodyPr>
          <a:lstStyle/>
          <a:p>
            <a:pPr marL="12700" algn="ctr">
              <a:lnSpc>
                <a:spcPct val="100000"/>
              </a:lnSpc>
              <a:spcBef>
                <a:spcPts val="105"/>
              </a:spcBef>
            </a:pPr>
            <a:r>
              <a:rPr sz="1400" spc="-85" dirty="0">
                <a:solidFill>
                  <a:srgbClr val="133264"/>
                </a:solidFill>
                <a:latin typeface="Trebuchet MS"/>
                <a:cs typeface="Trebuchet MS"/>
              </a:rPr>
              <a:t>Figure </a:t>
            </a:r>
            <a:r>
              <a:rPr lang="en-US" sz="1400" spc="-120" dirty="0">
                <a:solidFill>
                  <a:srgbClr val="133264"/>
                </a:solidFill>
                <a:latin typeface="Trebuchet MS"/>
                <a:cs typeface="Trebuchet MS"/>
              </a:rPr>
              <a:t>3</a:t>
            </a:r>
            <a:r>
              <a:rPr sz="1400" spc="-120" dirty="0" smtClean="0">
                <a:solidFill>
                  <a:srgbClr val="133264"/>
                </a:solidFill>
                <a:latin typeface="Trebuchet MS"/>
                <a:cs typeface="Trebuchet MS"/>
              </a:rPr>
              <a:t>:</a:t>
            </a:r>
            <a:r>
              <a:rPr lang="en-US" sz="1400" spc="-120" dirty="0" smtClean="0">
                <a:solidFill>
                  <a:srgbClr val="133264"/>
                </a:solidFill>
                <a:latin typeface="Trebuchet MS"/>
                <a:cs typeface="Trebuchet MS"/>
              </a:rPr>
              <a:t> </a:t>
            </a:r>
            <a:r>
              <a:rPr lang="en-US" sz="1400" spc="-120" dirty="0" smtClean="0">
                <a:latin typeface="Trebuchet MS"/>
                <a:cs typeface="Trebuchet MS"/>
              </a:rPr>
              <a:t>Pair plot of dataset</a:t>
            </a:r>
            <a:endParaRPr sz="1400" dirty="0">
              <a:latin typeface="Trebuchet MS"/>
              <a:cs typeface="Trebuchet MS"/>
            </a:endParaRPr>
          </a:p>
        </p:txBody>
      </p:sp>
      <p:sp>
        <p:nvSpPr>
          <p:cNvPr id="37" name="object 37"/>
          <p:cNvSpPr txBox="1"/>
          <p:nvPr/>
        </p:nvSpPr>
        <p:spPr>
          <a:xfrm>
            <a:off x="10767146" y="13505944"/>
            <a:ext cx="3150870" cy="228909"/>
          </a:xfrm>
          <a:prstGeom prst="rect">
            <a:avLst/>
          </a:prstGeom>
        </p:spPr>
        <p:txBody>
          <a:bodyPr vert="horz" wrap="square" lIns="0" tIns="13335" rIns="0" bIns="0" rtlCol="0">
            <a:spAutoFit/>
          </a:bodyPr>
          <a:lstStyle/>
          <a:p>
            <a:pPr marL="12700" algn="ctr">
              <a:lnSpc>
                <a:spcPct val="100000"/>
              </a:lnSpc>
              <a:spcBef>
                <a:spcPts val="105"/>
              </a:spcBef>
            </a:pPr>
            <a:r>
              <a:rPr sz="1400" spc="-85" dirty="0">
                <a:solidFill>
                  <a:srgbClr val="133264"/>
                </a:solidFill>
                <a:latin typeface="Trebuchet MS"/>
                <a:cs typeface="Trebuchet MS"/>
              </a:rPr>
              <a:t>Figure</a:t>
            </a:r>
            <a:r>
              <a:rPr sz="1400" spc="10" dirty="0">
                <a:solidFill>
                  <a:srgbClr val="133264"/>
                </a:solidFill>
                <a:latin typeface="Trebuchet MS"/>
                <a:cs typeface="Trebuchet MS"/>
              </a:rPr>
              <a:t> </a:t>
            </a:r>
            <a:r>
              <a:rPr lang="en-US" sz="1400" spc="-110" dirty="0" smtClean="0">
                <a:solidFill>
                  <a:srgbClr val="133264"/>
                </a:solidFill>
                <a:latin typeface="Trebuchet MS"/>
                <a:cs typeface="Trebuchet MS"/>
              </a:rPr>
              <a:t>4: </a:t>
            </a:r>
            <a:r>
              <a:rPr lang="en-US" sz="1400" spc="-110" dirty="0">
                <a:latin typeface="Trebuchet MS"/>
                <a:cs typeface="Trebuchet MS"/>
              </a:rPr>
              <a:t>C</a:t>
            </a:r>
            <a:r>
              <a:rPr lang="en-US" sz="1400" spc="-110" dirty="0" smtClean="0">
                <a:latin typeface="Trebuchet MS"/>
                <a:cs typeface="Trebuchet MS"/>
              </a:rPr>
              <a:t>onfusion matrix</a:t>
            </a:r>
            <a:endParaRPr sz="1400" dirty="0">
              <a:latin typeface="Trebuchet MS"/>
              <a:cs typeface="Trebuchet MS"/>
            </a:endParaRPr>
          </a:p>
        </p:txBody>
      </p:sp>
      <p:sp>
        <p:nvSpPr>
          <p:cNvPr id="41" name="object 41"/>
          <p:cNvSpPr/>
          <p:nvPr/>
        </p:nvSpPr>
        <p:spPr>
          <a:xfrm>
            <a:off x="15198949" y="3077910"/>
            <a:ext cx="4422983" cy="49469"/>
          </a:xfrm>
          <a:prstGeom prst="rect">
            <a:avLst/>
          </a:prstGeom>
          <a:blipFill>
            <a:blip r:embed="rId5" cstate="print"/>
            <a:stretch>
              <a:fillRect/>
            </a:stretch>
          </a:blipFill>
        </p:spPr>
        <p:txBody>
          <a:bodyPr wrap="square" lIns="0" tIns="0" rIns="0" bIns="0" rtlCol="0"/>
          <a:lstStyle/>
          <a:p>
            <a:pPr algn="ctr"/>
            <a:endParaRPr/>
          </a:p>
        </p:txBody>
      </p:sp>
      <p:sp>
        <p:nvSpPr>
          <p:cNvPr id="45" name="object 45"/>
          <p:cNvSpPr txBox="1"/>
          <p:nvPr/>
        </p:nvSpPr>
        <p:spPr>
          <a:xfrm>
            <a:off x="15978726" y="5458353"/>
            <a:ext cx="2701290" cy="228909"/>
          </a:xfrm>
          <a:prstGeom prst="rect">
            <a:avLst/>
          </a:prstGeom>
        </p:spPr>
        <p:txBody>
          <a:bodyPr vert="horz" wrap="square" lIns="0" tIns="13335" rIns="0" bIns="0" rtlCol="0">
            <a:spAutoFit/>
          </a:bodyPr>
          <a:lstStyle/>
          <a:p>
            <a:pPr marL="12700" algn="ctr">
              <a:lnSpc>
                <a:spcPct val="100000"/>
              </a:lnSpc>
              <a:spcBef>
                <a:spcPts val="105"/>
              </a:spcBef>
            </a:pPr>
            <a:r>
              <a:rPr sz="1400" spc="-85" dirty="0">
                <a:solidFill>
                  <a:srgbClr val="133264"/>
                </a:solidFill>
                <a:latin typeface="Trebuchet MS"/>
                <a:cs typeface="Trebuchet MS"/>
              </a:rPr>
              <a:t>Figure </a:t>
            </a:r>
            <a:r>
              <a:rPr lang="en-US" sz="1400" spc="-30" dirty="0">
                <a:solidFill>
                  <a:srgbClr val="133264"/>
                </a:solidFill>
                <a:latin typeface="Trebuchet MS"/>
                <a:cs typeface="Trebuchet MS"/>
              </a:rPr>
              <a:t>5</a:t>
            </a:r>
            <a:r>
              <a:rPr sz="1400" spc="-30" dirty="0" smtClean="0">
                <a:solidFill>
                  <a:srgbClr val="133264"/>
                </a:solidFill>
                <a:latin typeface="Trebuchet MS"/>
                <a:cs typeface="Trebuchet MS"/>
              </a:rPr>
              <a:t>:</a:t>
            </a:r>
            <a:r>
              <a:rPr lang="en-US" sz="1400" spc="-30" dirty="0" smtClean="0">
                <a:solidFill>
                  <a:srgbClr val="133264"/>
                </a:solidFill>
                <a:latin typeface="Trebuchet MS"/>
                <a:cs typeface="Trebuchet MS"/>
              </a:rPr>
              <a:t> </a:t>
            </a:r>
            <a:r>
              <a:rPr lang="en-US" sz="1400" spc="-30" dirty="0" smtClean="0">
                <a:latin typeface="Trebuchet MS"/>
                <a:cs typeface="Trebuchet MS"/>
              </a:rPr>
              <a:t>Accuracy </a:t>
            </a:r>
            <a:r>
              <a:rPr lang="en-US" sz="1400" spc="-30" dirty="0" err="1" smtClean="0">
                <a:latin typeface="Trebuchet MS"/>
                <a:cs typeface="Trebuchet MS"/>
              </a:rPr>
              <a:t>vs</a:t>
            </a:r>
            <a:r>
              <a:rPr lang="en-US" sz="1400" spc="-30" dirty="0" smtClean="0">
                <a:latin typeface="Trebuchet MS"/>
                <a:cs typeface="Trebuchet MS"/>
              </a:rPr>
              <a:t> epochs </a:t>
            </a:r>
            <a:endParaRPr sz="1400" dirty="0">
              <a:latin typeface="Trebuchet MS"/>
              <a:cs typeface="Trebuchet MS"/>
            </a:endParaRPr>
          </a:p>
        </p:txBody>
      </p:sp>
      <p:sp>
        <p:nvSpPr>
          <p:cNvPr id="47" name="object 47"/>
          <p:cNvSpPr txBox="1"/>
          <p:nvPr/>
        </p:nvSpPr>
        <p:spPr>
          <a:xfrm>
            <a:off x="15786639" y="8478223"/>
            <a:ext cx="3178175" cy="228909"/>
          </a:xfrm>
          <a:prstGeom prst="rect">
            <a:avLst/>
          </a:prstGeom>
        </p:spPr>
        <p:txBody>
          <a:bodyPr vert="horz" wrap="square" lIns="0" tIns="13335" rIns="0" bIns="0" rtlCol="0">
            <a:spAutoFit/>
          </a:bodyPr>
          <a:lstStyle/>
          <a:p>
            <a:pPr marL="12700" algn="ctr">
              <a:lnSpc>
                <a:spcPct val="100000"/>
              </a:lnSpc>
              <a:spcBef>
                <a:spcPts val="105"/>
              </a:spcBef>
            </a:pPr>
            <a:r>
              <a:rPr sz="1400" spc="-85" dirty="0">
                <a:solidFill>
                  <a:srgbClr val="133264"/>
                </a:solidFill>
                <a:latin typeface="Trebuchet MS"/>
                <a:cs typeface="Trebuchet MS"/>
              </a:rPr>
              <a:t>Figure </a:t>
            </a:r>
            <a:r>
              <a:rPr lang="en-US" sz="1400" spc="-80" dirty="0" smtClean="0">
                <a:solidFill>
                  <a:srgbClr val="133264"/>
                </a:solidFill>
                <a:latin typeface="Trebuchet MS"/>
                <a:cs typeface="Trebuchet MS"/>
              </a:rPr>
              <a:t>6</a:t>
            </a:r>
            <a:r>
              <a:rPr sz="1400" spc="-80" dirty="0" smtClean="0">
                <a:solidFill>
                  <a:srgbClr val="133264"/>
                </a:solidFill>
                <a:latin typeface="Trebuchet MS"/>
                <a:cs typeface="Trebuchet MS"/>
              </a:rPr>
              <a:t>:</a:t>
            </a:r>
            <a:r>
              <a:rPr lang="en-US" sz="1400" spc="-80" dirty="0" smtClean="0">
                <a:solidFill>
                  <a:srgbClr val="133264"/>
                </a:solidFill>
                <a:latin typeface="Trebuchet MS"/>
                <a:cs typeface="Trebuchet MS"/>
              </a:rPr>
              <a:t> </a:t>
            </a:r>
            <a:r>
              <a:rPr lang="en-US" sz="1400" dirty="0" smtClean="0"/>
              <a:t>Label </a:t>
            </a:r>
            <a:r>
              <a:rPr lang="en-US" sz="1400" dirty="0"/>
              <a:t>wise scores representation</a:t>
            </a:r>
            <a:endParaRPr sz="1400" dirty="0">
              <a:latin typeface="Trebuchet MS"/>
              <a:cs typeface="Trebuchet MS"/>
            </a:endParaRPr>
          </a:p>
        </p:txBody>
      </p:sp>
      <p:sp>
        <p:nvSpPr>
          <p:cNvPr id="48" name="object 48"/>
          <p:cNvSpPr txBox="1"/>
          <p:nvPr/>
        </p:nvSpPr>
        <p:spPr>
          <a:xfrm>
            <a:off x="16085868" y="8821931"/>
            <a:ext cx="2608580" cy="334645"/>
          </a:xfrm>
          <a:prstGeom prst="rect">
            <a:avLst/>
          </a:prstGeom>
        </p:spPr>
        <p:txBody>
          <a:bodyPr vert="horz" wrap="square" lIns="0" tIns="15875" rIns="0" bIns="0" rtlCol="0">
            <a:spAutoFit/>
          </a:bodyPr>
          <a:lstStyle/>
          <a:p>
            <a:pPr marL="12700" algn="ctr">
              <a:lnSpc>
                <a:spcPct val="100000"/>
              </a:lnSpc>
              <a:spcBef>
                <a:spcPts val="125"/>
              </a:spcBef>
            </a:pPr>
            <a:r>
              <a:rPr sz="2000" b="1" spc="-70" dirty="0">
                <a:solidFill>
                  <a:srgbClr val="619E1F"/>
                </a:solidFill>
                <a:latin typeface="Georgia"/>
                <a:cs typeface="Georgia"/>
              </a:rPr>
              <a:t>Future </a:t>
            </a:r>
            <a:r>
              <a:rPr sz="2000" b="1" spc="-95" dirty="0">
                <a:solidFill>
                  <a:srgbClr val="619E1F"/>
                </a:solidFill>
                <a:latin typeface="Georgia"/>
                <a:cs typeface="Georgia"/>
              </a:rPr>
              <a:t>working</a:t>
            </a:r>
            <a:r>
              <a:rPr sz="2000" b="1" spc="65" dirty="0">
                <a:solidFill>
                  <a:srgbClr val="619E1F"/>
                </a:solidFill>
                <a:latin typeface="Georgia"/>
                <a:cs typeface="Georgia"/>
              </a:rPr>
              <a:t> </a:t>
            </a:r>
            <a:r>
              <a:rPr sz="2000" b="1" spc="-75" dirty="0">
                <a:solidFill>
                  <a:srgbClr val="619E1F"/>
                </a:solidFill>
                <a:latin typeface="Georgia"/>
                <a:cs typeface="Georgia"/>
              </a:rPr>
              <a:t>plan</a:t>
            </a:r>
            <a:endParaRPr sz="2000" dirty="0">
              <a:latin typeface="Georgia"/>
              <a:cs typeface="Georgia"/>
            </a:endParaRPr>
          </a:p>
        </p:txBody>
      </p:sp>
      <p:sp>
        <p:nvSpPr>
          <p:cNvPr id="49" name="object 49"/>
          <p:cNvSpPr/>
          <p:nvPr/>
        </p:nvSpPr>
        <p:spPr>
          <a:xfrm>
            <a:off x="15198960" y="10246470"/>
            <a:ext cx="4422983" cy="49469"/>
          </a:xfrm>
          <a:prstGeom prst="rect">
            <a:avLst/>
          </a:prstGeom>
          <a:blipFill>
            <a:blip r:embed="rId3" cstate="print"/>
            <a:stretch>
              <a:fillRect/>
            </a:stretch>
          </a:blipFill>
        </p:spPr>
        <p:txBody>
          <a:bodyPr wrap="square" lIns="0" tIns="0" rIns="0" bIns="0" rtlCol="0"/>
          <a:lstStyle/>
          <a:p>
            <a:pPr algn="ctr"/>
            <a:endParaRPr/>
          </a:p>
        </p:txBody>
      </p:sp>
      <p:sp>
        <p:nvSpPr>
          <p:cNvPr id="50" name="object 50"/>
          <p:cNvSpPr txBox="1"/>
          <p:nvPr/>
        </p:nvSpPr>
        <p:spPr>
          <a:xfrm>
            <a:off x="15173122" y="9271375"/>
            <a:ext cx="4448810" cy="1811393"/>
          </a:xfrm>
          <a:prstGeom prst="rect">
            <a:avLst/>
          </a:prstGeom>
        </p:spPr>
        <p:txBody>
          <a:bodyPr vert="horz" wrap="square" lIns="0" tIns="3175" rIns="0" bIns="0" rtlCol="0">
            <a:spAutoFit/>
          </a:bodyPr>
          <a:lstStyle/>
          <a:p>
            <a:pPr algn="just"/>
            <a:r>
              <a:rPr lang="en-US" sz="1600" dirty="0"/>
              <a:t>We used a dataset of 25000 data. In the future we will try to make our own dataset and also improve existing datasets. We will also try to develop our own model for feature extraction instead of using existing word embedding models.</a:t>
            </a:r>
          </a:p>
          <a:p>
            <a:pPr algn="ctr">
              <a:lnSpc>
                <a:spcPct val="100000"/>
              </a:lnSpc>
              <a:spcBef>
                <a:spcPts val="2130"/>
              </a:spcBef>
            </a:pPr>
            <a:r>
              <a:rPr sz="2000" b="1" spc="-80" dirty="0" smtClean="0">
                <a:solidFill>
                  <a:srgbClr val="619E1F"/>
                </a:solidFill>
                <a:latin typeface="Georgia"/>
                <a:cs typeface="Georgia"/>
              </a:rPr>
              <a:t>References</a:t>
            </a:r>
            <a:endParaRPr sz="2000" dirty="0">
              <a:latin typeface="Georgia"/>
              <a:cs typeface="Georgia"/>
            </a:endParaRPr>
          </a:p>
        </p:txBody>
      </p:sp>
      <p:sp>
        <p:nvSpPr>
          <p:cNvPr id="51" name="object 51"/>
          <p:cNvSpPr/>
          <p:nvPr/>
        </p:nvSpPr>
        <p:spPr>
          <a:xfrm>
            <a:off x="15198960" y="12917320"/>
            <a:ext cx="4422983" cy="49469"/>
          </a:xfrm>
          <a:prstGeom prst="rect">
            <a:avLst/>
          </a:prstGeom>
          <a:blipFill>
            <a:blip r:embed="rId5" cstate="print"/>
            <a:stretch>
              <a:fillRect/>
            </a:stretch>
          </a:blipFill>
        </p:spPr>
        <p:txBody>
          <a:bodyPr wrap="square" lIns="0" tIns="0" rIns="0" bIns="0" rtlCol="0"/>
          <a:lstStyle/>
          <a:p>
            <a:pPr algn="ctr"/>
            <a:endParaRPr/>
          </a:p>
        </p:txBody>
      </p:sp>
      <p:sp>
        <p:nvSpPr>
          <p:cNvPr id="52" name="object 52"/>
          <p:cNvSpPr txBox="1"/>
          <p:nvPr/>
        </p:nvSpPr>
        <p:spPr>
          <a:xfrm>
            <a:off x="15087979" y="11151453"/>
            <a:ext cx="4785995" cy="3327193"/>
          </a:xfrm>
          <a:prstGeom prst="rect">
            <a:avLst/>
          </a:prstGeom>
        </p:spPr>
        <p:txBody>
          <a:bodyPr vert="horz" wrap="square" lIns="0" tIns="3175" rIns="0" bIns="0" rtlCol="0">
            <a:spAutoFit/>
          </a:bodyPr>
          <a:lstStyle/>
          <a:p>
            <a:pPr algn="just"/>
            <a:r>
              <a:rPr lang="en-US" sz="1600" u="sng" dirty="0" smtClean="0"/>
              <a:t>[1] </a:t>
            </a:r>
            <a:r>
              <a:rPr lang="en-US" sz="1600" dirty="0" err="1"/>
              <a:t>Rodmonga</a:t>
            </a:r>
            <a:r>
              <a:rPr lang="en-US" sz="1600" dirty="0"/>
              <a:t> </a:t>
            </a:r>
            <a:r>
              <a:rPr lang="en-US" sz="1600" dirty="0" err="1"/>
              <a:t>Potapova</a:t>
            </a:r>
            <a:r>
              <a:rPr lang="en-US" sz="1600" dirty="0"/>
              <a:t> and Denis </a:t>
            </a:r>
            <a:r>
              <a:rPr lang="en-US" sz="1600" dirty="0" err="1"/>
              <a:t>Gordeev</a:t>
            </a:r>
            <a:r>
              <a:rPr lang="en-US" sz="1600" dirty="0"/>
              <a:t>. 2016. Detecting state of aggression in sentences using </a:t>
            </a:r>
            <a:r>
              <a:rPr lang="en-US" sz="1600" dirty="0" err="1"/>
              <a:t>cnn</a:t>
            </a:r>
            <a:r>
              <a:rPr lang="en-US" sz="1600" dirty="0"/>
              <a:t>. </a:t>
            </a:r>
            <a:r>
              <a:rPr lang="en-US" sz="1600" dirty="0" err="1"/>
              <a:t>arXiv</a:t>
            </a:r>
            <a:r>
              <a:rPr lang="en-US" sz="1600" dirty="0"/>
              <a:t> preprint arXiv:1604.06650.</a:t>
            </a:r>
          </a:p>
          <a:p>
            <a:pPr algn="just"/>
            <a:r>
              <a:rPr lang="en-US" sz="1600" dirty="0" smtClean="0"/>
              <a:t>[2] </a:t>
            </a:r>
            <a:r>
              <a:rPr lang="en-US" sz="1600" dirty="0" err="1"/>
              <a:t>Chikashi</a:t>
            </a:r>
            <a:r>
              <a:rPr lang="en-US" sz="1600" dirty="0"/>
              <a:t> </a:t>
            </a:r>
            <a:r>
              <a:rPr lang="en-US" sz="1600" dirty="0" err="1"/>
              <a:t>Nobata</a:t>
            </a:r>
            <a:r>
              <a:rPr lang="en-US" sz="1600" dirty="0"/>
              <a:t>, Joel </a:t>
            </a:r>
            <a:r>
              <a:rPr lang="en-US" sz="1600" dirty="0" err="1"/>
              <a:t>Tetreault</a:t>
            </a:r>
            <a:r>
              <a:rPr lang="en-US" sz="1600" dirty="0"/>
              <a:t>, </a:t>
            </a:r>
            <a:r>
              <a:rPr lang="en-US" sz="1600" dirty="0" err="1"/>
              <a:t>Achint</a:t>
            </a:r>
            <a:r>
              <a:rPr lang="en-US" sz="1600" dirty="0"/>
              <a:t> Thomas, </a:t>
            </a:r>
            <a:r>
              <a:rPr lang="en-US" sz="1600" dirty="0" err="1"/>
              <a:t>Yashar</a:t>
            </a:r>
            <a:r>
              <a:rPr lang="en-US" sz="1600" dirty="0"/>
              <a:t> </a:t>
            </a:r>
            <a:r>
              <a:rPr lang="en-US" sz="1600" dirty="0" err="1"/>
              <a:t>Mehdad</a:t>
            </a:r>
            <a:r>
              <a:rPr lang="en-US" sz="1600" dirty="0"/>
              <a:t>, and Yi Chang. 2016. Abusive language detection in online user content. In Proceedings of the 25th international conference on world wide web, pages 145–153. International World Wide Web Conferences Steering Committee.</a:t>
            </a:r>
          </a:p>
          <a:p>
            <a:pPr algn="just"/>
            <a:r>
              <a:rPr lang="en-US" sz="1600" dirty="0" smtClean="0"/>
              <a:t>[3] </a:t>
            </a:r>
            <a:r>
              <a:rPr lang="en-US" sz="1600" dirty="0"/>
              <a:t>Thomas Davidson, Dana </a:t>
            </a:r>
            <a:r>
              <a:rPr lang="en-US" sz="1600" dirty="0" err="1"/>
              <a:t>Warmsley</a:t>
            </a:r>
            <a:r>
              <a:rPr lang="en-US" sz="1600" dirty="0"/>
              <a:t>, Michael Macy, and Ingmar Weber. 2017. Automated hate speech detection and the problem of offensive language. </a:t>
            </a:r>
            <a:r>
              <a:rPr lang="en-US" sz="1600" dirty="0" err="1"/>
              <a:t>arXiv</a:t>
            </a:r>
            <a:r>
              <a:rPr lang="en-US" sz="1600" dirty="0"/>
              <a:t> preprint arXiv:1703.04009.</a:t>
            </a:r>
          </a:p>
        </p:txBody>
      </p:sp>
      <p:pic>
        <p:nvPicPr>
          <p:cNvPr id="53" name="Picture 5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6605" y="12739051"/>
            <a:ext cx="4475597" cy="1171468"/>
          </a:xfrm>
          <a:prstGeom prst="rect">
            <a:avLst/>
          </a:prstGeom>
        </p:spPr>
      </p:pic>
      <p:pic>
        <p:nvPicPr>
          <p:cNvPr id="54" name="Picture 53"/>
          <p:cNvPicPr/>
          <p:nvPr/>
        </p:nvPicPr>
        <p:blipFill>
          <a:blip r:embed="rId7">
            <a:extLst>
              <a:ext uri="{28A0092B-C50C-407E-A947-70E740481C1C}">
                <a14:useLocalDpi xmlns:a14="http://schemas.microsoft.com/office/drawing/2010/main" val="0"/>
              </a:ext>
            </a:extLst>
          </a:blip>
          <a:stretch>
            <a:fillRect/>
          </a:stretch>
        </p:blipFill>
        <p:spPr>
          <a:xfrm>
            <a:off x="6455520" y="3424781"/>
            <a:ext cx="2524486" cy="4976568"/>
          </a:xfrm>
          <a:prstGeom prst="rect">
            <a:avLst/>
          </a:prstGeom>
        </p:spPr>
      </p:pic>
      <p:pic>
        <p:nvPicPr>
          <p:cNvPr id="55" name="Picture 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57424" y="3143414"/>
            <a:ext cx="3903295" cy="5878311"/>
          </a:xfrm>
          <a:prstGeom prst="rect">
            <a:avLst/>
          </a:prstGeom>
        </p:spPr>
      </p:pic>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50928" y="10588625"/>
            <a:ext cx="3881670" cy="2785406"/>
          </a:xfrm>
          <a:prstGeom prst="rect">
            <a:avLst/>
          </a:prstGeom>
        </p:spPr>
      </p:pic>
      <p:sp>
        <p:nvSpPr>
          <p:cNvPr id="57" name="object 30"/>
          <p:cNvSpPr txBox="1"/>
          <p:nvPr/>
        </p:nvSpPr>
        <p:spPr>
          <a:xfrm>
            <a:off x="10754086" y="2691868"/>
            <a:ext cx="3475354" cy="334645"/>
          </a:xfrm>
          <a:prstGeom prst="rect">
            <a:avLst/>
          </a:prstGeom>
        </p:spPr>
        <p:txBody>
          <a:bodyPr vert="horz" wrap="square" lIns="0" tIns="15875" rIns="0" bIns="0" rtlCol="0">
            <a:spAutoFit/>
          </a:bodyPr>
          <a:lstStyle/>
          <a:p>
            <a:pPr marL="12700" algn="ctr">
              <a:lnSpc>
                <a:spcPct val="100000"/>
              </a:lnSpc>
              <a:spcBef>
                <a:spcPts val="125"/>
              </a:spcBef>
            </a:pPr>
            <a:r>
              <a:rPr lang="en-US" sz="2000" b="1" spc="-25" dirty="0" smtClean="0">
                <a:solidFill>
                  <a:srgbClr val="619E1F"/>
                </a:solidFill>
                <a:latin typeface="Georgia"/>
                <a:cs typeface="Georgia"/>
              </a:rPr>
              <a:t>Data</a:t>
            </a:r>
            <a:endParaRPr sz="2000" dirty="0">
              <a:latin typeface="Georgia"/>
              <a:cs typeface="Georgia"/>
            </a:endParaRPr>
          </a:p>
        </p:txBody>
      </p:sp>
      <p:sp>
        <p:nvSpPr>
          <p:cNvPr id="58" name="object 30"/>
          <p:cNvSpPr txBox="1"/>
          <p:nvPr/>
        </p:nvSpPr>
        <p:spPr>
          <a:xfrm>
            <a:off x="10550928" y="9918104"/>
            <a:ext cx="3475354" cy="334645"/>
          </a:xfrm>
          <a:prstGeom prst="rect">
            <a:avLst/>
          </a:prstGeom>
        </p:spPr>
        <p:txBody>
          <a:bodyPr vert="horz" wrap="square" lIns="0" tIns="15875" rIns="0" bIns="0" rtlCol="0">
            <a:spAutoFit/>
          </a:bodyPr>
          <a:lstStyle/>
          <a:p>
            <a:pPr marL="12700" algn="ctr">
              <a:lnSpc>
                <a:spcPct val="100000"/>
              </a:lnSpc>
              <a:spcBef>
                <a:spcPts val="125"/>
              </a:spcBef>
            </a:pPr>
            <a:r>
              <a:rPr lang="en-US" sz="2000" b="1" spc="-25" dirty="0" smtClean="0">
                <a:solidFill>
                  <a:srgbClr val="619E1F"/>
                </a:solidFill>
                <a:latin typeface="Georgia"/>
                <a:cs typeface="Georgia"/>
              </a:rPr>
              <a:t>Result</a:t>
            </a:r>
            <a:endParaRPr sz="2000" dirty="0">
              <a:latin typeface="Georgia"/>
              <a:cs typeface="Georgia"/>
            </a:endParaRPr>
          </a:p>
        </p:txBody>
      </p:sp>
      <p:pic>
        <p:nvPicPr>
          <p:cNvPr id="59" name="Picture 5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9712" y="2659340"/>
            <a:ext cx="4127284" cy="2705556"/>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464630" y="5776963"/>
            <a:ext cx="4032694" cy="2593267"/>
          </a:xfrm>
          <a:prstGeom prst="rect">
            <a:avLst/>
          </a:prstGeom>
        </p:spPr>
      </p:pic>
      <p:sp>
        <p:nvSpPr>
          <p:cNvPr id="61" name="object 37"/>
          <p:cNvSpPr txBox="1"/>
          <p:nvPr/>
        </p:nvSpPr>
        <p:spPr>
          <a:xfrm>
            <a:off x="6187672" y="8732329"/>
            <a:ext cx="3150870" cy="228909"/>
          </a:xfrm>
          <a:prstGeom prst="rect">
            <a:avLst/>
          </a:prstGeom>
        </p:spPr>
        <p:txBody>
          <a:bodyPr vert="horz" wrap="square" lIns="0" tIns="13335" rIns="0" bIns="0" rtlCol="0">
            <a:spAutoFit/>
          </a:bodyPr>
          <a:lstStyle/>
          <a:p>
            <a:pPr marL="12700" algn="ctr">
              <a:lnSpc>
                <a:spcPct val="100000"/>
              </a:lnSpc>
              <a:spcBef>
                <a:spcPts val="105"/>
              </a:spcBef>
            </a:pPr>
            <a:r>
              <a:rPr sz="1400" spc="-85" dirty="0">
                <a:solidFill>
                  <a:srgbClr val="133264"/>
                </a:solidFill>
                <a:latin typeface="Trebuchet MS"/>
                <a:cs typeface="Trebuchet MS"/>
              </a:rPr>
              <a:t>Figure</a:t>
            </a:r>
            <a:r>
              <a:rPr sz="1400" spc="10" dirty="0">
                <a:solidFill>
                  <a:srgbClr val="133264"/>
                </a:solidFill>
                <a:latin typeface="Trebuchet MS"/>
                <a:cs typeface="Trebuchet MS"/>
              </a:rPr>
              <a:t> </a:t>
            </a:r>
            <a:r>
              <a:rPr lang="en-US" sz="1400" spc="-110" dirty="0">
                <a:solidFill>
                  <a:srgbClr val="133264"/>
                </a:solidFill>
                <a:latin typeface="Trebuchet MS"/>
                <a:cs typeface="Trebuchet MS"/>
              </a:rPr>
              <a:t>2</a:t>
            </a:r>
            <a:r>
              <a:rPr sz="1400" spc="-110" dirty="0" smtClean="0">
                <a:solidFill>
                  <a:srgbClr val="133264"/>
                </a:solidFill>
                <a:latin typeface="Trebuchet MS"/>
                <a:cs typeface="Trebuchet MS"/>
              </a:rPr>
              <a:t>:</a:t>
            </a:r>
            <a:r>
              <a:rPr lang="en-US" sz="1400" spc="-110" dirty="0" smtClean="0">
                <a:solidFill>
                  <a:srgbClr val="133264"/>
                </a:solidFill>
                <a:latin typeface="Trebuchet MS"/>
                <a:cs typeface="Trebuchet MS"/>
              </a:rPr>
              <a:t> </a:t>
            </a:r>
            <a:r>
              <a:rPr lang="en-US" sz="1400" spc="-110" dirty="0" smtClean="0">
                <a:latin typeface="Trebuchet MS"/>
                <a:cs typeface="Trebuchet MS"/>
              </a:rPr>
              <a:t>Work flow</a:t>
            </a:r>
            <a:endParaRPr sz="1400" dirty="0">
              <a:latin typeface="Trebuchet MS"/>
              <a:cs typeface="Trebuchet MS"/>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614</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Georgia</vt:lpstr>
      <vt:lpstr>Times New Roman</vt:lpstr>
      <vt:lpstr>Trebuchet MS</vt:lpstr>
      <vt:lpstr>Office Theme</vt:lpstr>
      <vt:lpstr>Hate-Speech Detection From Social Media Posts Using CNN Ashraf Bin Shahadat, MD Mizanur Rahman Rony Eialid Ahmed Joy,MD Adnanul Anwar Supervisor: Dr. Md. Golam Rabiul Alam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Stock Market Prices Using Advanced Tools of Machine Learning</dc:title>
  <dc:creator>Saidur Rahman, Md Tawhid Anwar</dc:creator>
  <cp:lastModifiedBy>Mizanur Rahman Rony</cp:lastModifiedBy>
  <cp:revision>15</cp:revision>
  <dcterms:created xsi:type="dcterms:W3CDTF">2019-08-27T13:53:06Z</dcterms:created>
  <dcterms:modified xsi:type="dcterms:W3CDTF">2019-08-27T18:13:53Z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2018-12-06T00:00:00Z</vt:filetime>
  </property>
  <property fmtid="{D5CDD505-2E9C-101B-9397-08002B2CF9AE}" pid="3" name="Creator">
    <vt:lpwstr>LaTeX with Beamer class version 3.36</vt:lpwstr>
  </property>
  <property fmtid="{D5CDD505-2E9C-101B-9397-08002B2CF9AE}" pid="4" name="LastSaved">
    <vt:filetime>2019-08-27T00:00:00Z</vt:filetime>
  </property>
</Properties>
</file>