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60" r:id="rId29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3D40"/>
    <a:srgbClr val="483436"/>
    <a:srgbClr val="745350"/>
    <a:srgbClr val="E4CFCE"/>
    <a:srgbClr val="FFB7E5"/>
    <a:srgbClr val="FF9BDB"/>
    <a:srgbClr val="FF9BC1"/>
    <a:srgbClr val="F0DACA"/>
    <a:srgbClr val="946B67"/>
    <a:srgbClr val="FFB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8D18E60-4300-4729-A0D7-6AB984C3922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647154"/>
            <a:ext cx="3359510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00" y="2584002"/>
            <a:ext cx="3351275" cy="80538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57" y="126383"/>
            <a:ext cx="8354094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68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24"/>
            <a:ext cx="6252670" cy="3562895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128470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739290"/>
            <a:ext cx="3359510" cy="1679755"/>
          </a:xfrm>
        </p:spPr>
        <p:txBody>
          <a:bodyPr>
            <a:normAutofit/>
          </a:bodyPr>
          <a:lstStyle/>
          <a:p>
            <a:r>
              <a:rPr lang="en-US" dirty="0"/>
              <a:t>Wind Turbine</a:t>
            </a:r>
            <a:br>
              <a:rPr lang="en-US" dirty="0"/>
            </a:br>
            <a:r>
              <a:rPr lang="en-US" dirty="0"/>
              <a:t>Power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24456"/>
            <a:ext cx="3893157" cy="1954595"/>
          </a:xfrm>
        </p:spPr>
        <p:txBody>
          <a:bodyPr>
            <a:normAutofit/>
          </a:bodyPr>
          <a:lstStyle/>
          <a:p>
            <a:r>
              <a:rPr lang="en-US" b="1" dirty="0">
                <a:latin typeface="Aldhabi" panose="01000000000000000000" pitchFamily="2" charset="-78"/>
                <a:cs typeface="Aldhabi" panose="01000000000000000000" pitchFamily="2" charset="-78"/>
              </a:rPr>
              <a:t>Submitted By:</a:t>
            </a:r>
          </a:p>
          <a:p>
            <a:r>
              <a:rPr lang="en-US" dirty="0" err="1"/>
              <a:t>Dhrubajyoti</a:t>
            </a:r>
            <a:r>
              <a:rPr lang="en-US" dirty="0"/>
              <a:t> Chakrab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orty</a:t>
            </a:r>
          </a:p>
          <a:p>
            <a:r>
              <a:rPr lang="en-US" sz="2000" dirty="0"/>
              <a:t>PGPDS</a:t>
            </a:r>
          </a:p>
          <a:p>
            <a:r>
              <a:rPr lang="en-US" sz="2000" dirty="0"/>
              <a:t>Praxis Business School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9ABA-D6D0-44B9-846B-93B52298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 algn="l"/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Exploratory Data Analysis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F3661E8-AA91-43F6-BFF3-465391AA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7410" y="2287740"/>
            <a:ext cx="4038600" cy="121889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Distribution seems to be right skewed.</a:t>
            </a:r>
          </a:p>
          <a:p>
            <a:r>
              <a:rPr lang="en-US" sz="2000" dirty="0"/>
              <a:t>At 0 and 3500 most of the data fall in this range.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9E7EBA64-57AB-4893-8026-B38084A284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1658937"/>
            <a:ext cx="3838575" cy="2476500"/>
          </a:xfrm>
        </p:spPr>
      </p:pic>
    </p:spTree>
    <p:extLst>
      <p:ext uri="{BB962C8B-B14F-4D97-AF65-F5344CB8AC3E}">
        <p14:creationId xmlns:p14="http://schemas.microsoft.com/office/powerpoint/2010/main" val="375617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9ABA-D6D0-44B9-846B-93B52298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 algn="l"/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Exploratory Data Analysis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F3661E8-AA91-43F6-BFF3-465391AA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068543"/>
            <a:ext cx="4038600" cy="1657288"/>
          </a:xfrm>
        </p:spPr>
        <p:txBody>
          <a:bodyPr>
            <a:normAutofit/>
          </a:bodyPr>
          <a:lstStyle/>
          <a:p>
            <a:r>
              <a:rPr lang="en-US" sz="2000" dirty="0"/>
              <a:t>Distribution seems to be right skewed.</a:t>
            </a:r>
          </a:p>
          <a:p>
            <a:r>
              <a:rPr lang="en-US" sz="2000" dirty="0"/>
              <a:t>At 0 and 3500 most of the data fall in this range.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CD8646F4-2D53-47B8-8365-CD412D2401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677987"/>
            <a:ext cx="3790950" cy="2438400"/>
          </a:xfrm>
        </p:spPr>
      </p:pic>
    </p:spTree>
    <p:extLst>
      <p:ext uri="{BB962C8B-B14F-4D97-AF65-F5344CB8AC3E}">
        <p14:creationId xmlns:p14="http://schemas.microsoft.com/office/powerpoint/2010/main" val="422972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6B49-784E-4BCB-A32F-9111BBFE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" y="128470"/>
            <a:ext cx="8704185" cy="763524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Average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900" dirty="0"/>
              <a:t>power production by month</a:t>
            </a:r>
            <a:endParaRPr lang="en-IN" sz="49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B1FD4E8-7FE1-4FD4-AA4A-521B8A8A9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7" y="1197405"/>
            <a:ext cx="8343900" cy="30392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01AC0-89C8-4AF2-8EA3-94D1FBE34069}"/>
              </a:ext>
            </a:extLst>
          </p:cNvPr>
          <p:cNvSpPr txBox="1"/>
          <p:nvPr/>
        </p:nvSpPr>
        <p:spPr>
          <a:xfrm>
            <a:off x="601670" y="4251505"/>
            <a:ext cx="814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In March, August and November, the average power production is higher.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 April, June, July and August is lower.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5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7385-6596-40E3-992B-ADEAD1F8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Average power production by hour</a:t>
            </a:r>
            <a:endParaRPr lang="en-IN" sz="4400" dirty="0"/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92BD2139-8395-4248-98DF-F1CB2766E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197405"/>
            <a:ext cx="8343900" cy="30392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33D8F-B9C4-4B58-A934-6E375226A097}"/>
              </a:ext>
            </a:extLst>
          </p:cNvPr>
          <p:cNvSpPr txBox="1"/>
          <p:nvPr/>
        </p:nvSpPr>
        <p:spPr>
          <a:xfrm>
            <a:off x="754375" y="4251505"/>
            <a:ext cx="794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power production daily decays after 04:00 and start to increase after 12:00 and is higher between 16:00 and 24:00.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27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1A44-DE91-4020-AAA4-D567C053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8" y="128470"/>
            <a:ext cx="8910902" cy="761437"/>
          </a:xfrm>
        </p:spPr>
        <p:txBody>
          <a:bodyPr>
            <a:normAutofit fontScale="90000"/>
          </a:bodyPr>
          <a:lstStyle/>
          <a:p>
            <a:br>
              <a:rPr lang="en-US" sz="2700" dirty="0"/>
            </a:br>
            <a:r>
              <a:rPr lang="en-US" sz="2700" dirty="0"/>
              <a:t>Relation between the wind speed and power production by increasing wind speed by 5m/s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7069B83-F0B4-4480-B6E8-7BD52C105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4" y="1197405"/>
            <a:ext cx="5848350" cy="304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CD5BE-B2ED-4DE4-8A87-474AD42ACFBA}"/>
              </a:ext>
            </a:extLst>
          </p:cNvPr>
          <p:cNvSpPr txBox="1"/>
          <p:nvPr/>
        </p:nvSpPr>
        <p:spPr>
          <a:xfrm>
            <a:off x="1059785" y="4404210"/>
            <a:ext cx="671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power production reaches near a maximum level after the wind speed reaches 15 m/s.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18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07E5-AADE-423C-A14B-4006194C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 Plot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A31E19A-BADF-480B-834E-5C91A7395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8" y="3037681"/>
            <a:ext cx="3173387" cy="1812567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176BC78-E7F6-4458-9B2D-6327B7483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70" y="1074208"/>
            <a:ext cx="3153977" cy="181256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EE6CB05-097B-4AC2-A150-DF10797DC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9" y="1057510"/>
            <a:ext cx="3173388" cy="181256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1AF5DBD-0319-4153-8E12-F44B63EC6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69" y="3037681"/>
            <a:ext cx="3153977" cy="1730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0C2066-C6B0-4118-AD81-43BBDEB44902}"/>
              </a:ext>
            </a:extLst>
          </p:cNvPr>
          <p:cNvSpPr txBox="1"/>
          <p:nvPr/>
        </p:nvSpPr>
        <p:spPr>
          <a:xfrm>
            <a:off x="7015280" y="2266340"/>
            <a:ext cx="1957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some outliers for Wind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Others don’t have any outliers.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41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1AC-B3C9-45C4-B748-AF550205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Correlation among the variables</a:t>
            </a:r>
            <a:endParaRPr lang="en-IN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56DFC0D-3FA1-42DD-A778-85EEA0AEE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1" y="1350110"/>
            <a:ext cx="8343900" cy="18814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11A6D-6106-4A47-A453-D2ACF7E29BDE}"/>
              </a:ext>
            </a:extLst>
          </p:cNvPr>
          <p:cNvSpPr txBox="1"/>
          <p:nvPr/>
        </p:nvSpPr>
        <p:spPr>
          <a:xfrm>
            <a:off x="601670" y="3487980"/>
            <a:ext cx="778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speed and power production is correlated.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865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5C33-A800-4070-B320-ED53397D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 Speed distribution for zero Power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E639837-AAF2-4103-A136-0A6522DA3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808225"/>
            <a:ext cx="3724275" cy="2581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BC3D8-4E0F-45BF-AB84-F10F98BD86A4}"/>
              </a:ext>
            </a:extLst>
          </p:cNvPr>
          <p:cNvSpPr txBox="1"/>
          <p:nvPr/>
        </p:nvSpPr>
        <p:spPr>
          <a:xfrm>
            <a:off x="5030115" y="2266340"/>
            <a:ext cx="3724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Theoretical power curve has a limit of 3 m/s wind speed.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 is no power output if the wind speed is less than 3 m/s.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902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B90D-8705-4A54-B91C-76B6C3B0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" y="136750"/>
            <a:ext cx="8354094" cy="763524"/>
          </a:xfrm>
        </p:spPr>
        <p:txBody>
          <a:bodyPr>
            <a:normAutofit fontScale="90000"/>
          </a:bodyPr>
          <a:lstStyle/>
          <a:p>
            <a:r>
              <a:rPr lang="en-IN" dirty="0"/>
              <a:t>Wind Speed counts for zero power production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588B01E-0FEA-4ABD-8ACB-F5327EEA0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655520"/>
            <a:ext cx="3714750" cy="2609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C3B077-E368-4157-B374-0C820888A60A}"/>
              </a:ext>
            </a:extLst>
          </p:cNvPr>
          <p:cNvSpPr txBox="1"/>
          <p:nvPr/>
        </p:nvSpPr>
        <p:spPr>
          <a:xfrm>
            <a:off x="5030115" y="1960930"/>
            <a:ext cx="3714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Theoretically, the wind speed barrier should be 4 m/s. However, there have been instances where no power is produced while the wind speed is higher.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019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A590-2D68-47F2-A19B-0B8D9693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Monthly distribution for zero power production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2F026-3D51-44A7-BE7B-DC947AB04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101232"/>
            <a:ext cx="8343900" cy="29410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FD181-C903-4213-ACBB-FAD0AC6F70AA}"/>
              </a:ext>
            </a:extLst>
          </p:cNvPr>
          <p:cNvSpPr txBox="1"/>
          <p:nvPr/>
        </p:nvSpPr>
        <p:spPr>
          <a:xfrm>
            <a:off x="601670" y="4251505"/>
            <a:ext cx="814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wind turbine normally does not produce in the months of December and January.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80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As the global warming situation worsens and the burning of fossil fuels causes air pollution and climate change, renewable energy development and deployment are becoming increasingly important.</a:t>
            </a:r>
          </a:p>
          <a:p>
            <a:pPr algn="just"/>
            <a:r>
              <a:rPr lang="en-US" sz="1800" dirty="0"/>
              <a:t>Changes in the climate affect wind power forecasting under different weather conditions.</a:t>
            </a:r>
          </a:p>
          <a:p>
            <a:pPr algn="just"/>
            <a:r>
              <a:rPr lang="en-US" sz="1800" dirty="0"/>
              <a:t>At all times in the power system, a balance between electricity demand and generation must be maintained.</a:t>
            </a:r>
          </a:p>
          <a:p>
            <a:pPr algn="just"/>
            <a:r>
              <a:rPr lang="en-US" sz="1800" dirty="0"/>
              <a:t>Fluctuations of wind generation require power substitution from other sources that might not be available on a short notice.</a:t>
            </a:r>
          </a:p>
          <a:p>
            <a:pPr algn="just"/>
            <a:r>
              <a:rPr lang="en-US" sz="1800" dirty="0"/>
              <a:t>When wind power accounts for more than a modest percentage of total electricity provided to the grid, the problem becomes more complicated.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016D-9EA3-47C2-8E18-A1D1F506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DEEE-29F2-41F7-ACA9-34FC9538F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115" y="1350110"/>
            <a:ext cx="3713702" cy="337529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Removing 3497 observations where windspeed is &gt; 3 m/s but power production is zero as the reason for this observation is totally unknown.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89CB3D6-5E4F-4C57-A219-39192AA20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3037755"/>
            <a:ext cx="5800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72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016D-9EA3-47C2-8E18-A1D1F506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DEEE-29F2-41F7-ACA9-34FC9538F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0935" y="1350111"/>
            <a:ext cx="3102882" cy="1832460"/>
          </a:xfrm>
        </p:spPr>
        <p:txBody>
          <a:bodyPr/>
          <a:lstStyle/>
          <a:p>
            <a:pPr algn="just"/>
            <a:r>
              <a:rPr lang="en-US" sz="2000" dirty="0"/>
              <a:t>Calculating Upper and Lower whisker for Wind Speed.</a:t>
            </a:r>
          </a:p>
          <a:p>
            <a:pPr algn="just"/>
            <a:r>
              <a:rPr lang="en-US" sz="2000" dirty="0"/>
              <a:t>Finding total no of outliers for Wind Speed.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0C59A77-871A-4387-8577-232E6DDDD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044700"/>
            <a:ext cx="5353050" cy="262890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F08184F-761B-4147-A90A-1B6F51102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3931267"/>
            <a:ext cx="72104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31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016D-9EA3-47C2-8E18-A1D1F506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DEEE-29F2-41F7-ACA9-34FC9538F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540" y="3106217"/>
            <a:ext cx="5905500" cy="1297993"/>
          </a:xfrm>
        </p:spPr>
        <p:txBody>
          <a:bodyPr>
            <a:normAutofit/>
          </a:bodyPr>
          <a:lstStyle/>
          <a:p>
            <a:r>
              <a:rPr lang="en-IN" sz="2000" dirty="0"/>
              <a:t>Treating outliers.</a:t>
            </a:r>
          </a:p>
          <a:p>
            <a:r>
              <a:rPr lang="en-IN" sz="2000" dirty="0"/>
              <a:t>Replace all values higher than 19.50 with 19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7455849-B87D-416E-A1D5-8BC5B0691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714500"/>
            <a:ext cx="59055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10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8433-7699-4127-820A-7CA38419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Preprocessing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ED1D2C7-2F8F-4AAA-BAA7-AB16A69BA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044700"/>
            <a:ext cx="5953125" cy="26289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61BCF22-07F0-49EF-8033-1228112E7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33" y="2101809"/>
            <a:ext cx="2707612" cy="2335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5C9CA8-7A13-47F6-9F2E-8217623FD038}"/>
              </a:ext>
            </a:extLst>
          </p:cNvPr>
          <p:cNvSpPr txBox="1"/>
          <p:nvPr/>
        </p:nvSpPr>
        <p:spPr>
          <a:xfrm>
            <a:off x="296260" y="3793390"/>
            <a:ext cx="5800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Vector assembler is used to combine numerous columns into a vector column, which was then produced as a single feature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of the necessary columns have inputs.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32727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D859-C369-467A-BA66-3838438B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Preparation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B450F1A-B0B2-421F-9949-C0586776D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502815"/>
            <a:ext cx="4454880" cy="22696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C9CA9-30A9-4490-97FF-DC0843B5FA6D}"/>
              </a:ext>
            </a:extLst>
          </p:cNvPr>
          <p:cNvSpPr txBox="1"/>
          <p:nvPr/>
        </p:nvSpPr>
        <p:spPr>
          <a:xfrm>
            <a:off x="5161744" y="3015665"/>
            <a:ext cx="3970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machine learning model creation and verification, divide the data into training and test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dataset has 37840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dataset has 9193 rows of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529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4CA5-0BB9-4061-9AAB-6465AC3F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3721999-14D1-4F04-8A87-BCECB210E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044700"/>
            <a:ext cx="4733855" cy="1969284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3F9568-2EF2-4262-932E-49DA84E49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3419077"/>
            <a:ext cx="3190873" cy="7486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D8E47-1B2D-4CC6-83F5-7FD6F0EB07FD}"/>
              </a:ext>
            </a:extLst>
          </p:cNvPr>
          <p:cNvSpPr txBox="1"/>
          <p:nvPr/>
        </p:nvSpPr>
        <p:spPr>
          <a:xfrm>
            <a:off x="5030115" y="1350110"/>
            <a:ext cx="397033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implementing the model from </a:t>
            </a:r>
            <a:r>
              <a:rPr lang="en-US" sz="1600" dirty="0" err="1"/>
              <a:t>pyspark</a:t>
            </a:r>
            <a:r>
              <a:rPr lang="en-US" sz="1600" dirty="0"/>
              <a:t> ml regression model imported the Linear Regression.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an instance of that with mentioning the feature columns , label columns and model type.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Fit the model into the train data and performed prediction with test data.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R2 Score and RMSE obtained as 0.8885 and 435.26 respectively.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74473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C313-7423-4468-BC11-60012D3C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30EC4CD-98CD-4A50-AAEE-3B4A3AC75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6" y="1197406"/>
            <a:ext cx="4581150" cy="1777226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E9B2D7E-699D-4D56-951C-0A8C6414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4" y="3932449"/>
            <a:ext cx="2952021" cy="624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AC3FCC-5744-4AFB-AF63-EB6155A8F40B}"/>
              </a:ext>
            </a:extLst>
          </p:cNvPr>
          <p:cNvSpPr txBox="1"/>
          <p:nvPr/>
        </p:nvSpPr>
        <p:spPr>
          <a:xfrm>
            <a:off x="5030115" y="1841986"/>
            <a:ext cx="3749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 this case another model was built which is Random Forest Regressor.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 this model r2 score and RMSE obtained as 0.9690 and 229.35 respectively.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This model is performing better than the 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2221753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A8BD-8833-491C-80C3-3781B1E4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48006"/>
            <a:ext cx="6252670" cy="763525"/>
          </a:xfrm>
        </p:spPr>
        <p:txBody>
          <a:bodyPr/>
          <a:lstStyle/>
          <a:p>
            <a:r>
              <a:rPr lang="en-IN" dirty="0"/>
              <a:t>Conclusions</a:t>
            </a:r>
          </a:p>
        </p:txBody>
      </p:sp>
      <p:pic>
        <p:nvPicPr>
          <p:cNvPr id="6" name="Content Placeholder 5" descr="Bullseye with solid fill">
            <a:extLst>
              <a:ext uri="{FF2B5EF4-FFF2-40B4-BE49-F238E27FC236}">
                <a16:creationId xmlns:a16="http://schemas.microsoft.com/office/drawing/2014/main" id="{79603D7D-7E1C-41A8-8FC9-EEA8514D5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197405"/>
            <a:ext cx="610820" cy="6108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423E7E-5832-459F-931E-42477AEBA407}"/>
              </a:ext>
            </a:extLst>
          </p:cNvPr>
          <p:cNvSpPr txBox="1"/>
          <p:nvPr/>
        </p:nvSpPr>
        <p:spPr>
          <a:xfrm>
            <a:off x="1670605" y="1037600"/>
            <a:ext cx="549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From the Exploratory Data Analysis, we could generate insight from the data - how each of the features are related to the target.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Content Placeholder 5" descr="Bullseye with solid fill">
            <a:extLst>
              <a:ext uri="{FF2B5EF4-FFF2-40B4-BE49-F238E27FC236}">
                <a16:creationId xmlns:a16="http://schemas.microsoft.com/office/drawing/2014/main" id="{95CC8A1C-9550-4A46-BE19-0D574A5B4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2113635"/>
            <a:ext cx="610820" cy="610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E0ED60-C49D-41A2-8F7F-0B254C08B0BF}"/>
              </a:ext>
            </a:extLst>
          </p:cNvPr>
          <p:cNvSpPr txBox="1"/>
          <p:nvPr/>
        </p:nvSpPr>
        <p:spPr>
          <a:xfrm>
            <a:off x="1647510" y="2113635"/>
            <a:ext cx="565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From the evaluation of two models that Random Forest Regressor performed better than Linear Regression.</a:t>
            </a:r>
          </a:p>
        </p:txBody>
      </p:sp>
      <p:pic>
        <p:nvPicPr>
          <p:cNvPr id="11" name="Content Placeholder 5" descr="Bullseye with solid fill">
            <a:extLst>
              <a:ext uri="{FF2B5EF4-FFF2-40B4-BE49-F238E27FC236}">
                <a16:creationId xmlns:a16="http://schemas.microsoft.com/office/drawing/2014/main" id="{C5D6A8A8-D369-440D-90FC-A9D4E8610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3029865"/>
            <a:ext cx="610820" cy="610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D7DB2-26F2-4D94-97C4-D5510B0195BD}"/>
              </a:ext>
            </a:extLst>
          </p:cNvPr>
          <p:cNvSpPr txBox="1"/>
          <p:nvPr/>
        </p:nvSpPr>
        <p:spPr>
          <a:xfrm>
            <a:off x="1670605" y="3029865"/>
            <a:ext cx="565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R2 Score and RMSE scores are 0.96 and 229.35 respectively for Random Forest Regressor.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Content Placeholder 5" descr="Bullseye with solid fill">
            <a:extLst>
              <a:ext uri="{FF2B5EF4-FFF2-40B4-BE49-F238E27FC236}">
                <a16:creationId xmlns:a16="http://schemas.microsoft.com/office/drawing/2014/main" id="{27C9D561-5E62-4841-A368-FB45E8D23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3946095"/>
            <a:ext cx="610820" cy="6108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89DD2E-69C0-4E85-A38E-0AA2B1251F22}"/>
              </a:ext>
            </a:extLst>
          </p:cNvPr>
          <p:cNvSpPr txBox="1"/>
          <p:nvPr/>
        </p:nvSpPr>
        <p:spPr>
          <a:xfrm>
            <a:off x="1670604" y="3793390"/>
            <a:ext cx="5802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Though this model is performing better but Deep Learning models can be more useful to obtain the correlations between meteorological features and power generation.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48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78E94C4B-1BA3-499F-8FE4-C21F219E4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and Techniques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Spark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Python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Google Collaboratory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Pandas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Seaborn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9771" y="128470"/>
            <a:ext cx="8268795" cy="763525"/>
          </a:xfrm>
        </p:spPr>
        <p:txBody>
          <a:bodyPr anchor="ctr">
            <a:normAutofit/>
          </a:bodyPr>
          <a:lstStyle/>
          <a:p>
            <a:r>
              <a:rPr lang="en-US" dirty="0"/>
              <a:t>Setting up Spark Environment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09771" y="1808225"/>
            <a:ext cx="4773049" cy="227629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Installed all the dependencies in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Colab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environment such as Apache Spark 3.1.2,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openjdk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8.</a:t>
            </a:r>
          </a:p>
          <a:p>
            <a:pPr algn="just">
              <a:lnSpc>
                <a:spcPct val="9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Set the environment path that enables us to run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PySpark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in Google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Colab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environment. </a:t>
            </a:r>
          </a:p>
          <a:p>
            <a:pPr algn="just">
              <a:lnSpc>
                <a:spcPct val="9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Run a local spark session to test our installation.</a:t>
            </a:r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7FB9F5DC-7BBF-40F9-B946-33DF7A087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50" y="1808225"/>
            <a:ext cx="2218811" cy="2276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8BE0-8D25-465D-B1EF-D7157138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CA05-CC12-4DF4-BC74-9BC838C7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5951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i="0" dirty="0">
                <a:effectLst/>
              </a:rPr>
              <a:t>Date/Time </a:t>
            </a:r>
            <a:r>
              <a:rPr lang="en-US" sz="2000" b="0" i="0" dirty="0">
                <a:effectLst/>
              </a:rPr>
              <a:t>(for 10 minutes intervals)</a:t>
            </a:r>
          </a:p>
          <a:p>
            <a:pPr algn="just"/>
            <a:r>
              <a:rPr lang="en-US" sz="2000" b="1" i="0" dirty="0">
                <a:effectLst/>
              </a:rPr>
              <a:t>LV Active Power (kW): </a:t>
            </a:r>
            <a:r>
              <a:rPr lang="en-US" sz="2000" b="0" i="0" dirty="0">
                <a:effectLst/>
              </a:rPr>
              <a:t>The power generated by the turbine for that moment.</a:t>
            </a:r>
          </a:p>
          <a:p>
            <a:pPr algn="just"/>
            <a:r>
              <a:rPr lang="en-US" sz="2000" b="1" i="0" dirty="0">
                <a:effectLst/>
              </a:rPr>
              <a:t>Wind Speed (m/s): </a:t>
            </a:r>
            <a:r>
              <a:rPr lang="en-US" sz="2000" b="0" i="0" dirty="0">
                <a:effectLst/>
              </a:rPr>
              <a:t>The wind speed at the hub height of the turbine (the wind speed that turbine use for electricity generation).</a:t>
            </a:r>
          </a:p>
          <a:p>
            <a:pPr algn="just"/>
            <a:r>
              <a:rPr lang="en-US" sz="2000" b="1" i="0" dirty="0">
                <a:effectLst/>
              </a:rPr>
              <a:t>Theoretical Power Curve (</a:t>
            </a:r>
            <a:r>
              <a:rPr lang="en-US" sz="2000" b="1" i="0" dirty="0" err="1">
                <a:effectLst/>
              </a:rPr>
              <a:t>KWh</a:t>
            </a:r>
            <a:r>
              <a:rPr lang="en-US" sz="2000" b="1" i="0" dirty="0">
                <a:effectLst/>
              </a:rPr>
              <a:t>): </a:t>
            </a:r>
            <a:r>
              <a:rPr lang="en-US" sz="2000" b="0" i="0" dirty="0">
                <a:effectLst/>
              </a:rPr>
              <a:t>The theoretical power values that the turbine generates with that wind speed which is given by the turbine manufacturer.</a:t>
            </a:r>
          </a:p>
          <a:p>
            <a:pPr algn="just"/>
            <a:r>
              <a:rPr lang="en-US" sz="2000" b="1" i="0" dirty="0">
                <a:effectLst/>
              </a:rPr>
              <a:t>Wind Direction (°): </a:t>
            </a:r>
            <a:r>
              <a:rPr lang="en-US" sz="2000" b="0" i="0" dirty="0">
                <a:effectLst/>
              </a:rPr>
              <a:t>The wind direction at the hub height of the turbine (wind turbines turn to </a:t>
            </a:r>
            <a:r>
              <a:rPr lang="en-IN" sz="2000" b="0" i="0" dirty="0">
                <a:effectLst/>
              </a:rPr>
              <a:t>this direction automatically).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9263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CB35-6064-4AB0-933E-38300963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57" y="126383"/>
            <a:ext cx="8354094" cy="763524"/>
          </a:xfrm>
        </p:spPr>
        <p:txBody>
          <a:bodyPr anchor="ctr">
            <a:normAutofit/>
          </a:bodyPr>
          <a:lstStyle/>
          <a:p>
            <a:r>
              <a:rPr lang="en-IN" dirty="0"/>
              <a:t>Glimpse of Dataset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D249042-7B7C-4B2B-B68F-0FD1A31C0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37" y="1642357"/>
            <a:ext cx="8354094" cy="1858785"/>
          </a:xfr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597917-7887-4E7A-86E7-F0399CD5D203}"/>
              </a:ext>
            </a:extLst>
          </p:cNvPr>
          <p:cNvSpPr txBox="1"/>
          <p:nvPr/>
        </p:nvSpPr>
        <p:spPr>
          <a:xfrm>
            <a:off x="754375" y="3946095"/>
            <a:ext cx="351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of Rows :  50530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of Columns: 5</a:t>
            </a:r>
          </a:p>
        </p:txBody>
      </p:sp>
    </p:spTree>
    <p:extLst>
      <p:ext uri="{BB962C8B-B14F-4D97-AF65-F5344CB8AC3E}">
        <p14:creationId xmlns:p14="http://schemas.microsoft.com/office/powerpoint/2010/main" val="135898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B440-5DE7-4536-BD4F-593743F1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Hour and Month columns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4FE4203-AD74-4D8C-B694-56A7D86A9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044700"/>
            <a:ext cx="7839075" cy="1743075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C3C1D6F-C3F7-48EB-BD7B-65284EA7C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9" y="3340717"/>
            <a:ext cx="8629650" cy="1676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39213EC-1329-413B-8DBC-4C20A9B6A03C}"/>
              </a:ext>
            </a:extLst>
          </p:cNvPr>
          <p:cNvSpPr/>
          <p:nvPr/>
        </p:nvSpPr>
        <p:spPr>
          <a:xfrm>
            <a:off x="4342942" y="2419045"/>
            <a:ext cx="458115" cy="921672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34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9ABA-D6D0-44B9-846B-93B52298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 algn="l"/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Exploratory Data Analysis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41BCA85-C85A-4EAA-A2CD-192682EDF5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533972"/>
            <a:ext cx="4038600" cy="2726829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F3661E8-AA91-43F6-BFF3-465391AA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113635"/>
            <a:ext cx="4438977" cy="1280837"/>
          </a:xfrm>
        </p:spPr>
        <p:txBody>
          <a:bodyPr>
            <a:normAutofit/>
          </a:bodyPr>
          <a:lstStyle/>
          <a:p>
            <a:r>
              <a:rPr lang="en-US" sz="2000" dirty="0"/>
              <a:t>Distribution seems to be mostly normal.</a:t>
            </a:r>
          </a:p>
          <a:p>
            <a:r>
              <a:rPr lang="en-US" sz="2000" dirty="0"/>
              <a:t>Most wind speed falls between 2 – 7.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069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9ABA-D6D0-44B9-846B-93B52298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 algn="l"/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Exploratory Data Analysis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F3661E8-AA91-43F6-BFF3-465391AA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0158" y="2210441"/>
            <a:ext cx="4199540" cy="1477961"/>
          </a:xfrm>
        </p:spPr>
        <p:txBody>
          <a:bodyPr>
            <a:normAutofit/>
          </a:bodyPr>
          <a:lstStyle/>
          <a:p>
            <a:r>
              <a:rPr lang="en-US" sz="2000" dirty="0"/>
              <a:t>2 peaks indicates that it is a bimodal distribution.</a:t>
            </a:r>
          </a:p>
          <a:p>
            <a:r>
              <a:rPr lang="en-US" sz="2000" dirty="0"/>
              <a:t>Most of the observations fall in these 2 peaks.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C10D6DF3-3FA1-4B89-8502-D14D301951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5520"/>
            <a:ext cx="3956644" cy="2587805"/>
          </a:xfrm>
        </p:spPr>
      </p:pic>
    </p:spTree>
    <p:extLst>
      <p:ext uri="{BB962C8B-B14F-4D97-AF65-F5344CB8AC3E}">
        <p14:creationId xmlns:p14="http://schemas.microsoft.com/office/powerpoint/2010/main" val="151475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Microsoft Office PowerPoint</Application>
  <PresentationFormat>On-screen Show (16:9)</PresentationFormat>
  <Paragraphs>99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Aldhabi</vt:lpstr>
      <vt:lpstr>Arial</vt:lpstr>
      <vt:lpstr>Calibri</vt:lpstr>
      <vt:lpstr>Courier New</vt:lpstr>
      <vt:lpstr>Office Theme</vt:lpstr>
      <vt:lpstr>Wind Turbine Power Prediction</vt:lpstr>
      <vt:lpstr>Problem Understanding</vt:lpstr>
      <vt:lpstr>Tools and Techniques Used</vt:lpstr>
      <vt:lpstr>Setting up Spark Environment</vt:lpstr>
      <vt:lpstr>Understanding the Dataset</vt:lpstr>
      <vt:lpstr>Glimpse of Dataset</vt:lpstr>
      <vt:lpstr>Creating Hour and Month columns</vt:lpstr>
      <vt:lpstr>Exploratory Data Analysis</vt:lpstr>
      <vt:lpstr>Exploratory Data Analysis</vt:lpstr>
      <vt:lpstr>Exploratory Data Analysis</vt:lpstr>
      <vt:lpstr>Exploratory Data Analysis</vt:lpstr>
      <vt:lpstr>Average power production by month</vt:lpstr>
      <vt:lpstr>Average power production by hour</vt:lpstr>
      <vt:lpstr> Relation between the wind speed and power production by increasing wind speed by 5m/s </vt:lpstr>
      <vt:lpstr>Box Plot </vt:lpstr>
      <vt:lpstr>Correlation among the variables</vt:lpstr>
      <vt:lpstr>Wind Speed distribution for zero Power</vt:lpstr>
      <vt:lpstr>Wind Speed counts for zero power production</vt:lpstr>
      <vt:lpstr>Monthly distribution for zero power production</vt:lpstr>
      <vt:lpstr>Preprocessing</vt:lpstr>
      <vt:lpstr>Preprocessing</vt:lpstr>
      <vt:lpstr>Preprocessing</vt:lpstr>
      <vt:lpstr>Preprocessing</vt:lpstr>
      <vt:lpstr>Model Preparation</vt:lpstr>
      <vt:lpstr>Model Building</vt:lpstr>
      <vt:lpstr>Model Building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2022-03-05T17:05:06Z</dcterms:modified>
</cp:coreProperties>
</file>