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91" r:id="rId4"/>
    <p:sldId id="292" r:id="rId5"/>
    <p:sldId id="293" r:id="rId6"/>
    <p:sldId id="294" r:id="rId7"/>
    <p:sldId id="295" r:id="rId8"/>
    <p:sldId id="296" r:id="rId9"/>
    <p:sldId id="298" r:id="rId10"/>
    <p:sldId id="290" r:id="rId11"/>
    <p:sldId id="299" r:id="rId12"/>
    <p:sldId id="300"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22" r:id="rId34"/>
    <p:sldId id="32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sz="4400" dirty="0">
                <a:latin typeface="Times New Roman" panose="02020603050405020304" charset="0"/>
                <a:cs typeface="Times New Roman" panose="02020603050405020304" charset="0"/>
              </a:rPr>
              <a:t>Coding and Testing</a:t>
            </a:r>
            <a:endParaRPr lang="en-IN" altLang="en-US" sz="4400"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p:txBody>
          <a:bodyPr/>
          <a:lstStyle/>
          <a:p>
            <a:r>
              <a:rPr lang="en-IN" altLang="en-US"/>
              <a:t>(Part 2)</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79450"/>
            <a:ext cx="10515600" cy="5497830"/>
          </a:xfrm>
        </p:spPr>
        <p:txBody>
          <a:bodyPr/>
          <a:p>
            <a:pPr lvl="0"/>
            <a:r>
              <a:rPr lang="en-IN" altLang="en-US" sz="2400">
                <a:latin typeface="Times New Roman" panose="02020603050405020304" charset="0"/>
                <a:cs typeface="Times New Roman" panose="02020603050405020304" charset="0"/>
                <a:sym typeface="+mn-ea"/>
              </a:rPr>
              <a:t>Locate error</a:t>
            </a:r>
            <a:endParaRPr lang="en-IN" altLang="en-US" sz="2800">
              <a:latin typeface="Times New Roman" panose="02020603050405020304" charset="0"/>
              <a:cs typeface="Times New Roman" panose="02020603050405020304" charset="0"/>
              <a:sym typeface="+mn-ea"/>
            </a:endParaRPr>
          </a:p>
          <a:p>
            <a:pPr marL="0" lvl="0" indent="0">
              <a:buNone/>
            </a:pPr>
            <a:endParaRPr lang="en-IN" altLang="en-US" sz="2800">
              <a:latin typeface="Times New Roman" panose="02020603050405020304" charset="0"/>
              <a:cs typeface="Times New Roman" panose="02020603050405020304" charset="0"/>
            </a:endParaRPr>
          </a:p>
          <a:p>
            <a:pPr lvl="1" algn="just"/>
            <a:r>
              <a:rPr lang="en-IN" altLang="en-US" sz="2000">
                <a:latin typeface="Times New Roman" panose="02020603050405020304" charset="0"/>
                <a:cs typeface="Times New Roman" panose="02020603050405020304" charset="0"/>
                <a:sym typeface="+mn-ea"/>
              </a:rPr>
              <a:t>In this activity,the failure symptoms are analysed to locate the errors</a:t>
            </a:r>
            <a:endParaRPr lang="en-IN" altLang="en-US" sz="2000">
              <a:latin typeface="Times New Roman" panose="02020603050405020304" charset="0"/>
              <a:cs typeface="Times New Roman" panose="02020603050405020304" charset="0"/>
              <a:sym typeface="+mn-ea"/>
            </a:endParaRPr>
          </a:p>
          <a:p>
            <a:pPr lvl="1" algn="just"/>
            <a:endParaRPr lang="en-IN" altLang="en-US" sz="2000">
              <a:latin typeface="Times New Roman" panose="02020603050405020304" charset="0"/>
              <a:cs typeface="Times New Roman" panose="02020603050405020304" charset="0"/>
            </a:endParaRPr>
          </a:p>
          <a:p>
            <a:pPr lvl="1" algn="just"/>
            <a:r>
              <a:rPr lang="en-IN" altLang="en-US" sz="2000">
                <a:latin typeface="Times New Roman" panose="02020603050405020304" charset="0"/>
                <a:cs typeface="Times New Roman" panose="02020603050405020304" charset="0"/>
                <a:sym typeface="+mn-ea"/>
              </a:rPr>
              <a:t>For each failure observed during the previous activity,the statements that are in error are identified</a:t>
            </a:r>
            <a:endParaRPr lang="en-IN" altLang="en-US">
              <a:latin typeface="Times New Roman" panose="02020603050405020304" charset="0"/>
              <a:cs typeface="Times New Roman" panose="02020603050405020304" charset="0"/>
              <a:sym typeface="+mn-ea"/>
            </a:endParaRPr>
          </a:p>
          <a:p>
            <a:pPr lvl="1" algn="just"/>
            <a:endParaRPr lang="en-IN" altLang="en-US" sz="2800">
              <a:latin typeface="Times New Roman" panose="02020603050405020304" charset="0"/>
              <a:cs typeface="Times New Roman" panose="02020603050405020304" charset="0"/>
              <a:sym typeface="+mn-ea"/>
            </a:endParaRPr>
          </a:p>
          <a:p>
            <a:pPr lvl="0" algn="just"/>
            <a:r>
              <a:rPr lang="en-IN" altLang="en-US" sz="2400">
                <a:latin typeface="Times New Roman" panose="02020603050405020304" charset="0"/>
                <a:cs typeface="Times New Roman" panose="02020603050405020304" charset="0"/>
                <a:sym typeface="+mn-ea"/>
              </a:rPr>
              <a:t>Error correction</a:t>
            </a:r>
            <a:endParaRPr lang="en-IN" altLang="en-US" sz="2400">
              <a:latin typeface="Times New Roman" panose="02020603050405020304" charset="0"/>
              <a:cs typeface="Times New Roman" panose="02020603050405020304" charset="0"/>
              <a:sym typeface="+mn-ea"/>
            </a:endParaRPr>
          </a:p>
          <a:p>
            <a:pPr lvl="0" algn="just"/>
            <a:endParaRPr lang="en-IN" altLang="en-US" sz="2800">
              <a:latin typeface="Times New Roman" panose="02020603050405020304" charset="0"/>
              <a:cs typeface="Times New Roman" panose="02020603050405020304" charset="0"/>
              <a:sym typeface="+mn-ea"/>
            </a:endParaRPr>
          </a:p>
          <a:p>
            <a:pPr lvl="1" algn="just"/>
            <a:r>
              <a:rPr lang="en-IN" altLang="en-US" sz="2000">
                <a:latin typeface="Times New Roman" panose="02020603050405020304" charset="0"/>
                <a:cs typeface="Times New Roman" panose="02020603050405020304" charset="0"/>
                <a:sym typeface="+mn-ea"/>
              </a:rPr>
              <a:t>After the error is located during debugging,the code is appropriately changed to correct the error</a:t>
            </a:r>
            <a:endParaRPr lang="en-IN" altLang="en-US" sz="2795"/>
          </a:p>
          <a:p>
            <a:pPr lvl="1"/>
            <a:endParaRPr lang="en-IN" altLang="en-US" sz="2800"/>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96315"/>
          </a:xfrm>
        </p:spPr>
        <p:txBody>
          <a:bodyPr>
            <a:normAutofit fontScale="90000"/>
          </a:bodyPr>
          <a:p>
            <a:r>
              <a:rPr lang="en-IN" altLang="en-US">
                <a:latin typeface="Times New Roman" panose="02020603050405020304" charset="0"/>
                <a:cs typeface="Times New Roman" panose="02020603050405020304" charset="0"/>
              </a:rPr>
              <a:t>Testing in the Large versus Testing in the Small</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542415"/>
            <a:ext cx="10515600" cy="4634865"/>
          </a:xfrm>
        </p:spPr>
        <p:txBody>
          <a:bodyPr>
            <a:normAutofit fontScale="90000"/>
          </a:bodyPr>
          <a:p>
            <a:r>
              <a:rPr lang="en-IN" altLang="en-US" sz="2400">
                <a:latin typeface="Times New Roman" panose="02020603050405020304" charset="0"/>
                <a:cs typeface="Times New Roman" panose="02020603050405020304" charset="0"/>
              </a:rPr>
              <a:t>A software product is normally tested in three levels or stages</a:t>
            </a:r>
            <a:endParaRPr lang="en-IN" altLang="en-US" sz="2400">
              <a:latin typeface="Times New Roman" panose="02020603050405020304" charset="0"/>
              <a:cs typeface="Times New Roman" panose="02020603050405020304" charset="0"/>
            </a:endParaRPr>
          </a:p>
          <a:p>
            <a:endParaRPr lang="en-IN" altLang="en-US" sz="2400">
              <a:latin typeface="Times New Roman" panose="02020603050405020304" charset="0"/>
              <a:cs typeface="Times New Roman" panose="02020603050405020304" charset="0"/>
            </a:endParaRPr>
          </a:p>
          <a:p>
            <a:pPr lvl="1"/>
            <a:r>
              <a:rPr lang="en-IN" altLang="en-US" sz="2000">
                <a:latin typeface="Times New Roman" panose="02020603050405020304" charset="0"/>
                <a:cs typeface="Times New Roman" panose="02020603050405020304" charset="0"/>
              </a:rPr>
              <a:t>Unit testing</a:t>
            </a:r>
            <a:endParaRPr lang="en-IN" altLang="en-US" sz="2000">
              <a:latin typeface="Times New Roman" panose="02020603050405020304" charset="0"/>
              <a:cs typeface="Times New Roman" panose="02020603050405020304" charset="0"/>
            </a:endParaRPr>
          </a:p>
          <a:p>
            <a:pPr lvl="1"/>
            <a:r>
              <a:rPr lang="en-IN" altLang="en-US" sz="2000">
                <a:latin typeface="Times New Roman" panose="02020603050405020304" charset="0"/>
                <a:cs typeface="Times New Roman" panose="02020603050405020304" charset="0"/>
              </a:rPr>
              <a:t>Integration testing</a:t>
            </a:r>
            <a:endParaRPr lang="en-IN" altLang="en-US" sz="2000">
              <a:latin typeface="Times New Roman" panose="02020603050405020304" charset="0"/>
              <a:cs typeface="Times New Roman" panose="02020603050405020304" charset="0"/>
            </a:endParaRPr>
          </a:p>
          <a:p>
            <a:pPr lvl="1"/>
            <a:r>
              <a:rPr lang="en-IN" altLang="en-US" sz="2000">
                <a:latin typeface="Times New Roman" panose="02020603050405020304" charset="0"/>
                <a:cs typeface="Times New Roman" panose="02020603050405020304" charset="0"/>
              </a:rPr>
              <a:t>System testing</a:t>
            </a:r>
            <a:endParaRPr lang="en-IN" altLang="en-US" sz="2000">
              <a:latin typeface="Times New Roman" panose="02020603050405020304" charset="0"/>
              <a:cs typeface="Times New Roman" panose="02020603050405020304" charset="0"/>
            </a:endParaRPr>
          </a:p>
          <a:p>
            <a:pPr lvl="1"/>
            <a:endParaRPr lang="en-IN" altLang="en-US"/>
          </a:p>
          <a:p>
            <a:pPr lvl="0" algn="just"/>
            <a:r>
              <a:rPr lang="en-IN" altLang="en-US" sz="2400">
                <a:latin typeface="Times New Roman" panose="02020603050405020304" charset="0"/>
                <a:cs typeface="Times New Roman" panose="02020603050405020304" charset="0"/>
              </a:rPr>
              <a:t>During unit testing,the individual functions(or units) of a program are tested</a:t>
            </a:r>
            <a:endParaRPr lang="en-IN" altLang="en-US" sz="2400">
              <a:latin typeface="Times New Roman" panose="02020603050405020304" charset="0"/>
              <a:cs typeface="Times New Roman" panose="02020603050405020304" charset="0"/>
            </a:endParaRPr>
          </a:p>
          <a:p>
            <a:pPr lvl="0" algn="just"/>
            <a:endParaRPr lang="en-IN" altLang="en-US" sz="2400">
              <a:latin typeface="Times New Roman" panose="02020603050405020304" charset="0"/>
              <a:cs typeface="Times New Roman" panose="02020603050405020304" charset="0"/>
            </a:endParaRPr>
          </a:p>
          <a:p>
            <a:pPr lvl="0" algn="just"/>
            <a:r>
              <a:rPr lang="en-IN" altLang="en-US" sz="2400">
                <a:latin typeface="Times New Roman" panose="02020603050405020304" charset="0"/>
                <a:cs typeface="Times New Roman" panose="02020603050405020304" charset="0"/>
              </a:rPr>
              <a:t>After testing all the units individually,the units are incrementally integrated and tested after each step of integration(integration testing)</a:t>
            </a:r>
            <a:endParaRPr lang="en-IN" altLang="en-US" sz="2400">
              <a:latin typeface="Times New Roman" panose="02020603050405020304" charset="0"/>
              <a:cs typeface="Times New Roman" panose="02020603050405020304" charset="0"/>
            </a:endParaRPr>
          </a:p>
          <a:p>
            <a:pPr lvl="0" algn="just"/>
            <a:endParaRPr lang="en-IN" altLang="en-US" sz="2400">
              <a:latin typeface="Times New Roman" panose="02020603050405020304" charset="0"/>
              <a:cs typeface="Times New Roman" panose="02020603050405020304" charset="0"/>
            </a:endParaRPr>
          </a:p>
          <a:p>
            <a:pPr lvl="0" algn="just"/>
            <a:r>
              <a:rPr lang="en-IN" altLang="en-US" sz="2400">
                <a:latin typeface="Times New Roman" panose="02020603050405020304" charset="0"/>
                <a:cs typeface="Times New Roman" panose="02020603050405020304" charset="0"/>
              </a:rPr>
              <a:t>The fully integrated system is tested(system testing)</a:t>
            </a:r>
            <a:endParaRPr lang="en-IN" altLang="en-US" sz="2400">
              <a:latin typeface="Times New Roman" panose="02020603050405020304" charset="0"/>
              <a:cs typeface="Times New Roman" panose="02020603050405020304" charset="0"/>
            </a:endParaRPr>
          </a:p>
          <a:p>
            <a:pPr lvl="0" algn="just"/>
            <a:endParaRPr lang="en-IN" altLang="en-US" sz="2400">
              <a:latin typeface="Times New Roman" panose="02020603050405020304" charset="0"/>
              <a:cs typeface="Times New Roman" panose="02020603050405020304" charset="0"/>
            </a:endParaRPr>
          </a:p>
          <a:p>
            <a:pPr lvl="0" algn="just"/>
            <a:endParaRPr lang="en-IN" altLang="en-US"/>
          </a:p>
          <a:p>
            <a:pPr lvl="0"/>
            <a:endParaRPr lang="en-I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66750"/>
            <a:ext cx="10515600" cy="5510530"/>
          </a:xfrm>
        </p:spPr>
        <p:txBody>
          <a:bodyPr/>
          <a:p>
            <a:pPr lvl="0" algn="just"/>
            <a:r>
              <a:rPr lang="en-IN" altLang="en-US" sz="2400">
                <a:latin typeface="Times New Roman" panose="02020603050405020304" charset="0"/>
                <a:cs typeface="Times New Roman" panose="02020603050405020304" charset="0"/>
                <a:sym typeface="+mn-ea"/>
              </a:rPr>
              <a:t>Unit testing is referred to as testing in the small</a:t>
            </a:r>
            <a:endParaRPr lang="en-IN" altLang="en-US" sz="2400">
              <a:latin typeface="Times New Roman" panose="02020603050405020304" charset="0"/>
              <a:cs typeface="Times New Roman" panose="02020603050405020304" charset="0"/>
              <a:sym typeface="+mn-ea"/>
            </a:endParaRPr>
          </a:p>
          <a:p>
            <a:pPr lvl="0" algn="just"/>
            <a:endParaRPr lang="en-IN" altLang="en-US" sz="2400">
              <a:latin typeface="Times New Roman" panose="02020603050405020304" charset="0"/>
              <a:cs typeface="Times New Roman" panose="02020603050405020304" charset="0"/>
            </a:endParaRPr>
          </a:p>
          <a:p>
            <a:pPr lvl="0" algn="just"/>
            <a:r>
              <a:rPr lang="en-IN" altLang="en-US" sz="2400">
                <a:latin typeface="Times New Roman" panose="02020603050405020304" charset="0"/>
                <a:cs typeface="Times New Roman" panose="02020603050405020304" charset="0"/>
                <a:sym typeface="+mn-ea"/>
              </a:rPr>
              <a:t>Integration and system testing are referred to as testing in the large</a:t>
            </a:r>
            <a:endParaRPr 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Unit Testing</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n-IN" altLang="en-US" sz="2400">
                <a:latin typeface="Times New Roman" panose="02020603050405020304" charset="0"/>
                <a:cs typeface="Times New Roman" panose="02020603050405020304" charset="0"/>
              </a:rPr>
              <a:t>Unit testing is undertaken after coding of a module is complete</a:t>
            </a:r>
            <a:endParaRPr lang="en-IN" altLang="en-US" sz="2400">
              <a:latin typeface="Times New Roman" panose="02020603050405020304" charset="0"/>
              <a:cs typeface="Times New Roman" panose="02020603050405020304" charset="0"/>
            </a:endParaRPr>
          </a:p>
          <a:p>
            <a:pPr algn="just"/>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All syntax errors have been removed,and the code has been reviewed</a:t>
            </a:r>
            <a:endParaRPr lang="en-IN" altLang="en-US" sz="2400">
              <a:latin typeface="Times New Roman" panose="02020603050405020304" charset="0"/>
              <a:cs typeface="Times New Roman" panose="02020603050405020304" charset="0"/>
            </a:endParaRPr>
          </a:p>
          <a:p>
            <a:pPr algn="just"/>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This activity is typically undertaken by the coder of the module himself in the coding phase</a:t>
            </a:r>
            <a:endParaRPr lang="en-IN" altLang="en-US" sz="2400">
              <a:latin typeface="Times New Roman" panose="02020603050405020304" charset="0"/>
              <a:cs typeface="Times New Roman" panose="02020603050405020304" charset="0"/>
            </a:endParaRPr>
          </a:p>
          <a:p>
            <a:pPr algn="just"/>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Before carrying out unit testing,the unit test cases have to be designed and the test environment for the unit under test has to be developed</a:t>
            </a:r>
            <a:endParaRPr lang="en-IN" altLang="en-US" sz="240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99160" y="173990"/>
            <a:ext cx="10515600" cy="1325563"/>
          </a:xfrm>
        </p:spPr>
        <p:txBody>
          <a:bodyPr/>
          <a:p>
            <a:r>
              <a:rPr lang="en-IN" altLang="en-US">
                <a:latin typeface="Times New Roman" panose="02020603050405020304" charset="0"/>
                <a:cs typeface="Times New Roman" panose="02020603050405020304" charset="0"/>
              </a:rPr>
              <a:t>Unit Testing(Driver and Stub Modules)</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n-IN" altLang="en-US" sz="2400">
                <a:latin typeface="Times New Roman" panose="02020603050405020304" charset="0"/>
                <a:cs typeface="Times New Roman" panose="02020603050405020304" charset="0"/>
              </a:rPr>
              <a:t>In order to test a single module ,we need a complete environment to provide all relevant code that is necessary for execution of the module</a:t>
            </a:r>
            <a:endParaRPr lang="en-IN" altLang="en-US" sz="2400">
              <a:latin typeface="Times New Roman" panose="02020603050405020304" charset="0"/>
              <a:cs typeface="Times New Roman" panose="02020603050405020304" charset="0"/>
            </a:endParaRPr>
          </a:p>
          <a:p>
            <a:pPr algn="just"/>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Besides the module under test,the following are needed to test the module</a:t>
            </a:r>
            <a:endParaRPr lang="en-IN" altLang="en-US" sz="2400">
              <a:latin typeface="Times New Roman" panose="02020603050405020304" charset="0"/>
              <a:cs typeface="Times New Roman" panose="02020603050405020304" charset="0"/>
            </a:endParaRPr>
          </a:p>
          <a:p>
            <a:pPr algn="just"/>
            <a:endParaRPr lang="en-IN" altLang="en-US">
              <a:latin typeface="Times New Roman" panose="02020603050405020304" charset="0"/>
              <a:cs typeface="Times New Roman" panose="02020603050405020304" charset="0"/>
            </a:endParaRPr>
          </a:p>
          <a:p>
            <a:pPr lvl="1" algn="just"/>
            <a:r>
              <a:rPr lang="en-IN" altLang="en-US" sz="2000">
                <a:latin typeface="Times New Roman" panose="02020603050405020304" charset="0"/>
                <a:cs typeface="Times New Roman" panose="02020603050405020304" charset="0"/>
              </a:rPr>
              <a:t>The procedures belonging to other modules that the module under test calls</a:t>
            </a:r>
            <a:endParaRPr lang="en-IN" altLang="en-US" sz="2000">
              <a:latin typeface="Times New Roman" panose="02020603050405020304" charset="0"/>
              <a:cs typeface="Times New Roman" panose="02020603050405020304" charset="0"/>
            </a:endParaRPr>
          </a:p>
          <a:p>
            <a:pPr lvl="1" algn="just"/>
            <a:endParaRPr lang="en-IN" altLang="en-US" sz="2000">
              <a:latin typeface="Times New Roman" panose="02020603050405020304" charset="0"/>
              <a:cs typeface="Times New Roman" panose="02020603050405020304" charset="0"/>
            </a:endParaRPr>
          </a:p>
          <a:p>
            <a:pPr lvl="1" algn="just"/>
            <a:r>
              <a:rPr lang="en-IN" altLang="en-US" sz="2000">
                <a:latin typeface="Times New Roman" panose="02020603050405020304" charset="0"/>
                <a:cs typeface="Times New Roman" panose="02020603050405020304" charset="0"/>
              </a:rPr>
              <a:t>Non-local data structures that the module accesses</a:t>
            </a:r>
            <a:endParaRPr lang="en-IN" altLang="en-US" sz="2000">
              <a:latin typeface="Times New Roman" panose="02020603050405020304" charset="0"/>
              <a:cs typeface="Times New Roman" panose="02020603050405020304" charset="0"/>
            </a:endParaRPr>
          </a:p>
          <a:p>
            <a:pPr lvl="1" algn="just"/>
            <a:endParaRPr lang="en-IN" altLang="en-US" sz="2000">
              <a:latin typeface="Times New Roman" panose="02020603050405020304" charset="0"/>
              <a:cs typeface="Times New Roman" panose="02020603050405020304" charset="0"/>
            </a:endParaRPr>
          </a:p>
          <a:p>
            <a:pPr lvl="1" algn="just"/>
            <a:r>
              <a:rPr lang="en-IN" altLang="en-US" sz="2000">
                <a:latin typeface="Times New Roman" panose="02020603050405020304" charset="0"/>
                <a:cs typeface="Times New Roman" panose="02020603050405020304" charset="0"/>
              </a:rPr>
              <a:t>A procedure to call the functions of the module under test with appropriate parameters</a:t>
            </a:r>
            <a:endParaRPr lang="en-IN" altLang="en-US" sz="200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96570" y="435610"/>
            <a:ext cx="10857230" cy="5962650"/>
          </a:xfrm>
        </p:spPr>
        <p:txBody>
          <a:bodyPr>
            <a:normAutofit lnSpcReduction="10000"/>
          </a:bodyPr>
          <a:p>
            <a:r>
              <a:rPr lang="en-IN" altLang="en-US" sz="2400">
                <a:latin typeface="Times New Roman" panose="02020603050405020304" charset="0"/>
                <a:cs typeface="Times New Roman" panose="02020603050405020304" charset="0"/>
              </a:rPr>
              <a:t>Stubs and drivers are designed to provide the complete environment for a module so that testing can be carried out</a:t>
            </a:r>
            <a:endParaRPr lang="en-IN" altLang="en-US" sz="2400">
              <a:latin typeface="Times New Roman" panose="02020603050405020304" charset="0"/>
              <a:cs typeface="Times New Roman" panose="02020603050405020304" charset="0"/>
            </a:endParaRPr>
          </a:p>
          <a:p>
            <a:endParaRPr lang="en-IN" altLang="en-US">
              <a:latin typeface="Times New Roman" panose="02020603050405020304" charset="0"/>
              <a:cs typeface="Times New Roman" panose="02020603050405020304" charset="0"/>
            </a:endParaRPr>
          </a:p>
          <a:p>
            <a:r>
              <a:rPr lang="en-IN" altLang="en-US" sz="2400">
                <a:latin typeface="Times New Roman" panose="02020603050405020304" charset="0"/>
                <a:cs typeface="Times New Roman" panose="02020603050405020304" charset="0"/>
              </a:rPr>
              <a:t>Stub</a:t>
            </a:r>
            <a:endParaRPr lang="en-IN" altLang="en-US" sz="2400">
              <a:latin typeface="Times New Roman" panose="02020603050405020304" charset="0"/>
              <a:cs typeface="Times New Roman" panose="02020603050405020304" charset="0"/>
            </a:endParaRPr>
          </a:p>
          <a:p>
            <a:endParaRPr lang="en-IN" altLang="en-US">
              <a:latin typeface="Times New Roman" panose="02020603050405020304" charset="0"/>
              <a:cs typeface="Times New Roman" panose="02020603050405020304" charset="0"/>
            </a:endParaRPr>
          </a:p>
          <a:p>
            <a:pPr lvl="1" algn="just"/>
            <a:r>
              <a:rPr lang="en-IN" altLang="en-US" sz="2000">
                <a:latin typeface="Times New Roman" panose="02020603050405020304" charset="0"/>
                <a:cs typeface="Times New Roman" panose="02020603050405020304" charset="0"/>
              </a:rPr>
              <a:t>A stub module consists of several stub procedures that are called by the module under test</a:t>
            </a:r>
            <a:endParaRPr lang="en-IN" altLang="en-US" sz="2000">
              <a:latin typeface="Times New Roman" panose="02020603050405020304" charset="0"/>
              <a:cs typeface="Times New Roman" panose="02020603050405020304" charset="0"/>
            </a:endParaRPr>
          </a:p>
          <a:p>
            <a:pPr lvl="1" algn="just"/>
            <a:endParaRPr lang="en-IN" altLang="en-US" sz="2000">
              <a:latin typeface="Times New Roman" panose="02020603050405020304" charset="0"/>
              <a:cs typeface="Times New Roman" panose="02020603050405020304" charset="0"/>
            </a:endParaRPr>
          </a:p>
          <a:p>
            <a:pPr lvl="1" algn="just"/>
            <a:r>
              <a:rPr lang="en-IN" altLang="en-US" sz="2000">
                <a:latin typeface="Times New Roman" panose="02020603050405020304" charset="0"/>
                <a:cs typeface="Times New Roman" panose="02020603050405020304" charset="0"/>
              </a:rPr>
              <a:t>A stub procedure is a dummy procedure that takes the same parameters as the function called by the unit under test but has a highly simplified behavior</a:t>
            </a:r>
            <a:endParaRPr lang="en-IN" altLang="en-US">
              <a:latin typeface="Times New Roman" panose="02020603050405020304" charset="0"/>
              <a:cs typeface="Times New Roman" panose="02020603050405020304" charset="0"/>
            </a:endParaRPr>
          </a:p>
          <a:p>
            <a:pPr lvl="1"/>
            <a:endParaRPr lang="en-IN" altLang="en-US">
              <a:latin typeface="Times New Roman" panose="02020603050405020304" charset="0"/>
              <a:cs typeface="Times New Roman" panose="02020603050405020304" charset="0"/>
            </a:endParaRPr>
          </a:p>
          <a:p>
            <a:pPr lvl="0"/>
            <a:r>
              <a:rPr lang="en-IN" altLang="en-US" sz="2400">
                <a:latin typeface="Times New Roman" panose="02020603050405020304" charset="0"/>
                <a:cs typeface="Times New Roman" panose="02020603050405020304" charset="0"/>
              </a:rPr>
              <a:t>Driver</a:t>
            </a:r>
            <a:endParaRPr lang="en-IN" altLang="en-US" sz="2400">
              <a:latin typeface="Times New Roman" panose="02020603050405020304" charset="0"/>
              <a:cs typeface="Times New Roman" panose="02020603050405020304" charset="0"/>
            </a:endParaRPr>
          </a:p>
          <a:p>
            <a:pPr lvl="0"/>
            <a:endParaRPr lang="en-IN" altLang="en-US">
              <a:latin typeface="Times New Roman" panose="02020603050405020304" charset="0"/>
              <a:cs typeface="Times New Roman" panose="02020603050405020304" charset="0"/>
            </a:endParaRPr>
          </a:p>
          <a:p>
            <a:pPr lvl="1" algn="just"/>
            <a:r>
              <a:rPr lang="en-IN" altLang="en-US" sz="2000">
                <a:latin typeface="Times New Roman" panose="02020603050405020304" charset="0"/>
                <a:cs typeface="Times New Roman" panose="02020603050405020304" charset="0"/>
              </a:rPr>
              <a:t>A driver module contains the non-local data structures that are accessed by the module under test</a:t>
            </a:r>
            <a:endParaRPr lang="en-IN" altLang="en-US" sz="2000">
              <a:latin typeface="Times New Roman" panose="02020603050405020304" charset="0"/>
              <a:cs typeface="Times New Roman" panose="02020603050405020304" charset="0"/>
            </a:endParaRPr>
          </a:p>
          <a:p>
            <a:pPr lvl="1" algn="just"/>
            <a:endParaRPr lang="en-IN" altLang="en-US" sz="2000">
              <a:latin typeface="Times New Roman" panose="02020603050405020304" charset="0"/>
              <a:cs typeface="Times New Roman" panose="02020603050405020304" charset="0"/>
            </a:endParaRPr>
          </a:p>
          <a:p>
            <a:pPr lvl="1" algn="just"/>
            <a:r>
              <a:rPr lang="en-IN" altLang="en-US" sz="2000">
                <a:latin typeface="Times New Roman" panose="02020603050405020304" charset="0"/>
                <a:cs typeface="Times New Roman" panose="02020603050405020304" charset="0"/>
              </a:rPr>
              <a:t>Additionally,it should also have the code to call the different functions of the unit under test with appropritae paameter values for testing</a:t>
            </a:r>
            <a:endParaRPr lang="en-IN" altLang="en-US" sz="2000">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3840"/>
            <a:ext cx="10515600" cy="962660"/>
          </a:xfrm>
        </p:spPr>
        <p:txBody>
          <a:bodyPr/>
          <a:p>
            <a:r>
              <a:rPr lang="en-IN" altLang="en-US">
                <a:latin typeface="Times New Roman" panose="02020603050405020304" charset="0"/>
                <a:cs typeface="Times New Roman" panose="02020603050405020304" charset="0"/>
              </a:rPr>
              <a:t>Black-Box Testing</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207135"/>
            <a:ext cx="10515600" cy="4970145"/>
          </a:xfrm>
        </p:spPr>
        <p:txBody>
          <a:bodyPr/>
          <a:p>
            <a:pPr algn="just"/>
            <a:r>
              <a:rPr lang="en-IN" altLang="en-US" sz="2400">
                <a:latin typeface="Times New Roman" panose="02020603050405020304" charset="0"/>
                <a:cs typeface="Times New Roman" panose="02020603050405020304" charset="0"/>
              </a:rPr>
              <a:t>In black-box testing,test cases are designed from an examination of the input/output values only</a:t>
            </a:r>
            <a:endParaRPr lang="en-IN" altLang="en-US" sz="2400">
              <a:latin typeface="Times New Roman" panose="02020603050405020304" charset="0"/>
              <a:cs typeface="Times New Roman" panose="02020603050405020304" charset="0"/>
            </a:endParaRPr>
          </a:p>
          <a:p>
            <a:pPr algn="just"/>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Knowledge of design or code is not required</a:t>
            </a:r>
            <a:endParaRPr lang="en-IN" altLang="en-US" sz="2400">
              <a:latin typeface="Times New Roman" panose="02020603050405020304" charset="0"/>
              <a:cs typeface="Times New Roman" panose="02020603050405020304" charset="0"/>
            </a:endParaRPr>
          </a:p>
          <a:p>
            <a:pPr algn="just"/>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Two main approaches are available to design black box test cases</a:t>
            </a:r>
            <a:endParaRPr lang="en-IN" altLang="en-US" sz="2400">
              <a:latin typeface="Times New Roman" panose="02020603050405020304" charset="0"/>
              <a:cs typeface="Times New Roman" panose="02020603050405020304" charset="0"/>
            </a:endParaRPr>
          </a:p>
          <a:p>
            <a:pPr algn="just"/>
            <a:endParaRPr lang="en-IN" altLang="en-US"/>
          </a:p>
          <a:p>
            <a:pPr lvl="1"/>
            <a:r>
              <a:rPr lang="en-IN" altLang="en-US" sz="2000">
                <a:latin typeface="Times New Roman" panose="02020603050405020304" charset="0"/>
                <a:cs typeface="Times New Roman" panose="02020603050405020304" charset="0"/>
              </a:rPr>
              <a:t>Equivalence class partitioning</a:t>
            </a:r>
            <a:endParaRPr lang="en-IN" altLang="en-US" sz="2000">
              <a:latin typeface="Times New Roman" panose="02020603050405020304" charset="0"/>
              <a:cs typeface="Times New Roman" panose="02020603050405020304" charset="0"/>
            </a:endParaRPr>
          </a:p>
          <a:p>
            <a:pPr lvl="1"/>
            <a:r>
              <a:rPr lang="en-IN" altLang="en-US" sz="2000">
                <a:latin typeface="Times New Roman" panose="02020603050405020304" charset="0"/>
                <a:cs typeface="Times New Roman" panose="02020603050405020304" charset="0"/>
              </a:rPr>
              <a:t>Boundary value analysis</a:t>
            </a:r>
            <a:endParaRPr lang="en-IN" altLang="en-US" sz="2000">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Equivalence Class Partitioning</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n-IN" altLang="en-US" sz="2400">
                <a:latin typeface="Times New Roman" panose="02020603050405020304" charset="0"/>
                <a:cs typeface="Times New Roman" panose="02020603050405020304" charset="0"/>
              </a:rPr>
              <a:t>In the equivalence class partitioning approach,the domain of input values to the unit under test is partitioned into a set of equivalence classes</a:t>
            </a:r>
            <a:endParaRPr lang="en-IN" altLang="en-US" sz="2400">
              <a:latin typeface="Times New Roman" panose="02020603050405020304" charset="0"/>
              <a:cs typeface="Times New Roman" panose="02020603050405020304" charset="0"/>
            </a:endParaRPr>
          </a:p>
          <a:p>
            <a:pPr algn="just"/>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The partitioning is done such that for every input data belonging to the same equivalence class,the program behaves similarly</a:t>
            </a:r>
            <a:endParaRPr lang="en-IN" altLang="en-US" sz="2400">
              <a:latin typeface="Times New Roman" panose="02020603050405020304" charset="0"/>
              <a:cs typeface="Times New Roman" panose="02020603050405020304" charset="0"/>
            </a:endParaRPr>
          </a:p>
          <a:p>
            <a:pPr algn="just"/>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Equivalence classes for a unit under test can be designed by examining the input data and output data</a:t>
            </a:r>
            <a:endParaRPr lang="en-IN" altLang="en-US" sz="2400">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05130" y="384810"/>
            <a:ext cx="11410950" cy="5792470"/>
          </a:xfrm>
        </p:spPr>
        <p:txBody>
          <a:bodyPr/>
          <a:p>
            <a:r>
              <a:rPr lang="en-IN" altLang="en-US" sz="2400">
                <a:latin typeface="Times New Roman" panose="02020603050405020304" charset="0"/>
                <a:cs typeface="Times New Roman" panose="02020603050405020304" charset="0"/>
              </a:rPr>
              <a:t>The following are two general guidelines for designing the equivalence classes:</a:t>
            </a:r>
            <a:endParaRPr lang="en-IN" altLang="en-US" sz="2400">
              <a:latin typeface="Times New Roman" panose="02020603050405020304" charset="0"/>
              <a:cs typeface="Times New Roman" panose="02020603050405020304" charset="0"/>
            </a:endParaRPr>
          </a:p>
          <a:p>
            <a:endParaRPr lang="en-IN" altLang="en-US"/>
          </a:p>
          <a:p>
            <a:pPr lvl="1" algn="just"/>
            <a:r>
              <a:rPr lang="en-IN" altLang="en-US" sz="2000">
                <a:latin typeface="Times New Roman" panose="02020603050405020304" charset="0"/>
                <a:cs typeface="Times New Roman" panose="02020603050405020304" charset="0"/>
              </a:rPr>
              <a:t>If the input data values to a system can be specified by a range of values,then one valid and two invalid equivalence classes can be defined</a:t>
            </a:r>
            <a:endParaRPr lang="en-IN" altLang="en-US" sz="2000">
              <a:latin typeface="Times New Roman" panose="02020603050405020304" charset="0"/>
              <a:cs typeface="Times New Roman" panose="02020603050405020304" charset="0"/>
            </a:endParaRPr>
          </a:p>
          <a:p>
            <a:pPr lvl="1" algn="just"/>
            <a:endParaRPr lang="en-IN" altLang="en-US" sz="2000">
              <a:latin typeface="Times New Roman" panose="02020603050405020304" charset="0"/>
              <a:cs typeface="Times New Roman" panose="02020603050405020304" charset="0"/>
            </a:endParaRPr>
          </a:p>
          <a:p>
            <a:pPr lvl="1" algn="just"/>
            <a:r>
              <a:rPr lang="en-IN" altLang="en-US" sz="2000">
                <a:latin typeface="Times New Roman" panose="02020603050405020304" charset="0"/>
                <a:cs typeface="Times New Roman" panose="02020603050405020304" charset="0"/>
              </a:rPr>
              <a:t>For e.g.: if the equivalence class is the set of integers in the range 1 to 10 (i.e.,[1,10]),then the two invalid equivalence classes are [-∞,0], [11,+∞],and the valid equivalence class is [1,10]</a:t>
            </a:r>
            <a:endParaRPr lang="en-IN" altLang="en-US" sz="2000">
              <a:latin typeface="Times New Roman" panose="02020603050405020304" charset="0"/>
              <a:cs typeface="Times New Roman" panose="02020603050405020304" charset="0"/>
            </a:endParaRPr>
          </a:p>
          <a:p>
            <a:pPr lvl="1" algn="just"/>
            <a:endParaRPr lang="en-IN" altLang="en-US" sz="2000">
              <a:latin typeface="Times New Roman" panose="02020603050405020304" charset="0"/>
              <a:cs typeface="Times New Roman" panose="02020603050405020304" charset="0"/>
            </a:endParaRPr>
          </a:p>
          <a:p>
            <a:pPr lvl="1" algn="just"/>
            <a:r>
              <a:rPr lang="en-IN" altLang="en-US" sz="2000">
                <a:latin typeface="Times New Roman" panose="02020603050405020304" charset="0"/>
                <a:cs typeface="Times New Roman" panose="02020603050405020304" charset="0"/>
              </a:rPr>
              <a:t>If the input data assumes values from a set of discrete members of some domain,then one equivalence class for the valid input values and another equivalence class for the invalid input values should be defined</a:t>
            </a:r>
            <a:endParaRPr lang="en-IN" altLang="en-US" sz="2000">
              <a:latin typeface="Times New Roman" panose="02020603050405020304" charset="0"/>
              <a:cs typeface="Times New Roman" panose="02020603050405020304" charset="0"/>
            </a:endParaRPr>
          </a:p>
          <a:p>
            <a:pPr marL="457200" lvl="1" indent="0" algn="just">
              <a:buNone/>
            </a:pPr>
            <a:endParaRPr lang="en-IN" altLang="en-US" sz="2000">
              <a:latin typeface="Times New Roman" panose="02020603050405020304" charset="0"/>
              <a:cs typeface="Times New Roman" panose="02020603050405020304" charset="0"/>
            </a:endParaRPr>
          </a:p>
          <a:p>
            <a:pPr lvl="1" algn="just"/>
            <a:r>
              <a:rPr lang="en-IN" altLang="en-US" sz="2000">
                <a:latin typeface="Times New Roman" panose="02020603050405020304" charset="0"/>
                <a:cs typeface="Times New Roman" panose="02020603050405020304" charset="0"/>
              </a:rPr>
              <a:t>For e.g.: if the valid equivalence classes are {A,B,C} then the invalid equivalence class is U-{A,B,C},where U is the universe of all possible input values</a:t>
            </a:r>
            <a:endParaRPr lang="en-IN" altLang="en-US" sz="2000">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14655" y="445770"/>
            <a:ext cx="11322050" cy="5731510"/>
          </a:xfrm>
        </p:spPr>
        <p:txBody>
          <a:bodyPr/>
          <a:p>
            <a:pPr marL="0" indent="0" algn="just">
              <a:buNone/>
            </a:pPr>
            <a:r>
              <a:rPr lang="en-IN" altLang="en-US" sz="2400" b="1">
                <a:latin typeface="Times New Roman" panose="02020603050405020304" charset="0"/>
                <a:cs typeface="Times New Roman" panose="02020603050405020304" charset="0"/>
              </a:rPr>
              <a:t>Problem:</a:t>
            </a:r>
            <a:r>
              <a:rPr lang="en-IN" altLang="en-US" sz="2400">
                <a:latin typeface="Times New Roman" panose="02020603050405020304" charset="0"/>
                <a:cs typeface="Times New Roman" panose="02020603050405020304" charset="0"/>
              </a:rPr>
              <a:t> Consider a program unit that takes an input integer that can assume values in the range of 0 and 5000 and computes its square root.Determine the equivalence classes and the black box test suite for the program unit </a:t>
            </a:r>
            <a:endParaRPr lang="en-IN" altLang="en-US" sz="2400">
              <a:latin typeface="Times New Roman" panose="02020603050405020304" charset="0"/>
              <a:cs typeface="Times New Roman" panose="02020603050405020304" charset="0"/>
            </a:endParaRPr>
          </a:p>
          <a:p>
            <a:pPr marL="0" indent="0" algn="just">
              <a:buNone/>
            </a:pPr>
            <a:endParaRPr lang="en-IN" altLang="en-US" sz="2400">
              <a:latin typeface="Times New Roman" panose="02020603050405020304" charset="0"/>
              <a:cs typeface="Times New Roman" panose="02020603050405020304" charset="0"/>
            </a:endParaRPr>
          </a:p>
          <a:p>
            <a:pPr marL="0" indent="0" algn="just">
              <a:buNone/>
            </a:pPr>
            <a:r>
              <a:rPr lang="en-IN" altLang="en-US" sz="2400" b="1">
                <a:latin typeface="Times New Roman" panose="02020603050405020304" charset="0"/>
                <a:cs typeface="Times New Roman" panose="02020603050405020304" charset="0"/>
              </a:rPr>
              <a:t>Solution:</a:t>
            </a:r>
            <a:r>
              <a:rPr lang="en-IN" altLang="en-US" sz="2400">
                <a:latin typeface="Times New Roman" panose="02020603050405020304" charset="0"/>
                <a:cs typeface="Times New Roman" panose="02020603050405020304" charset="0"/>
              </a:rPr>
              <a:t> There are three equivalence classes-the set of negative integers,the set of integers in the range of 0 and 5000,and the set of integers larger than 5000.</a:t>
            </a:r>
            <a:endParaRPr lang="en-IN" altLang="en-US" sz="2400">
              <a:latin typeface="Times New Roman" panose="02020603050405020304" charset="0"/>
              <a:cs typeface="Times New Roman" panose="02020603050405020304" charset="0"/>
            </a:endParaRPr>
          </a:p>
          <a:p>
            <a:pPr marL="0" indent="0" algn="just">
              <a:buNone/>
            </a:pPr>
            <a:endParaRPr lang="en-IN" altLang="en-US" sz="2400">
              <a:latin typeface="Times New Roman" panose="02020603050405020304" charset="0"/>
              <a:cs typeface="Times New Roman" panose="02020603050405020304" charset="0"/>
            </a:endParaRPr>
          </a:p>
          <a:p>
            <a:pPr marL="0" indent="0" algn="just">
              <a:buNone/>
            </a:pPr>
            <a:r>
              <a:rPr lang="en-IN" altLang="en-US" sz="2400">
                <a:latin typeface="Times New Roman" panose="02020603050405020304" charset="0"/>
                <a:cs typeface="Times New Roman" panose="02020603050405020304" charset="0"/>
              </a:rPr>
              <a:t>Therefore,the test cases must include representatives for each of the three equivalence  classes.</a:t>
            </a:r>
            <a:endParaRPr lang="en-IN" altLang="en-US" sz="2400">
              <a:latin typeface="Times New Roman" panose="02020603050405020304" charset="0"/>
              <a:cs typeface="Times New Roman" panose="02020603050405020304" charset="0"/>
            </a:endParaRPr>
          </a:p>
          <a:p>
            <a:pPr marL="0" indent="0" algn="just">
              <a:buNone/>
            </a:pPr>
            <a:endParaRPr lang="en-IN" altLang="en-US" sz="2400">
              <a:latin typeface="Times New Roman" panose="02020603050405020304" charset="0"/>
              <a:cs typeface="Times New Roman" panose="02020603050405020304" charset="0"/>
            </a:endParaRPr>
          </a:p>
          <a:p>
            <a:pPr marL="0" indent="0" algn="just">
              <a:buNone/>
            </a:pPr>
            <a:r>
              <a:rPr lang="en-IN" altLang="en-US" sz="2400">
                <a:latin typeface="Times New Roman" panose="02020603050405020304" charset="0"/>
                <a:cs typeface="Times New Roman" panose="02020603050405020304" charset="0"/>
              </a:rPr>
              <a:t>A possible test suit can be :{-5,500,6000}</a:t>
            </a:r>
            <a:endParaRPr lang="en-IN" altLang="en-US" sz="24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1460" y="144780"/>
            <a:ext cx="10515600" cy="959485"/>
          </a:xfrm>
        </p:spPr>
        <p:txBody>
          <a:bodyPr/>
          <a:p>
            <a:r>
              <a:rPr lang="en-IN" altLang="en-US">
                <a:latin typeface="Times New Roman" panose="02020603050405020304" charset="0"/>
                <a:cs typeface="Times New Roman" panose="02020603050405020304" charset="0"/>
              </a:rPr>
              <a:t>Terminologies(cont.)</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2755" y="1184275"/>
            <a:ext cx="11395075" cy="5268595"/>
          </a:xfrm>
        </p:spPr>
        <p:txBody>
          <a:bodyPr>
            <a:normAutofit lnSpcReduction="20000"/>
          </a:bodyPr>
          <a:p>
            <a:r>
              <a:rPr lang="en-IN" altLang="en-US" sz="2400">
                <a:latin typeface="Times New Roman" panose="02020603050405020304" charset="0"/>
                <a:cs typeface="Times New Roman" panose="02020603050405020304" charset="0"/>
              </a:rPr>
              <a:t>Test case</a:t>
            </a:r>
            <a:endParaRPr lang="en-IN" altLang="en-US" sz="2400">
              <a:latin typeface="Times New Roman" panose="02020603050405020304" charset="0"/>
              <a:cs typeface="Times New Roman" panose="02020603050405020304" charset="0"/>
            </a:endParaRPr>
          </a:p>
          <a:p>
            <a:endParaRPr lang="en-IN" altLang="en-US"/>
          </a:p>
          <a:p>
            <a:pPr lvl="1" algn="just"/>
            <a:r>
              <a:rPr lang="en-IN" altLang="en-US" sz="2000">
                <a:latin typeface="Times New Roman" panose="02020603050405020304" charset="0"/>
                <a:cs typeface="Times New Roman" panose="02020603050405020304" charset="0"/>
              </a:rPr>
              <a:t>A test case is a triplet[</a:t>
            </a:r>
            <a:r>
              <a:rPr lang="en-IN" altLang="en-US" sz="2000" i="1">
                <a:latin typeface="Times New Roman" panose="02020603050405020304" charset="0"/>
                <a:cs typeface="Times New Roman" panose="02020603050405020304" charset="0"/>
              </a:rPr>
              <a:t>I,S,R</a:t>
            </a:r>
            <a:r>
              <a:rPr lang="en-IN" altLang="en-US" sz="2000">
                <a:latin typeface="Times New Roman" panose="02020603050405020304" charset="0"/>
                <a:cs typeface="Times New Roman" panose="02020603050405020304" charset="0"/>
              </a:rPr>
              <a:t>],where I is the data input to the program under test,S is the state of the program at which the data is to be input,and R is the result expected to be produced by the program</a:t>
            </a:r>
            <a:endParaRPr lang="en-IN" altLang="en-US" sz="2000">
              <a:latin typeface="Times New Roman" panose="02020603050405020304" charset="0"/>
              <a:cs typeface="Times New Roman" panose="02020603050405020304" charset="0"/>
            </a:endParaRPr>
          </a:p>
          <a:p>
            <a:pPr lvl="1" algn="just"/>
            <a:endParaRPr lang="en-IN" altLang="en-US" sz="2000">
              <a:latin typeface="Times New Roman" panose="02020603050405020304" charset="0"/>
              <a:cs typeface="Times New Roman" panose="02020603050405020304" charset="0"/>
            </a:endParaRPr>
          </a:p>
          <a:p>
            <a:pPr lvl="1" algn="just"/>
            <a:r>
              <a:rPr lang="en-IN" altLang="en-US" sz="2000">
                <a:latin typeface="Times New Roman" panose="02020603050405020304" charset="0"/>
                <a:cs typeface="Times New Roman" panose="02020603050405020304" charset="0"/>
              </a:rPr>
              <a:t>The state of a program is also called its execution mode</a:t>
            </a:r>
            <a:endParaRPr lang="en-IN" altLang="en-US" sz="2000">
              <a:latin typeface="Times New Roman" panose="02020603050405020304" charset="0"/>
              <a:cs typeface="Times New Roman" panose="02020603050405020304" charset="0"/>
            </a:endParaRPr>
          </a:p>
          <a:p>
            <a:pPr lvl="1" algn="just"/>
            <a:endParaRPr lang="en-IN" altLang="en-US" sz="2000">
              <a:latin typeface="Times New Roman" panose="02020603050405020304" charset="0"/>
              <a:cs typeface="Times New Roman" panose="02020603050405020304" charset="0"/>
            </a:endParaRPr>
          </a:p>
          <a:p>
            <a:pPr lvl="1" algn="just"/>
            <a:r>
              <a:rPr lang="en-IN" altLang="en-US" sz="2000">
                <a:latin typeface="Times New Roman" panose="02020603050405020304" charset="0"/>
                <a:cs typeface="Times New Roman" panose="02020603050405020304" charset="0"/>
              </a:rPr>
              <a:t>A test case is said to be a positive test case if it is designed to test whether the software correctly performs a required functionality</a:t>
            </a:r>
            <a:endParaRPr lang="en-IN" altLang="en-US" sz="2000">
              <a:latin typeface="Times New Roman" panose="02020603050405020304" charset="0"/>
              <a:cs typeface="Times New Roman" panose="02020603050405020304" charset="0"/>
            </a:endParaRPr>
          </a:p>
          <a:p>
            <a:pPr lvl="1" algn="just"/>
            <a:endParaRPr lang="en-IN" altLang="en-US" sz="2000">
              <a:latin typeface="Times New Roman" panose="02020603050405020304" charset="0"/>
              <a:cs typeface="Times New Roman" panose="02020603050405020304" charset="0"/>
            </a:endParaRPr>
          </a:p>
          <a:p>
            <a:pPr lvl="1" algn="just"/>
            <a:r>
              <a:rPr lang="en-IN" altLang="en-US" sz="2000">
                <a:latin typeface="Times New Roman" panose="02020603050405020304" charset="0"/>
                <a:cs typeface="Times New Roman" panose="02020603050405020304" charset="0"/>
              </a:rPr>
              <a:t>e.g.: A positive test case can be designed to check if the function correctly validates a legitimate user entering correct user name and password</a:t>
            </a:r>
            <a:endParaRPr lang="en-IN" altLang="en-US" sz="2000">
              <a:latin typeface="Times New Roman" panose="02020603050405020304" charset="0"/>
              <a:cs typeface="Times New Roman" panose="02020603050405020304" charset="0"/>
            </a:endParaRPr>
          </a:p>
          <a:p>
            <a:pPr lvl="1" algn="just"/>
            <a:endParaRPr lang="en-IN" altLang="en-US" sz="2000">
              <a:latin typeface="Times New Roman" panose="02020603050405020304" charset="0"/>
              <a:cs typeface="Times New Roman" panose="02020603050405020304" charset="0"/>
            </a:endParaRPr>
          </a:p>
          <a:p>
            <a:pPr lvl="1" algn="just"/>
            <a:r>
              <a:rPr lang="en-IN" altLang="en-US" sz="2000">
                <a:latin typeface="Times New Roman" panose="02020603050405020304" charset="0"/>
                <a:cs typeface="Times New Roman" panose="02020603050405020304" charset="0"/>
              </a:rPr>
              <a:t>A  test case is said to be negative test case if it is designed to test whether the software carries out something tt is not required of the system</a:t>
            </a:r>
            <a:endParaRPr lang="en-IN" altLang="en-US" sz="2000">
              <a:latin typeface="Times New Roman" panose="02020603050405020304" charset="0"/>
              <a:cs typeface="Times New Roman" panose="02020603050405020304" charset="0"/>
            </a:endParaRPr>
          </a:p>
          <a:p>
            <a:pPr lvl="1" algn="just"/>
            <a:endParaRPr lang="en-IN" altLang="en-US" sz="2000">
              <a:latin typeface="Times New Roman" panose="02020603050405020304" charset="0"/>
              <a:cs typeface="Times New Roman" panose="02020603050405020304" charset="0"/>
            </a:endParaRPr>
          </a:p>
          <a:p>
            <a:pPr lvl="1" algn="just"/>
            <a:r>
              <a:rPr lang="en-IN" altLang="en-US" sz="2000">
                <a:latin typeface="Times New Roman" panose="02020603050405020304" charset="0"/>
                <a:cs typeface="Times New Roman" panose="02020603050405020304" charset="0"/>
              </a:rPr>
              <a:t>e.g.: A negative test case can be a test case that checks whether the login functionality validates and admits a user with wrong user name or password</a:t>
            </a:r>
            <a:endParaRPr lang="en-IN" altLang="en-US" sz="2000">
              <a:latin typeface="Times New Roman" panose="02020603050405020304" charset="0"/>
              <a:cs typeface="Times New Roman" panose="02020603050405020304" charset="0"/>
            </a:endParaRPr>
          </a:p>
          <a:p>
            <a:pPr lvl="1" algn="just"/>
            <a:endParaRPr lang="en-IN" altLang="en-US" sz="2000">
              <a:latin typeface="Times New Roman" panose="02020603050405020304" charset="0"/>
              <a:cs typeface="Times New Roman" panose="02020603050405020304" charset="0"/>
            </a:endParaRPr>
          </a:p>
          <a:p>
            <a:pPr lvl="1" algn="just"/>
            <a:endParaRPr lang="en-IN" altLang="en-US" sz="2000">
              <a:latin typeface="Times New Roman" panose="02020603050405020304" charset="0"/>
              <a:cs typeface="Times New Roman" panose="02020603050405020304" charset="0"/>
            </a:endParaRPr>
          </a:p>
          <a:p>
            <a:pPr lvl="1" algn="just"/>
            <a:endParaRPr lang="en-IN" altLang="en-US"/>
          </a:p>
          <a:p>
            <a:pPr lvl="0"/>
            <a:endParaRPr lang="en-IN" altLang="en-US" sz="2000">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04495" y="476250"/>
            <a:ext cx="11442065" cy="5701030"/>
          </a:xfrm>
        </p:spPr>
        <p:txBody>
          <a:bodyPr/>
          <a:p>
            <a:pPr marL="0" indent="0" algn="just">
              <a:buNone/>
            </a:pPr>
            <a:r>
              <a:rPr lang="en-IN" altLang="en-US" sz="2400" b="1">
                <a:latin typeface="Times New Roman" panose="02020603050405020304" charset="0"/>
                <a:cs typeface="Times New Roman" panose="02020603050405020304" charset="0"/>
              </a:rPr>
              <a:t>Problem:</a:t>
            </a:r>
            <a:r>
              <a:rPr lang="en-IN" altLang="en-US" sz="2400">
                <a:latin typeface="Times New Roman" panose="02020603050405020304" charset="0"/>
                <a:cs typeface="Times New Roman" panose="02020603050405020304" charset="0"/>
              </a:rPr>
              <a:t> Design equivalence class partitioning test suite for a function that reads a character string of size less than five characters and displays whether it is a palindrome</a:t>
            </a:r>
            <a:endParaRPr lang="en-IN" altLang="en-US" sz="2400">
              <a:latin typeface="Times New Roman" panose="02020603050405020304" charset="0"/>
              <a:cs typeface="Times New Roman" panose="02020603050405020304" charset="0"/>
            </a:endParaRPr>
          </a:p>
          <a:p>
            <a:pPr marL="0" indent="0" algn="just">
              <a:buNone/>
            </a:pPr>
            <a:endParaRPr lang="en-IN" altLang="en-US" sz="2400">
              <a:latin typeface="Times New Roman" panose="02020603050405020304" charset="0"/>
              <a:cs typeface="Times New Roman" panose="02020603050405020304" charset="0"/>
            </a:endParaRPr>
          </a:p>
          <a:p>
            <a:pPr marL="0" indent="0" algn="just">
              <a:buNone/>
            </a:pPr>
            <a:r>
              <a:rPr lang="en-IN" altLang="en-US" sz="2400" b="1">
                <a:latin typeface="Times New Roman" panose="02020603050405020304" charset="0"/>
                <a:cs typeface="Times New Roman" panose="02020603050405020304" charset="0"/>
              </a:rPr>
              <a:t>Solution:</a:t>
            </a:r>
            <a:r>
              <a:rPr lang="en-IN" altLang="en-US" sz="2400">
                <a:latin typeface="Times New Roman" panose="02020603050405020304" charset="0"/>
                <a:cs typeface="Times New Roman" panose="02020603050405020304" charset="0"/>
              </a:rPr>
              <a:t> </a:t>
            </a:r>
            <a:endParaRPr lang="en-IN" altLang="en-US" sz="2400">
              <a:latin typeface="Times New Roman" panose="02020603050405020304" charset="0"/>
              <a:cs typeface="Times New Roman" panose="02020603050405020304" charset="0"/>
            </a:endParaRPr>
          </a:p>
          <a:p>
            <a:pPr marL="0" indent="0" algn="just">
              <a:buNone/>
            </a:pPr>
            <a:r>
              <a:rPr lang="en-IN" altLang="en-US" sz="2400">
                <a:latin typeface="Times New Roman" panose="02020603050405020304" charset="0"/>
                <a:cs typeface="Times New Roman" panose="02020603050405020304" charset="0"/>
              </a:rPr>
              <a:t>The domain of all input values can be partitioned into two broad equivalence classes: valid values and invalid values.</a:t>
            </a:r>
            <a:endParaRPr lang="en-IN" altLang="en-US" sz="2400">
              <a:latin typeface="Times New Roman" panose="02020603050405020304" charset="0"/>
              <a:cs typeface="Times New Roman" panose="02020603050405020304" charset="0"/>
            </a:endParaRPr>
          </a:p>
          <a:p>
            <a:pPr marL="0" indent="0" algn="just">
              <a:buNone/>
            </a:pPr>
            <a:endParaRPr lang="en-IN" altLang="en-US" sz="2400">
              <a:latin typeface="Times New Roman" panose="02020603050405020304" charset="0"/>
              <a:cs typeface="Times New Roman" panose="02020603050405020304" charset="0"/>
            </a:endParaRPr>
          </a:p>
          <a:p>
            <a:pPr marL="0" indent="0" algn="just">
              <a:buNone/>
            </a:pPr>
            <a:r>
              <a:rPr lang="en-IN" altLang="en-US" sz="2400">
                <a:latin typeface="Times New Roman" panose="02020603050405020304" charset="0"/>
                <a:cs typeface="Times New Roman" panose="02020603050405020304" charset="0"/>
              </a:rPr>
              <a:t>The valid values can be partitioned into palindromes and non-palindromes.The equivalence classes are palindromes,non-palindromes and invalid inputs.</a:t>
            </a:r>
            <a:endParaRPr lang="en-IN" altLang="en-US" sz="2400">
              <a:latin typeface="Times New Roman" panose="02020603050405020304" charset="0"/>
              <a:cs typeface="Times New Roman" panose="02020603050405020304" charset="0"/>
            </a:endParaRPr>
          </a:p>
          <a:p>
            <a:pPr marL="0" indent="0" algn="just">
              <a:buNone/>
            </a:pPr>
            <a:endParaRPr lang="en-IN" altLang="en-US" sz="2400">
              <a:latin typeface="Times New Roman" panose="02020603050405020304" charset="0"/>
              <a:cs typeface="Times New Roman" panose="02020603050405020304" charset="0"/>
            </a:endParaRPr>
          </a:p>
          <a:p>
            <a:pPr marL="0" indent="0" algn="just">
              <a:buNone/>
            </a:pPr>
            <a:r>
              <a:rPr lang="en-IN" altLang="en-US" sz="2400">
                <a:latin typeface="Times New Roman" panose="02020603050405020304" charset="0"/>
                <a:cs typeface="Times New Roman" panose="02020603050405020304" charset="0"/>
              </a:rPr>
              <a:t>Now,selecting one representative value from each equivalence class,we have the required test suite : { abc,aba,abcdef }.</a:t>
            </a:r>
            <a:endParaRPr lang="en-IN" altLang="en-US" sz="2400">
              <a:latin typeface="Times New Roman" panose="02020603050405020304" charset="0"/>
              <a:cs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86155"/>
          </a:xfrm>
        </p:spPr>
        <p:txBody>
          <a:bodyPr/>
          <a:p>
            <a:r>
              <a:rPr lang="en-IN" altLang="en-US">
                <a:latin typeface="Times New Roman" panose="02020603050405020304" charset="0"/>
                <a:cs typeface="Times New Roman" panose="02020603050405020304" charset="0"/>
              </a:rPr>
              <a:t>Boundary Value Analysis</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n-IN" altLang="en-US" sz="2400">
                <a:latin typeface="Times New Roman" panose="02020603050405020304" charset="0"/>
                <a:cs typeface="Times New Roman" panose="02020603050405020304" charset="0"/>
              </a:rPr>
              <a:t>Programming error that is frequently committed by programmers is missing out the values at the boundaries of different equivalence classes of inputs</a:t>
            </a:r>
            <a:endParaRPr lang="en-IN" altLang="en-US" sz="2400">
              <a:latin typeface="Times New Roman" panose="02020603050405020304" charset="0"/>
              <a:cs typeface="Times New Roman" panose="02020603050405020304" charset="0"/>
            </a:endParaRPr>
          </a:p>
          <a:p>
            <a:pPr algn="just"/>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Reason of such errors might purely be due to psychological factors</a:t>
            </a:r>
            <a:endParaRPr lang="en-IN" altLang="en-US" sz="2400">
              <a:latin typeface="Times New Roman" panose="02020603050405020304" charset="0"/>
              <a:cs typeface="Times New Roman" panose="02020603050405020304" charset="0"/>
            </a:endParaRPr>
          </a:p>
          <a:p>
            <a:pPr algn="just"/>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Programmers often fail to properly address the special processing required by the input values that lie at the boundary of the different equivalence classes</a:t>
            </a:r>
            <a:endParaRPr lang="en-IN" altLang="en-US" sz="2400">
              <a:latin typeface="Times New Roman" panose="02020603050405020304" charset="0"/>
              <a:cs typeface="Times New Roman" panose="02020603050405020304" charset="0"/>
            </a:endParaRPr>
          </a:p>
          <a:p>
            <a:pPr algn="just"/>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For e.g.:  a programmer may improperly use &lt; instead of ≤, or conversely </a:t>
            </a:r>
            <a:r>
              <a:rPr lang="en-IN" altLang="en-US" sz="2400">
                <a:latin typeface="Times New Roman" panose="02020603050405020304" charset="0"/>
                <a:cs typeface="Times New Roman" panose="02020603050405020304" charset="0"/>
                <a:sym typeface="+mn-ea"/>
              </a:rPr>
              <a:t>≤ for &lt;, </a:t>
            </a:r>
            <a:r>
              <a:rPr lang="en-IN" altLang="en-US" sz="2400" i="1">
                <a:latin typeface="Times New Roman" panose="02020603050405020304" charset="0"/>
                <a:cs typeface="Times New Roman" panose="02020603050405020304" charset="0"/>
                <a:sym typeface="+mn-ea"/>
              </a:rPr>
              <a:t>etc.</a:t>
            </a:r>
            <a:endParaRPr lang="en-IN" altLang="en-US" sz="2400" i="1">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81330" y="487680"/>
            <a:ext cx="10872470" cy="5689600"/>
          </a:xfrm>
        </p:spPr>
        <p:txBody>
          <a:bodyPr/>
          <a:p>
            <a:pPr algn="just"/>
            <a:r>
              <a:rPr lang="en-IN" altLang="en-US" sz="2400">
                <a:latin typeface="Times New Roman" panose="02020603050405020304" charset="0"/>
                <a:cs typeface="Times New Roman" panose="02020603050405020304" charset="0"/>
              </a:rPr>
              <a:t>To design boundary value test cases,it is required to examine the equivalence classes to check if any of the equivalence classes contains a range of values</a:t>
            </a:r>
            <a:endParaRPr lang="en-IN" altLang="en-US" sz="2400">
              <a:latin typeface="Times New Roman" panose="02020603050405020304" charset="0"/>
              <a:cs typeface="Times New Roman" panose="02020603050405020304" charset="0"/>
            </a:endParaRPr>
          </a:p>
          <a:p>
            <a:pPr algn="just"/>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For those equivalence classes that are not a range of values(i.e. consist of discrete collection of values) no boundary value test cases can be defined</a:t>
            </a:r>
            <a:endParaRPr lang="en-IN" altLang="en-US" sz="2400">
              <a:latin typeface="Times New Roman" panose="02020603050405020304" charset="0"/>
              <a:cs typeface="Times New Roman" panose="02020603050405020304" charset="0"/>
            </a:endParaRPr>
          </a:p>
          <a:p>
            <a:pPr algn="just"/>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For an equivalence class that is a range of values,the boundary values need to be included in the test suite</a:t>
            </a:r>
            <a:endParaRPr lang="en-IN" altLang="en-US" sz="2400">
              <a:latin typeface="Times New Roman" panose="02020603050405020304" charset="0"/>
              <a:cs typeface="Times New Roman" panose="02020603050405020304" charset="0"/>
            </a:endParaRPr>
          </a:p>
          <a:p>
            <a:pPr algn="just"/>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For e.g.: if an equivalence class contains the integers in the range 1 to 10,then the bounadry value test suite is {0,1,10,11}</a:t>
            </a:r>
            <a:r>
              <a:rPr lang="en-IN" altLang="en-US"/>
              <a:t> </a:t>
            </a:r>
            <a:endParaRPr lang="en-I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36905" y="468630"/>
            <a:ext cx="10716895" cy="5708650"/>
          </a:xfrm>
        </p:spPr>
        <p:txBody>
          <a:bodyPr/>
          <a:p>
            <a:pPr marL="0" indent="0" algn="just">
              <a:buNone/>
            </a:pPr>
            <a:r>
              <a:rPr lang="en-IN" altLang="en-US" sz="2400" b="1">
                <a:latin typeface="Times New Roman" panose="02020603050405020304" charset="0"/>
                <a:cs typeface="Times New Roman" panose="02020603050405020304" charset="0"/>
              </a:rPr>
              <a:t>Problem:</a:t>
            </a:r>
            <a:r>
              <a:rPr lang="en-IN" altLang="en-US" sz="2400">
                <a:latin typeface="Times New Roman" panose="02020603050405020304" charset="0"/>
                <a:cs typeface="Times New Roman" panose="02020603050405020304" charset="0"/>
              </a:rPr>
              <a:t> For a function that computes the square root of the integer values in the range of 0 and 5000,determine the boundary value test suite.</a:t>
            </a:r>
            <a:endParaRPr lang="en-IN" altLang="en-US" sz="2400">
              <a:latin typeface="Times New Roman" panose="02020603050405020304" charset="0"/>
              <a:cs typeface="Times New Roman" panose="02020603050405020304" charset="0"/>
            </a:endParaRPr>
          </a:p>
          <a:p>
            <a:pPr marL="0" indent="0" algn="just">
              <a:buNone/>
            </a:pPr>
            <a:endParaRPr lang="en-IN" altLang="en-US" sz="2400">
              <a:latin typeface="Times New Roman" panose="02020603050405020304" charset="0"/>
              <a:cs typeface="Times New Roman" panose="02020603050405020304" charset="0"/>
            </a:endParaRPr>
          </a:p>
          <a:p>
            <a:pPr marL="0" indent="0" algn="just">
              <a:buNone/>
            </a:pPr>
            <a:r>
              <a:rPr lang="en-IN" altLang="en-US" sz="2400" b="1">
                <a:latin typeface="Times New Roman" panose="02020603050405020304" charset="0"/>
                <a:cs typeface="Times New Roman" panose="02020603050405020304" charset="0"/>
              </a:rPr>
              <a:t>Solution: </a:t>
            </a:r>
            <a:endParaRPr lang="en-IN" altLang="en-US" sz="2400">
              <a:latin typeface="Times New Roman" panose="02020603050405020304" charset="0"/>
              <a:cs typeface="Times New Roman" panose="02020603050405020304" charset="0"/>
            </a:endParaRPr>
          </a:p>
          <a:p>
            <a:pPr marL="0" indent="0" algn="just">
              <a:buNone/>
            </a:pPr>
            <a:r>
              <a:rPr lang="en-IN" altLang="en-US" sz="2400">
                <a:latin typeface="Times New Roman" panose="02020603050405020304" charset="0"/>
                <a:cs typeface="Times New Roman" panose="02020603050405020304" charset="0"/>
                <a:sym typeface="+mn-ea"/>
              </a:rPr>
              <a:t>There are three equivalence classes-the set of negative integers,the set of integers in the range of 0 and 5000,and the set of integers larger than 5000.</a:t>
            </a:r>
            <a:endParaRPr lang="en-IN" altLang="en-US" sz="2400">
              <a:latin typeface="Times New Roman" panose="02020603050405020304" charset="0"/>
              <a:cs typeface="Times New Roman" panose="02020603050405020304" charset="0"/>
              <a:sym typeface="+mn-ea"/>
            </a:endParaRPr>
          </a:p>
          <a:p>
            <a:pPr marL="0" indent="0" algn="just">
              <a:buNone/>
            </a:pPr>
            <a:endParaRPr lang="en-IN" altLang="en-US" sz="2400">
              <a:latin typeface="Times New Roman" panose="02020603050405020304" charset="0"/>
              <a:cs typeface="Times New Roman" panose="02020603050405020304" charset="0"/>
              <a:sym typeface="+mn-ea"/>
            </a:endParaRPr>
          </a:p>
          <a:p>
            <a:pPr marL="0" indent="0" algn="just">
              <a:buNone/>
            </a:pPr>
            <a:r>
              <a:rPr lang="en-IN" altLang="en-US" sz="2400">
                <a:latin typeface="Times New Roman" panose="02020603050405020304" charset="0"/>
                <a:cs typeface="Times New Roman" panose="02020603050405020304" charset="0"/>
              </a:rPr>
              <a:t>The boundary value-based test suite is : {0,-1,5000,5001}</a:t>
            </a:r>
            <a:endParaRPr lang="en-IN" altLang="en-US" sz="2400">
              <a:latin typeface="Times New Roman" panose="02020603050405020304" charset="0"/>
              <a:cs typeface="Times New Roman" panose="02020603050405020304" charset="0"/>
            </a:endParaRPr>
          </a:p>
          <a:p>
            <a:pPr marL="0" indent="0">
              <a:buNone/>
            </a:pPr>
            <a:endParaRPr lang="en-IN" altLang="en-US" sz="2400">
              <a:latin typeface="Times New Roman" panose="02020603050405020304" charset="0"/>
              <a:cs typeface="Times New Roman" panose="020206030504050203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14095"/>
          </a:xfrm>
        </p:spPr>
        <p:txBody>
          <a:bodyPr/>
          <a:p>
            <a:r>
              <a:rPr lang="en-IN" altLang="en-US">
                <a:latin typeface="Times New Roman" panose="02020603050405020304" charset="0"/>
                <a:cs typeface="Times New Roman" panose="02020603050405020304" charset="0"/>
              </a:rPr>
              <a:t>White-Box Testing</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n-IN" altLang="en-US" sz="2400">
                <a:latin typeface="Times New Roman" panose="02020603050405020304" charset="0"/>
                <a:cs typeface="Times New Roman" panose="02020603050405020304" charset="0"/>
              </a:rPr>
              <a:t>White-box testing is an important type of unit testing</a:t>
            </a:r>
            <a:endParaRPr lang="en-IN" altLang="en-US" sz="2400">
              <a:latin typeface="Times New Roman" panose="02020603050405020304" charset="0"/>
              <a:cs typeface="Times New Roman" panose="02020603050405020304" charset="0"/>
            </a:endParaRPr>
          </a:p>
          <a:p>
            <a:pPr algn="just"/>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A large number of white-box testing strategies exist</a:t>
            </a:r>
            <a:endParaRPr lang="en-IN" altLang="en-US" sz="2400">
              <a:latin typeface="Times New Roman" panose="02020603050405020304" charset="0"/>
              <a:cs typeface="Times New Roman" panose="02020603050405020304" charset="0"/>
            </a:endParaRPr>
          </a:p>
          <a:p>
            <a:pPr algn="just"/>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Each testing strategy essentially designs test cases based on analysis of some aspects of source code and is based on some heuristic  </a:t>
            </a:r>
            <a:r>
              <a:rPr lang="en-IN" altLang="en-US"/>
              <a:t> </a:t>
            </a:r>
            <a:endParaRPr lang="en-I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79730" y="181610"/>
            <a:ext cx="10974070" cy="830580"/>
          </a:xfrm>
        </p:spPr>
        <p:txBody>
          <a:bodyPr/>
          <a:p>
            <a:r>
              <a:rPr lang="en-IN" altLang="en-US">
                <a:latin typeface="Times New Roman" panose="02020603050405020304" charset="0"/>
                <a:cs typeface="Times New Roman" panose="02020603050405020304" charset="0"/>
              </a:rPr>
              <a:t>Basic concepts</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379730" y="1249045"/>
            <a:ext cx="11477625" cy="5431155"/>
          </a:xfrm>
        </p:spPr>
        <p:txBody>
          <a:bodyPr>
            <a:normAutofit fontScale="90000"/>
          </a:bodyPr>
          <a:p>
            <a:pPr marL="0" indent="0">
              <a:buNone/>
            </a:pPr>
            <a:r>
              <a:rPr lang="en-IN" altLang="en-US" sz="2400">
                <a:latin typeface="Times New Roman" panose="02020603050405020304" charset="0"/>
                <a:cs typeface="Times New Roman" panose="02020603050405020304" charset="0"/>
              </a:rPr>
              <a:t>A white-box testing strategy can be either be coverage-based or fault-based</a:t>
            </a:r>
            <a:endParaRPr lang="en-IN" altLang="en-US" sz="2400">
              <a:latin typeface="Times New Roman" panose="02020603050405020304" charset="0"/>
              <a:cs typeface="Times New Roman" panose="02020603050405020304" charset="0"/>
            </a:endParaRPr>
          </a:p>
          <a:p>
            <a:pPr marL="0" indent="0">
              <a:buNone/>
            </a:pPr>
            <a:endParaRPr lang="en-IN" altLang="en-US" sz="2400">
              <a:latin typeface="Times New Roman" panose="02020603050405020304" charset="0"/>
              <a:cs typeface="Times New Roman" panose="02020603050405020304" charset="0"/>
            </a:endParaRPr>
          </a:p>
          <a:p>
            <a:r>
              <a:rPr lang="en-IN" altLang="en-US" sz="2400">
                <a:latin typeface="Times New Roman" panose="02020603050405020304" charset="0"/>
                <a:cs typeface="Times New Roman" panose="02020603050405020304" charset="0"/>
              </a:rPr>
              <a:t>Fault-based testing</a:t>
            </a:r>
            <a:endParaRPr lang="en-IN" altLang="en-US" sz="2400">
              <a:latin typeface="Times New Roman" panose="02020603050405020304" charset="0"/>
              <a:cs typeface="Times New Roman" panose="02020603050405020304" charset="0"/>
            </a:endParaRPr>
          </a:p>
          <a:p>
            <a:endParaRPr lang="en-IN" altLang="en-US"/>
          </a:p>
          <a:p>
            <a:pPr lvl="1" algn="just"/>
            <a:r>
              <a:rPr lang="en-IN" altLang="en-US" sz="2000">
                <a:latin typeface="Times New Roman" panose="02020603050405020304" charset="0"/>
                <a:cs typeface="Times New Roman" panose="02020603050405020304" charset="0"/>
              </a:rPr>
              <a:t>A fault-based testing strategy targets to detect certain types of faults</a:t>
            </a:r>
            <a:endParaRPr lang="en-IN" altLang="en-US" sz="2000">
              <a:latin typeface="Times New Roman" panose="02020603050405020304" charset="0"/>
              <a:cs typeface="Times New Roman" panose="02020603050405020304" charset="0"/>
            </a:endParaRPr>
          </a:p>
          <a:p>
            <a:pPr lvl="1" algn="just"/>
            <a:endParaRPr lang="en-IN" altLang="en-US" sz="2000">
              <a:latin typeface="Times New Roman" panose="02020603050405020304" charset="0"/>
              <a:cs typeface="Times New Roman" panose="02020603050405020304" charset="0"/>
            </a:endParaRPr>
          </a:p>
          <a:p>
            <a:pPr lvl="1" algn="just"/>
            <a:r>
              <a:rPr lang="en-IN" altLang="en-US" sz="2000">
                <a:latin typeface="Times New Roman" panose="02020603050405020304" charset="0"/>
                <a:cs typeface="Times New Roman" panose="02020603050405020304" charset="0"/>
              </a:rPr>
              <a:t>e.g.:  fault-based strategy is mutation testing</a:t>
            </a:r>
            <a:endParaRPr lang="en-IN" altLang="en-US">
              <a:latin typeface="Times New Roman" panose="02020603050405020304" charset="0"/>
              <a:cs typeface="Times New Roman" panose="02020603050405020304" charset="0"/>
            </a:endParaRPr>
          </a:p>
          <a:p>
            <a:pPr lvl="1" algn="just"/>
            <a:endParaRPr lang="en-IN" altLang="en-US"/>
          </a:p>
          <a:p>
            <a:pPr lvl="0"/>
            <a:r>
              <a:rPr lang="en-IN" altLang="en-US" sz="2400">
                <a:latin typeface="Times New Roman" panose="02020603050405020304" charset="0"/>
                <a:cs typeface="Times New Roman" panose="02020603050405020304" charset="0"/>
              </a:rPr>
              <a:t>Coverage-based testing</a:t>
            </a:r>
            <a:endParaRPr lang="en-IN" altLang="en-US" sz="2400">
              <a:latin typeface="Times New Roman" panose="02020603050405020304" charset="0"/>
              <a:cs typeface="Times New Roman" panose="02020603050405020304" charset="0"/>
            </a:endParaRPr>
          </a:p>
          <a:p>
            <a:pPr lvl="0"/>
            <a:endParaRPr lang="en-IN" altLang="en-US"/>
          </a:p>
          <a:p>
            <a:pPr lvl="1" algn="just"/>
            <a:r>
              <a:rPr lang="en-IN" altLang="en-US" sz="2000">
                <a:latin typeface="Times New Roman" panose="02020603050405020304" charset="0"/>
                <a:cs typeface="Times New Roman" panose="02020603050405020304" charset="0"/>
              </a:rPr>
              <a:t>A coverage-based testing strategy attempts to execute(or cover) certain elements of a program</a:t>
            </a:r>
            <a:endParaRPr lang="en-IN" altLang="en-US" sz="2000">
              <a:latin typeface="Times New Roman" panose="02020603050405020304" charset="0"/>
              <a:cs typeface="Times New Roman" panose="02020603050405020304" charset="0"/>
            </a:endParaRPr>
          </a:p>
          <a:p>
            <a:pPr lvl="1" algn="just"/>
            <a:endParaRPr lang="en-IN" altLang="en-US" sz="2000">
              <a:latin typeface="Times New Roman" panose="02020603050405020304" charset="0"/>
              <a:cs typeface="Times New Roman" panose="02020603050405020304" charset="0"/>
            </a:endParaRPr>
          </a:p>
          <a:p>
            <a:pPr lvl="1" algn="just"/>
            <a:r>
              <a:rPr lang="en-IN" altLang="en-US" sz="2000">
                <a:latin typeface="Times New Roman" panose="02020603050405020304" charset="0"/>
                <a:cs typeface="Times New Roman" panose="02020603050405020304" charset="0"/>
              </a:rPr>
              <a:t>e.g.: coverage-based testing stratgies are statement coverage,branch coverage,multiple condition coverage,and path coverage-based testing</a:t>
            </a:r>
            <a:endParaRPr lang="en-IN" altLang="en-US" sz="2000">
              <a:latin typeface="Times New Roman" panose="02020603050405020304" charset="0"/>
              <a:cs typeface="Times New Roman" panose="020206030504050203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Testing criterion for coverage-based testing</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n-IN" altLang="en-US" sz="2400">
                <a:latin typeface="Times New Roman" panose="02020603050405020304" charset="0"/>
                <a:cs typeface="Times New Roman" panose="02020603050405020304" charset="0"/>
              </a:rPr>
              <a:t>A coverage-based testing strategy typically targets to execute(i.e.,cover) certain program elements for discovering failures</a:t>
            </a:r>
            <a:endParaRPr lang="en-IN" altLang="en-US" sz="2400">
              <a:latin typeface="Times New Roman" panose="02020603050405020304" charset="0"/>
              <a:cs typeface="Times New Roman" panose="02020603050405020304" charset="0"/>
            </a:endParaRPr>
          </a:p>
          <a:p>
            <a:pPr algn="just"/>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For e.g.: if a testing strategy requires all the statements of a program to be executed atleast once,then we say that the testing criterion of the strategy is statement coverage</a:t>
            </a:r>
            <a:endParaRPr lang="en-IN" altLang="en-US" sz="2400">
              <a:latin typeface="Times New Roman" panose="02020603050405020304" charset="0"/>
              <a:cs typeface="Times New Roman" panose="02020603050405020304" charset="0"/>
            </a:endParaRPr>
          </a:p>
          <a:p>
            <a:pPr algn="just"/>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A test suite is adequate with respect to a criterion,if it covers all program elements of the domain defined by that criterion</a:t>
            </a:r>
            <a:endParaRPr lang="en-IN" altLang="en-US" sz="2400">
              <a:latin typeface="Times New Roman" panose="02020603050405020304" charset="0"/>
              <a:cs typeface="Times New Roman" panose="020206030504050203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75920" y="294640"/>
            <a:ext cx="10515600" cy="953135"/>
          </a:xfrm>
        </p:spPr>
        <p:txBody>
          <a:bodyPr/>
          <a:p>
            <a:r>
              <a:rPr lang="en-IN" altLang="en-US"/>
              <a:t>Statement Coverage</a:t>
            </a:r>
            <a:endParaRPr lang="en-IN" altLang="en-US"/>
          </a:p>
        </p:txBody>
      </p:sp>
      <p:sp>
        <p:nvSpPr>
          <p:cNvPr id="3" name="Content Placeholder 2"/>
          <p:cNvSpPr>
            <a:spLocks noGrp="1"/>
          </p:cNvSpPr>
          <p:nvPr>
            <p:ph idx="1"/>
          </p:nvPr>
        </p:nvSpPr>
        <p:spPr>
          <a:xfrm>
            <a:off x="375920" y="1452880"/>
            <a:ext cx="11592560" cy="5126990"/>
          </a:xfrm>
        </p:spPr>
        <p:txBody>
          <a:bodyPr/>
          <a:p>
            <a:pPr algn="just"/>
            <a:r>
              <a:rPr lang="en-IN" altLang="en-US" sz="2400">
                <a:latin typeface="Times New Roman" panose="02020603050405020304" charset="0"/>
                <a:cs typeface="Times New Roman" panose="02020603050405020304" charset="0"/>
              </a:rPr>
              <a:t>Statement coverage is a metric to measure the percentage of statements that are executed by a test suite in a program atleast once</a:t>
            </a:r>
            <a:endParaRPr lang="en-IN" altLang="en-US" sz="2400">
              <a:latin typeface="Times New Roman" panose="02020603050405020304" charset="0"/>
              <a:cs typeface="Times New Roman" panose="02020603050405020304" charset="0"/>
            </a:endParaRPr>
          </a:p>
          <a:p>
            <a:pPr algn="just"/>
            <a:endParaRPr lang="en-IN" altLang="en-US">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Without executing a statement ,it is difficult to determine whether it causes a failure due to </a:t>
            </a:r>
            <a:endParaRPr lang="en-IN" altLang="en-US" sz="2400">
              <a:latin typeface="Times New Roman" panose="02020603050405020304" charset="0"/>
              <a:cs typeface="Times New Roman" panose="02020603050405020304" charset="0"/>
            </a:endParaRPr>
          </a:p>
          <a:p>
            <a:pPr algn="just"/>
            <a:endParaRPr lang="en-IN" altLang="en-US">
              <a:latin typeface="Times New Roman" panose="02020603050405020304" charset="0"/>
              <a:cs typeface="Times New Roman" panose="02020603050405020304" charset="0"/>
            </a:endParaRPr>
          </a:p>
          <a:p>
            <a:pPr lvl="1" algn="just"/>
            <a:r>
              <a:rPr lang="en-IN" altLang="en-US">
                <a:latin typeface="Times New Roman" panose="02020603050405020304" charset="0"/>
                <a:cs typeface="Times New Roman" panose="02020603050405020304" charset="0"/>
              </a:rPr>
              <a:t>illegal memory access</a:t>
            </a:r>
            <a:endParaRPr lang="en-IN" altLang="en-US">
              <a:latin typeface="Times New Roman" panose="02020603050405020304" charset="0"/>
              <a:cs typeface="Times New Roman" panose="02020603050405020304" charset="0"/>
            </a:endParaRPr>
          </a:p>
          <a:p>
            <a:pPr lvl="1" algn="just"/>
            <a:r>
              <a:rPr lang="en-IN" altLang="en-US">
                <a:latin typeface="Times New Roman" panose="02020603050405020304" charset="0"/>
                <a:cs typeface="Times New Roman" panose="02020603050405020304" charset="0"/>
              </a:rPr>
              <a:t>wrong result computation due improper arithmetic operation, </a:t>
            </a:r>
            <a:r>
              <a:rPr lang="en-IN" altLang="en-US" i="1">
                <a:latin typeface="Times New Roman" panose="02020603050405020304" charset="0"/>
                <a:cs typeface="Times New Roman" panose="02020603050405020304" charset="0"/>
              </a:rPr>
              <a:t>etc.</a:t>
            </a:r>
            <a:endParaRPr lang="en-IN" altLang="en-US" i="1">
              <a:latin typeface="Times New Roman" panose="02020603050405020304" charset="0"/>
              <a:cs typeface="Times New Roman" panose="02020603050405020304" charset="0"/>
            </a:endParaRPr>
          </a:p>
          <a:p>
            <a:pPr lvl="1" algn="just"/>
            <a:endParaRPr lang="en-IN" altLang="en-US" i="1">
              <a:latin typeface="Times New Roman" panose="02020603050405020304" charset="0"/>
              <a:cs typeface="Times New Roman" panose="02020603050405020304" charset="0"/>
            </a:endParaRPr>
          </a:p>
          <a:p>
            <a:pPr lvl="0" algn="just"/>
            <a:r>
              <a:rPr lang="en-IN" altLang="en-US" sz="2400">
                <a:latin typeface="Times New Roman" panose="02020603050405020304" charset="0"/>
                <a:cs typeface="Times New Roman" panose="02020603050405020304" charset="0"/>
              </a:rPr>
              <a:t>Disadvantage of this testing is that executing a statement once and observing that it behaves properly for one input value is no longer guarantee that it will behave correctly for all input values</a:t>
            </a:r>
            <a:endParaRPr lang="en-IN" altLang="en-US" sz="2400">
              <a:latin typeface="Times New Roman" panose="02020603050405020304" charset="0"/>
              <a:cs typeface="Times New Roman" panose="020206030504050203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04800" y="334645"/>
            <a:ext cx="11049000" cy="6245225"/>
          </a:xfrm>
        </p:spPr>
        <p:txBody>
          <a:bodyPr/>
          <a:p>
            <a:pPr marL="0" indent="0">
              <a:buNone/>
            </a:pPr>
            <a:r>
              <a:rPr lang="en-IN" altLang="en-US" sz="2400">
                <a:latin typeface="Times New Roman" panose="02020603050405020304" charset="0"/>
                <a:cs typeface="Times New Roman" panose="02020603050405020304" charset="0"/>
              </a:rPr>
              <a:t>Problem: Design a statement coverage-based test suite for the following Euclid's GCD computation function:  </a:t>
            </a:r>
            <a:endParaRPr lang="en-IN" altLang="en-US" sz="2400">
              <a:latin typeface="Times New Roman" panose="02020603050405020304" charset="0"/>
              <a:cs typeface="Times New Roman" panose="02020603050405020304" charset="0"/>
            </a:endParaRPr>
          </a:p>
          <a:p>
            <a:pPr marL="0" indent="0">
              <a:buNone/>
            </a:pPr>
            <a:r>
              <a:rPr lang="en-IN" altLang="en-US" sz="2400">
                <a:latin typeface="Times New Roman" panose="02020603050405020304" charset="0"/>
                <a:cs typeface="Times New Roman" panose="02020603050405020304" charset="0"/>
              </a:rPr>
              <a:t>			int computeGCD(int x,int y) </a:t>
            </a:r>
            <a:endParaRPr lang="en-IN" altLang="en-US" sz="2400">
              <a:latin typeface="Times New Roman" panose="02020603050405020304" charset="0"/>
              <a:cs typeface="Times New Roman" panose="02020603050405020304" charset="0"/>
            </a:endParaRPr>
          </a:p>
          <a:p>
            <a:pPr marL="0" indent="0">
              <a:buNone/>
            </a:pPr>
            <a:r>
              <a:rPr lang="en-IN" altLang="en-US" sz="2400">
                <a:latin typeface="Times New Roman" panose="02020603050405020304" charset="0"/>
                <a:cs typeface="Times New Roman" panose="02020603050405020304" charset="0"/>
              </a:rPr>
              <a:t>			{</a:t>
            </a:r>
            <a:endParaRPr lang="en-IN" altLang="en-US" sz="2400">
              <a:latin typeface="Times New Roman" panose="02020603050405020304" charset="0"/>
              <a:cs typeface="Times New Roman" panose="02020603050405020304" charset="0"/>
            </a:endParaRPr>
          </a:p>
          <a:p>
            <a:pPr marL="0" indent="0">
              <a:buNone/>
            </a:pPr>
            <a:r>
              <a:rPr lang="en-IN" altLang="en-US" sz="2400">
                <a:latin typeface="Times New Roman" panose="02020603050405020304" charset="0"/>
                <a:cs typeface="Times New Roman" panose="02020603050405020304" charset="0"/>
              </a:rPr>
              <a:t>			  while (x != y)  {</a:t>
            </a:r>
            <a:endParaRPr lang="en-IN" altLang="en-US" sz="2400">
              <a:latin typeface="Times New Roman" panose="02020603050405020304" charset="0"/>
              <a:cs typeface="Times New Roman" panose="02020603050405020304" charset="0"/>
            </a:endParaRPr>
          </a:p>
          <a:p>
            <a:pPr marL="0" indent="0">
              <a:buNone/>
            </a:pPr>
            <a:r>
              <a:rPr lang="en-IN" altLang="en-US" sz="2400">
                <a:latin typeface="Times New Roman" panose="02020603050405020304" charset="0"/>
                <a:cs typeface="Times New Roman" panose="02020603050405020304" charset="0"/>
              </a:rPr>
              <a:t>                                    if (x &gt; y) then</a:t>
            </a:r>
            <a:endParaRPr lang="en-IN" altLang="en-US" sz="2400">
              <a:latin typeface="Times New Roman" panose="02020603050405020304" charset="0"/>
              <a:cs typeface="Times New Roman" panose="02020603050405020304" charset="0"/>
            </a:endParaRPr>
          </a:p>
          <a:p>
            <a:pPr marL="0" indent="0">
              <a:buNone/>
            </a:pPr>
            <a:r>
              <a:rPr lang="en-IN" altLang="en-US" sz="2400">
                <a:latin typeface="Times New Roman" panose="02020603050405020304" charset="0"/>
                <a:cs typeface="Times New Roman" panose="02020603050405020304" charset="0"/>
              </a:rPr>
              <a:t>                                    x = x - y;</a:t>
            </a:r>
            <a:endParaRPr lang="en-IN" altLang="en-US" sz="2400">
              <a:latin typeface="Times New Roman" panose="02020603050405020304" charset="0"/>
              <a:cs typeface="Times New Roman" panose="02020603050405020304" charset="0"/>
            </a:endParaRPr>
          </a:p>
          <a:p>
            <a:pPr marL="0" indent="0">
              <a:buNone/>
            </a:pPr>
            <a:r>
              <a:rPr lang="en-IN" altLang="en-US" sz="2400">
                <a:latin typeface="Times New Roman" panose="02020603050405020304" charset="0"/>
                <a:cs typeface="Times New Roman" panose="02020603050405020304" charset="0"/>
              </a:rPr>
              <a:t>			  else y = y - x;</a:t>
            </a:r>
            <a:endParaRPr lang="en-IN" altLang="en-US" sz="2400">
              <a:latin typeface="Times New Roman" panose="02020603050405020304" charset="0"/>
              <a:cs typeface="Times New Roman" panose="02020603050405020304" charset="0"/>
            </a:endParaRPr>
          </a:p>
          <a:p>
            <a:pPr marL="0" indent="0">
              <a:buNone/>
            </a:pPr>
            <a:r>
              <a:rPr lang="en-IN" altLang="en-US" sz="2400">
                <a:latin typeface="Times New Roman" panose="02020603050405020304" charset="0"/>
                <a:cs typeface="Times New Roman" panose="02020603050405020304" charset="0"/>
              </a:rPr>
              <a:t>		              }</a:t>
            </a:r>
            <a:endParaRPr lang="en-IN" altLang="en-US" sz="2400">
              <a:latin typeface="Times New Roman" panose="02020603050405020304" charset="0"/>
              <a:cs typeface="Times New Roman" panose="02020603050405020304" charset="0"/>
            </a:endParaRPr>
          </a:p>
          <a:p>
            <a:pPr marL="0" indent="0">
              <a:buNone/>
            </a:pPr>
            <a:r>
              <a:rPr lang="en-IN" altLang="en-US" sz="2400">
                <a:latin typeface="Times New Roman" panose="02020603050405020304" charset="0"/>
                <a:cs typeface="Times New Roman" panose="02020603050405020304" charset="0"/>
              </a:rPr>
              <a:t>                                    return x ;</a:t>
            </a:r>
            <a:endParaRPr lang="en-IN" altLang="en-US" sz="2400">
              <a:latin typeface="Times New Roman" panose="02020603050405020304" charset="0"/>
              <a:cs typeface="Times New Roman" panose="02020603050405020304" charset="0"/>
            </a:endParaRPr>
          </a:p>
          <a:p>
            <a:pPr marL="0" indent="0">
              <a:buNone/>
            </a:pPr>
            <a:r>
              <a:rPr lang="en-IN" altLang="en-US" sz="2400">
                <a:latin typeface="Times New Roman" panose="02020603050405020304" charset="0"/>
                <a:cs typeface="Times New Roman" panose="02020603050405020304" charset="0"/>
              </a:rPr>
              <a:t>		             }</a:t>
            </a:r>
            <a:endParaRPr lang="en-IN" altLang="en-US" sz="2400">
              <a:latin typeface="Times New Roman" panose="02020603050405020304" charset="0"/>
              <a:cs typeface="Times New Roman" panose="02020603050405020304" charset="0"/>
            </a:endParaRPr>
          </a:p>
          <a:p>
            <a:pPr marL="0" indent="0">
              <a:buNone/>
            </a:pPr>
            <a:endParaRPr lang="en-IN" altLang="en-US" sz="2400">
              <a:latin typeface="Times New Roman" panose="02020603050405020304" charset="0"/>
              <a:cs typeface="Times New Roman" panose="02020603050405020304" charset="0"/>
            </a:endParaRPr>
          </a:p>
          <a:p>
            <a:pPr marL="0" indent="0">
              <a:buNone/>
            </a:pPr>
            <a:endParaRPr lang="en-IN" altLang="en-US" sz="2400">
              <a:latin typeface="Times New Roman" panose="02020603050405020304" charset="0"/>
              <a:cs typeface="Times New Roman" panose="020206030504050203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86410" y="425450"/>
            <a:ext cx="10867390" cy="5751830"/>
          </a:xfrm>
        </p:spPr>
        <p:txBody>
          <a:bodyPr/>
          <a:p>
            <a:pPr marL="0" indent="0" algn="just">
              <a:buNone/>
            </a:pPr>
            <a:r>
              <a:rPr lang="en-IN" altLang="en-US" sz="2400" b="1">
                <a:latin typeface="Times New Roman" panose="02020603050405020304" charset="0"/>
                <a:cs typeface="Times New Roman" panose="02020603050405020304" charset="0"/>
                <a:sym typeface="+mn-ea"/>
              </a:rPr>
              <a:t>Solution: </a:t>
            </a:r>
            <a:endParaRPr lang="en-IN" altLang="en-US" sz="2400">
              <a:latin typeface="Times New Roman" panose="02020603050405020304" charset="0"/>
              <a:cs typeface="Times New Roman" panose="02020603050405020304" charset="0"/>
              <a:sym typeface="+mn-ea"/>
            </a:endParaRPr>
          </a:p>
          <a:p>
            <a:pPr marL="0" indent="0" algn="just">
              <a:buNone/>
            </a:pPr>
            <a:r>
              <a:rPr lang="en-IN" altLang="en-US" sz="2400">
                <a:latin typeface="Times New Roman" panose="02020603050405020304" charset="0"/>
                <a:cs typeface="Times New Roman" panose="02020603050405020304" charset="0"/>
                <a:sym typeface="+mn-ea"/>
              </a:rPr>
              <a:t>To design the test cases for achieving statement coverage,the conditional expression of the </a:t>
            </a:r>
            <a:r>
              <a:rPr lang="en-IN" altLang="en-US" sz="2400" b="1" i="1">
                <a:latin typeface="Times New Roman" panose="02020603050405020304" charset="0"/>
                <a:cs typeface="Times New Roman" panose="02020603050405020304" charset="0"/>
                <a:sym typeface="+mn-ea"/>
              </a:rPr>
              <a:t>while</a:t>
            </a:r>
            <a:r>
              <a:rPr lang="en-IN" altLang="en-US" sz="2400">
                <a:latin typeface="Times New Roman" panose="02020603050405020304" charset="0"/>
                <a:cs typeface="Times New Roman" panose="02020603050405020304" charset="0"/>
                <a:sym typeface="+mn-ea"/>
              </a:rPr>
              <a:t> statement needs to be made true and the conditional expression of the </a:t>
            </a:r>
            <a:r>
              <a:rPr lang="en-IN" altLang="en-US" sz="2400" b="1" i="1">
                <a:latin typeface="Times New Roman" panose="02020603050405020304" charset="0"/>
                <a:cs typeface="Times New Roman" panose="02020603050405020304" charset="0"/>
                <a:sym typeface="+mn-ea"/>
              </a:rPr>
              <a:t>if</a:t>
            </a:r>
            <a:r>
              <a:rPr lang="en-IN" altLang="en-US" sz="2400">
                <a:latin typeface="Times New Roman" panose="02020603050405020304" charset="0"/>
                <a:cs typeface="Times New Roman" panose="02020603050405020304" charset="0"/>
                <a:sym typeface="+mn-ea"/>
              </a:rPr>
              <a:t> statement needs to be made bothe true and false.</a:t>
            </a:r>
            <a:endParaRPr lang="en-IN" altLang="en-US" sz="2400">
              <a:latin typeface="Times New Roman" panose="02020603050405020304" charset="0"/>
              <a:cs typeface="Times New Roman" panose="02020603050405020304" charset="0"/>
              <a:sym typeface="+mn-ea"/>
            </a:endParaRPr>
          </a:p>
          <a:p>
            <a:pPr marL="0" indent="0" algn="just">
              <a:buNone/>
            </a:pPr>
            <a:endParaRPr lang="en-US" sz="2400">
              <a:latin typeface="Times New Roman" panose="02020603050405020304" charset="0"/>
              <a:cs typeface="Times New Roman" panose="02020603050405020304" charset="0"/>
            </a:endParaRPr>
          </a:p>
          <a:p>
            <a:pPr marL="0" indent="0" algn="just">
              <a:buNone/>
            </a:pPr>
            <a:r>
              <a:rPr lang="en-IN" altLang="en-US" sz="2400">
                <a:latin typeface="Times New Roman" panose="02020603050405020304" charset="0"/>
                <a:cs typeface="Times New Roman" panose="02020603050405020304" charset="0"/>
              </a:rPr>
              <a:t>By choosing the test set </a:t>
            </a:r>
            <a:endParaRPr lang="en-IN" altLang="en-US" sz="2400">
              <a:latin typeface="Times New Roman" panose="02020603050405020304" charset="0"/>
              <a:cs typeface="Times New Roman" panose="02020603050405020304" charset="0"/>
            </a:endParaRPr>
          </a:p>
          <a:p>
            <a:pPr marL="0" indent="0" algn="just">
              <a:buNone/>
            </a:pPr>
            <a:endParaRPr lang="en-IN" altLang="en-US" sz="2400">
              <a:latin typeface="Times New Roman" panose="02020603050405020304" charset="0"/>
              <a:cs typeface="Times New Roman" panose="02020603050405020304" charset="0"/>
            </a:endParaRPr>
          </a:p>
          <a:p>
            <a:pPr marL="0" indent="0" algn="just">
              <a:buNone/>
            </a:pPr>
            <a:r>
              <a:rPr lang="en-IN" altLang="en-US" sz="2400">
                <a:latin typeface="Times New Roman" panose="02020603050405020304" charset="0"/>
                <a:cs typeface="Times New Roman" panose="02020603050405020304" charset="0"/>
              </a:rPr>
              <a:t>		{( x= 3, y = 3), (x = 4, y = 3), (x = 3,y=4)},</a:t>
            </a:r>
            <a:endParaRPr lang="en-IN" altLang="en-US" sz="2400">
              <a:latin typeface="Times New Roman" panose="02020603050405020304" charset="0"/>
              <a:cs typeface="Times New Roman" panose="02020603050405020304" charset="0"/>
            </a:endParaRPr>
          </a:p>
          <a:p>
            <a:pPr marL="0" indent="0" algn="just">
              <a:buNone/>
            </a:pPr>
            <a:endParaRPr lang="en-IN" altLang="en-US" sz="2400">
              <a:latin typeface="Times New Roman" panose="02020603050405020304" charset="0"/>
              <a:cs typeface="Times New Roman" panose="02020603050405020304" charset="0"/>
            </a:endParaRPr>
          </a:p>
          <a:p>
            <a:pPr marL="0" indent="0" algn="just">
              <a:buNone/>
            </a:pPr>
            <a:r>
              <a:rPr lang="en-IN" altLang="en-US" sz="2400">
                <a:latin typeface="Times New Roman" panose="02020603050405020304" charset="0"/>
                <a:cs typeface="Times New Roman" panose="02020603050405020304" charset="0"/>
              </a:rPr>
              <a:t>all statements of the program would be executed atleast once.</a:t>
            </a:r>
            <a:endParaRPr lang="en-IN" altLang="en-US" sz="24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35940" y="349885"/>
            <a:ext cx="11101705" cy="5991860"/>
          </a:xfrm>
        </p:spPr>
        <p:txBody>
          <a:bodyPr>
            <a:normAutofit fontScale="90000"/>
          </a:bodyPr>
          <a:p>
            <a:pPr lvl="0"/>
            <a:r>
              <a:rPr lang="en-IN" altLang="en-US" sz="2400">
                <a:latin typeface="Times New Roman" panose="02020603050405020304" charset="0"/>
                <a:cs typeface="Times New Roman" panose="02020603050405020304" charset="0"/>
                <a:sym typeface="+mn-ea"/>
              </a:rPr>
              <a:t>Test scenario</a:t>
            </a:r>
            <a:endParaRPr lang="en-IN" altLang="en-US" sz="2800">
              <a:latin typeface="Times New Roman" panose="02020603050405020304" charset="0"/>
              <a:cs typeface="Times New Roman" panose="02020603050405020304" charset="0"/>
            </a:endParaRPr>
          </a:p>
          <a:p>
            <a:pPr lvl="0"/>
            <a:endParaRPr lang="en-IN" altLang="en-US" sz="2800"/>
          </a:p>
          <a:p>
            <a:pPr lvl="1" algn="just"/>
            <a:r>
              <a:rPr lang="en-IN" altLang="en-US" sz="2000">
                <a:latin typeface="Times New Roman" panose="02020603050405020304" charset="0"/>
                <a:cs typeface="Times New Roman" panose="02020603050405020304" charset="0"/>
                <a:sym typeface="+mn-ea"/>
              </a:rPr>
              <a:t>It is an abstract test case in the sense that it only identifies the aspects of the program that are to be tested without identifying the input,state or output</a:t>
            </a:r>
            <a:endParaRPr lang="en-IN" altLang="en-US" sz="2000">
              <a:latin typeface="Times New Roman" panose="02020603050405020304" charset="0"/>
              <a:cs typeface="Times New Roman" panose="02020603050405020304" charset="0"/>
            </a:endParaRPr>
          </a:p>
          <a:p>
            <a:pPr lvl="1" algn="just"/>
            <a:endParaRPr lang="en-IN" altLang="en-US" sz="2000">
              <a:latin typeface="Times New Roman" panose="02020603050405020304" charset="0"/>
              <a:cs typeface="Times New Roman" panose="02020603050405020304" charset="0"/>
            </a:endParaRPr>
          </a:p>
          <a:p>
            <a:pPr lvl="1" algn="just"/>
            <a:r>
              <a:rPr lang="en-IN" altLang="en-US" sz="2000">
                <a:latin typeface="Times New Roman" panose="02020603050405020304" charset="0"/>
                <a:cs typeface="Times New Roman" panose="02020603050405020304" charset="0"/>
                <a:sym typeface="+mn-ea"/>
              </a:rPr>
              <a:t>A test case can be said to be an implementation of a test scenario</a:t>
            </a:r>
            <a:endParaRPr lang="en-IN" altLang="en-US" sz="2000">
              <a:latin typeface="Times New Roman" panose="02020603050405020304" charset="0"/>
              <a:cs typeface="Times New Roman" panose="02020603050405020304" charset="0"/>
              <a:sym typeface="+mn-ea"/>
            </a:endParaRPr>
          </a:p>
          <a:p>
            <a:pPr lvl="1" algn="just"/>
            <a:endParaRPr lang="en-IN" altLang="en-US" sz="2000">
              <a:latin typeface="Times New Roman" panose="02020603050405020304" charset="0"/>
              <a:cs typeface="Times New Roman" panose="02020603050405020304" charset="0"/>
              <a:sym typeface="+mn-ea"/>
            </a:endParaRPr>
          </a:p>
          <a:p>
            <a:pPr lvl="0" algn="just"/>
            <a:r>
              <a:rPr lang="en-IN" altLang="en-US" sz="2330">
                <a:latin typeface="Times New Roman" panose="02020603050405020304" charset="0"/>
                <a:cs typeface="Times New Roman" panose="02020603050405020304" charset="0"/>
                <a:sym typeface="+mn-ea"/>
              </a:rPr>
              <a:t>Test script</a:t>
            </a:r>
            <a:endParaRPr lang="en-IN" altLang="en-US" sz="2330">
              <a:latin typeface="Times New Roman" panose="02020603050405020304" charset="0"/>
              <a:cs typeface="Times New Roman" panose="02020603050405020304" charset="0"/>
              <a:sym typeface="+mn-ea"/>
            </a:endParaRPr>
          </a:p>
          <a:p>
            <a:pPr lvl="0" algn="just"/>
            <a:endParaRPr lang="en-IN" altLang="en-US" sz="2330">
              <a:latin typeface="Times New Roman" panose="02020603050405020304" charset="0"/>
              <a:cs typeface="Times New Roman" panose="02020603050405020304" charset="0"/>
              <a:sym typeface="+mn-ea"/>
            </a:endParaRPr>
          </a:p>
          <a:p>
            <a:pPr lvl="1" algn="just"/>
            <a:r>
              <a:rPr lang="en-IN" altLang="en-US" sz="1995">
                <a:latin typeface="Times New Roman" panose="02020603050405020304" charset="0"/>
                <a:cs typeface="Times New Roman" panose="02020603050405020304" charset="0"/>
                <a:sym typeface="+mn-ea"/>
              </a:rPr>
              <a:t>A test script is an encoding of a test case as a short program</a:t>
            </a:r>
            <a:endParaRPr lang="en-IN" altLang="en-US" sz="1995">
              <a:latin typeface="Times New Roman" panose="02020603050405020304" charset="0"/>
              <a:cs typeface="Times New Roman" panose="02020603050405020304" charset="0"/>
              <a:sym typeface="+mn-ea"/>
            </a:endParaRPr>
          </a:p>
          <a:p>
            <a:pPr lvl="1" algn="just"/>
            <a:endParaRPr lang="en-IN" altLang="en-US" sz="1995">
              <a:latin typeface="Times New Roman" panose="02020603050405020304" charset="0"/>
              <a:cs typeface="Times New Roman" panose="02020603050405020304" charset="0"/>
              <a:sym typeface="+mn-ea"/>
            </a:endParaRPr>
          </a:p>
          <a:p>
            <a:pPr lvl="1" algn="just"/>
            <a:r>
              <a:rPr lang="en-IN" altLang="en-US" sz="1995">
                <a:latin typeface="Times New Roman" panose="02020603050405020304" charset="0"/>
                <a:cs typeface="Times New Roman" panose="02020603050405020304" charset="0"/>
                <a:sym typeface="+mn-ea"/>
              </a:rPr>
              <a:t>Test scripts are developed for automated execution of the test cases</a:t>
            </a:r>
            <a:endParaRPr lang="en-IN" altLang="en-US" sz="1995">
              <a:latin typeface="Times New Roman" panose="02020603050405020304" charset="0"/>
              <a:cs typeface="Times New Roman" panose="02020603050405020304" charset="0"/>
              <a:sym typeface="+mn-ea"/>
            </a:endParaRPr>
          </a:p>
          <a:p>
            <a:pPr lvl="1" algn="just"/>
            <a:endParaRPr lang="en-IN" altLang="en-US" sz="2795">
              <a:latin typeface="Times New Roman" panose="02020603050405020304" charset="0"/>
              <a:cs typeface="Times New Roman" panose="02020603050405020304" charset="0"/>
            </a:endParaRPr>
          </a:p>
          <a:p>
            <a:r>
              <a:rPr lang="en-IN" altLang="en-US" sz="2400">
                <a:latin typeface="Times New Roman" panose="02020603050405020304" charset="0"/>
                <a:cs typeface="Times New Roman" panose="02020603050405020304" charset="0"/>
              </a:rPr>
              <a:t>Test suite</a:t>
            </a:r>
            <a:endParaRPr lang="en-IN" altLang="en-US">
              <a:latin typeface="Times New Roman" panose="02020603050405020304" charset="0"/>
              <a:cs typeface="Times New Roman" panose="02020603050405020304" charset="0"/>
            </a:endParaRPr>
          </a:p>
          <a:p>
            <a:endParaRPr lang="en-IN" altLang="en-US">
              <a:latin typeface="Times New Roman" panose="02020603050405020304" charset="0"/>
              <a:cs typeface="Times New Roman" panose="02020603050405020304" charset="0"/>
            </a:endParaRPr>
          </a:p>
          <a:p>
            <a:pPr lvl="1" algn="just"/>
            <a:r>
              <a:rPr lang="en-IN" altLang="en-US" sz="2000">
                <a:latin typeface="Times New Roman" panose="02020603050405020304" charset="0"/>
                <a:cs typeface="Times New Roman" panose="02020603050405020304" charset="0"/>
              </a:rPr>
              <a:t>A test suite is the set of all test cases that have been designed by a tester to test a given program </a:t>
            </a:r>
            <a:endParaRPr lang="en-IN" altLang="en-US" sz="2000">
              <a:latin typeface="Times New Roman" panose="02020603050405020304" charset="0"/>
              <a:cs typeface="Times New Roman" panose="02020603050405020304" charset="0"/>
            </a:endParaRPr>
          </a:p>
          <a:p>
            <a:pPr lvl="1" algn="just"/>
            <a:endParaRPr lang="en-IN" altLang="en-US" sz="2000">
              <a:latin typeface="Times New Roman" panose="02020603050405020304" charset="0"/>
              <a:cs typeface="Times New Roman" panose="02020603050405020304" charset="0"/>
            </a:endParaRPr>
          </a:p>
          <a:p>
            <a:pPr marL="0" lvl="0" indent="0" algn="just">
              <a:buNone/>
            </a:pPr>
            <a:endParaRPr lang="en-IN" altLang="en-US" sz="2330">
              <a:latin typeface="Times New Roman" panose="02020603050405020304" charset="0"/>
              <a:cs typeface="Times New Roman" panose="02020603050405020304" charset="0"/>
            </a:endParaRPr>
          </a:p>
          <a:p>
            <a:pPr lvl="0" algn="just"/>
            <a:endParaRPr lang="en-IN" altLang="en-US" sz="2330">
              <a:latin typeface="Times New Roman" panose="02020603050405020304" charset="0"/>
              <a:cs typeface="Times New Roman" panose="02020603050405020304" charset="0"/>
            </a:endParaRPr>
          </a:p>
          <a:p>
            <a:pPr lvl="0" algn="just"/>
            <a:endParaRPr lang="en-IN" altLang="en-US" sz="2330">
              <a:latin typeface="Times New Roman" panose="02020603050405020304" charset="0"/>
              <a:cs typeface="Times New Roman" panose="02020603050405020304" charset="0"/>
            </a:endParaRPr>
          </a:p>
          <a:p>
            <a:pPr lvl="0" algn="just"/>
            <a:endParaRPr lang="en-IN" altLang="en-US" sz="2330">
              <a:latin typeface="Times New Roman" panose="02020603050405020304" charset="0"/>
              <a:cs typeface="Times New Roman" panose="02020603050405020304" charset="0"/>
            </a:endParaRPr>
          </a:p>
          <a:p>
            <a:pPr lvl="0" algn="just"/>
            <a:endParaRPr lang="en-IN" altLang="en-US" sz="2330">
              <a:latin typeface="Times New Roman" panose="02020603050405020304" charset="0"/>
              <a:cs typeface="Times New Roman" panose="020206030504050203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Branch Coverage </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n-IN" altLang="en-US" sz="2400">
                <a:latin typeface="Times New Roman" panose="02020603050405020304" charset="0"/>
                <a:cs typeface="Times New Roman" panose="02020603050405020304" charset="0"/>
              </a:rPr>
              <a:t>Branch coverage is also called decision coverage(DC)</a:t>
            </a:r>
            <a:endParaRPr lang="en-IN" altLang="en-US" sz="2400">
              <a:latin typeface="Times New Roman" panose="02020603050405020304" charset="0"/>
              <a:cs typeface="Times New Roman" panose="02020603050405020304" charset="0"/>
            </a:endParaRPr>
          </a:p>
          <a:p>
            <a:pPr algn="just"/>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It is also referred to as all edge coverage</a:t>
            </a:r>
            <a:endParaRPr lang="en-IN" altLang="en-US" sz="2400">
              <a:latin typeface="Times New Roman" panose="02020603050405020304" charset="0"/>
              <a:cs typeface="Times New Roman" panose="02020603050405020304" charset="0"/>
            </a:endParaRPr>
          </a:p>
          <a:p>
            <a:pPr algn="just"/>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A test suite achieves branch coverage,if it makes the decision expression in each branch in the program to assume both true and false values</a:t>
            </a:r>
            <a:endParaRPr lang="en-IN" altLang="en-US" sz="2400">
              <a:latin typeface="Times New Roman" panose="02020603050405020304" charset="0"/>
              <a:cs typeface="Times New Roman" panose="02020603050405020304" charset="0"/>
            </a:endParaRPr>
          </a:p>
          <a:p>
            <a:pPr algn="just"/>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It is known as edge testing since eacg edge of a program's control flow graph is required to be traversed at least once </a:t>
            </a:r>
            <a:endParaRPr lang="en-IN" altLang="en-US" sz="2400">
              <a:latin typeface="Times New Roman" panose="02020603050405020304" charset="0"/>
              <a:cs typeface="Times New Roman" panose="0202060305040502030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14655" y="394970"/>
            <a:ext cx="10939145" cy="5782310"/>
          </a:xfrm>
        </p:spPr>
        <p:txBody>
          <a:bodyPr/>
          <a:p>
            <a:pPr marL="0" indent="0">
              <a:buNone/>
            </a:pPr>
            <a:r>
              <a:rPr lang="en-IN" altLang="en-US" sz="2400">
                <a:latin typeface="Times New Roman" panose="02020603050405020304" charset="0"/>
                <a:cs typeface="Times New Roman" panose="02020603050405020304" charset="0"/>
              </a:rPr>
              <a:t>Problem: Given Euclid's GCD computation function:</a:t>
            </a:r>
            <a:endParaRPr lang="en-IN" altLang="en-US" sz="2400">
              <a:latin typeface="Times New Roman" panose="02020603050405020304" charset="0"/>
              <a:cs typeface="Times New Roman" panose="02020603050405020304" charset="0"/>
            </a:endParaRPr>
          </a:p>
          <a:p>
            <a:pPr marL="0" indent="0">
              <a:buNone/>
            </a:pPr>
            <a:r>
              <a:rPr lang="en-IN" altLang="en-US" sz="2400">
                <a:latin typeface="Times New Roman" panose="02020603050405020304" charset="0"/>
                <a:cs typeface="Times New Roman" panose="02020603050405020304" charset="0"/>
                <a:sym typeface="+mn-ea"/>
              </a:rPr>
              <a:t>			int computeGCD(int x,int y) </a:t>
            </a:r>
            <a:endParaRPr lang="en-IN" altLang="en-US" sz="2400">
              <a:latin typeface="Times New Roman" panose="02020603050405020304" charset="0"/>
              <a:cs typeface="Times New Roman" panose="02020603050405020304" charset="0"/>
            </a:endParaRPr>
          </a:p>
          <a:p>
            <a:pPr marL="0" indent="0">
              <a:buNone/>
            </a:pPr>
            <a:r>
              <a:rPr lang="en-IN" altLang="en-US" sz="2400">
                <a:latin typeface="Times New Roman" panose="02020603050405020304" charset="0"/>
                <a:cs typeface="Times New Roman" panose="02020603050405020304" charset="0"/>
                <a:sym typeface="+mn-ea"/>
              </a:rPr>
              <a:t>			{</a:t>
            </a:r>
            <a:endParaRPr lang="en-IN" altLang="en-US" sz="2400">
              <a:latin typeface="Times New Roman" panose="02020603050405020304" charset="0"/>
              <a:cs typeface="Times New Roman" panose="02020603050405020304" charset="0"/>
            </a:endParaRPr>
          </a:p>
          <a:p>
            <a:pPr marL="0" indent="0">
              <a:buNone/>
            </a:pPr>
            <a:r>
              <a:rPr lang="en-IN" altLang="en-US" sz="2400">
                <a:latin typeface="Times New Roman" panose="02020603050405020304" charset="0"/>
                <a:cs typeface="Times New Roman" panose="02020603050405020304" charset="0"/>
                <a:sym typeface="+mn-ea"/>
              </a:rPr>
              <a:t>			  while (x != y)  {</a:t>
            </a:r>
            <a:endParaRPr lang="en-IN" altLang="en-US" sz="2400">
              <a:latin typeface="Times New Roman" panose="02020603050405020304" charset="0"/>
              <a:cs typeface="Times New Roman" panose="02020603050405020304" charset="0"/>
            </a:endParaRPr>
          </a:p>
          <a:p>
            <a:pPr marL="0" indent="0">
              <a:buNone/>
            </a:pPr>
            <a:r>
              <a:rPr lang="en-IN" altLang="en-US" sz="2400">
                <a:latin typeface="Times New Roman" panose="02020603050405020304" charset="0"/>
                <a:cs typeface="Times New Roman" panose="02020603050405020304" charset="0"/>
                <a:sym typeface="+mn-ea"/>
              </a:rPr>
              <a:t>                                    if (x &gt; y) then</a:t>
            </a:r>
            <a:endParaRPr lang="en-IN" altLang="en-US" sz="2400">
              <a:latin typeface="Times New Roman" panose="02020603050405020304" charset="0"/>
              <a:cs typeface="Times New Roman" panose="02020603050405020304" charset="0"/>
            </a:endParaRPr>
          </a:p>
          <a:p>
            <a:pPr marL="0" indent="0">
              <a:buNone/>
            </a:pPr>
            <a:r>
              <a:rPr lang="en-IN" altLang="en-US" sz="2400">
                <a:latin typeface="Times New Roman" panose="02020603050405020304" charset="0"/>
                <a:cs typeface="Times New Roman" panose="02020603050405020304" charset="0"/>
                <a:sym typeface="+mn-ea"/>
              </a:rPr>
              <a:t>                                    x = x - y;</a:t>
            </a:r>
            <a:endParaRPr lang="en-IN" altLang="en-US" sz="2400">
              <a:latin typeface="Times New Roman" panose="02020603050405020304" charset="0"/>
              <a:cs typeface="Times New Roman" panose="02020603050405020304" charset="0"/>
            </a:endParaRPr>
          </a:p>
          <a:p>
            <a:pPr marL="0" indent="0">
              <a:buNone/>
            </a:pPr>
            <a:r>
              <a:rPr lang="en-IN" altLang="en-US" sz="2400">
                <a:latin typeface="Times New Roman" panose="02020603050405020304" charset="0"/>
                <a:cs typeface="Times New Roman" panose="02020603050405020304" charset="0"/>
                <a:sym typeface="+mn-ea"/>
              </a:rPr>
              <a:t>			  else y = y - x;</a:t>
            </a:r>
            <a:endParaRPr lang="en-IN" altLang="en-US" sz="2400">
              <a:latin typeface="Times New Roman" panose="02020603050405020304" charset="0"/>
              <a:cs typeface="Times New Roman" panose="02020603050405020304" charset="0"/>
            </a:endParaRPr>
          </a:p>
          <a:p>
            <a:pPr marL="0" indent="0">
              <a:buNone/>
            </a:pPr>
            <a:r>
              <a:rPr lang="en-IN" altLang="en-US" sz="2400">
                <a:latin typeface="Times New Roman" panose="02020603050405020304" charset="0"/>
                <a:cs typeface="Times New Roman" panose="02020603050405020304" charset="0"/>
                <a:sym typeface="+mn-ea"/>
              </a:rPr>
              <a:t>		              }</a:t>
            </a:r>
            <a:endParaRPr lang="en-IN" altLang="en-US" sz="2400">
              <a:latin typeface="Times New Roman" panose="02020603050405020304" charset="0"/>
              <a:cs typeface="Times New Roman" panose="02020603050405020304" charset="0"/>
            </a:endParaRPr>
          </a:p>
          <a:p>
            <a:pPr marL="0" indent="0">
              <a:buNone/>
            </a:pPr>
            <a:r>
              <a:rPr lang="en-IN" altLang="en-US" sz="2400">
                <a:latin typeface="Times New Roman" panose="02020603050405020304" charset="0"/>
                <a:cs typeface="Times New Roman" panose="02020603050405020304" charset="0"/>
                <a:sym typeface="+mn-ea"/>
              </a:rPr>
              <a:t>                                    return x ;</a:t>
            </a:r>
            <a:endParaRPr lang="en-IN" altLang="en-US" sz="2400">
              <a:latin typeface="Times New Roman" panose="02020603050405020304" charset="0"/>
              <a:cs typeface="Times New Roman" panose="02020603050405020304" charset="0"/>
            </a:endParaRPr>
          </a:p>
          <a:p>
            <a:pPr marL="0" indent="0">
              <a:buNone/>
            </a:pPr>
            <a:r>
              <a:rPr lang="en-IN" altLang="en-US" sz="2400">
                <a:latin typeface="Times New Roman" panose="02020603050405020304" charset="0"/>
                <a:cs typeface="Times New Roman" panose="02020603050405020304" charset="0"/>
                <a:sym typeface="+mn-ea"/>
              </a:rPr>
              <a:t>		             }</a:t>
            </a:r>
            <a:endParaRPr lang="en-IN" altLang="en-US" sz="2400">
              <a:latin typeface="Times New Roman" panose="02020603050405020304" charset="0"/>
              <a:cs typeface="Times New Roman" panose="02020603050405020304" charset="0"/>
              <a:sym typeface="+mn-ea"/>
            </a:endParaRPr>
          </a:p>
          <a:p>
            <a:pPr marL="0" indent="0">
              <a:buNone/>
            </a:pPr>
            <a:r>
              <a:rPr lang="en-IN" altLang="en-US" sz="2400">
                <a:latin typeface="Times New Roman" panose="02020603050405020304" charset="0"/>
                <a:cs typeface="Times New Roman" panose="02020603050405020304" charset="0"/>
              </a:rPr>
              <a:t>Determine a test site to achieve branch coverage.</a:t>
            </a:r>
            <a:endParaRPr lang="en-IN" altLang="en-US" sz="2400">
              <a:latin typeface="Times New Roman" panose="02020603050405020304" charset="0"/>
              <a:cs typeface="Times New Roman" panose="0202060305040502030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46430"/>
            <a:ext cx="10515600" cy="5530850"/>
          </a:xfrm>
        </p:spPr>
        <p:txBody>
          <a:bodyPr/>
          <a:p>
            <a:pPr marL="0" indent="0" algn="just">
              <a:buNone/>
            </a:pPr>
            <a:r>
              <a:rPr lang="en-IN" altLang="en-US" sz="2400">
                <a:latin typeface="Times New Roman" panose="02020603050405020304" charset="0"/>
                <a:cs typeface="Times New Roman" panose="02020603050405020304" charset="0"/>
              </a:rPr>
              <a:t>Solution:</a:t>
            </a:r>
            <a:endParaRPr lang="en-IN" altLang="en-US" sz="2400">
              <a:latin typeface="Times New Roman" panose="02020603050405020304" charset="0"/>
              <a:cs typeface="Times New Roman" panose="02020603050405020304" charset="0"/>
            </a:endParaRPr>
          </a:p>
          <a:p>
            <a:pPr marL="0" indent="0" algn="just">
              <a:buNone/>
            </a:pPr>
            <a:endParaRPr lang="en-IN" altLang="en-US" sz="2400">
              <a:latin typeface="Times New Roman" panose="02020603050405020304" charset="0"/>
              <a:cs typeface="Times New Roman" panose="02020603050405020304" charset="0"/>
            </a:endParaRPr>
          </a:p>
          <a:p>
            <a:pPr marL="0" indent="0" algn="just">
              <a:buNone/>
            </a:pPr>
            <a:r>
              <a:rPr lang="en-IN" altLang="en-US" sz="2400">
                <a:latin typeface="Times New Roman" panose="02020603050405020304" charset="0"/>
                <a:cs typeface="Times New Roman" panose="02020603050405020304" charset="0"/>
              </a:rPr>
              <a:t>The test suite</a:t>
            </a:r>
            <a:endParaRPr lang="en-IN" altLang="en-US" sz="2400">
              <a:latin typeface="Times New Roman" panose="02020603050405020304" charset="0"/>
              <a:cs typeface="Times New Roman" panose="02020603050405020304" charset="0"/>
            </a:endParaRPr>
          </a:p>
          <a:p>
            <a:pPr marL="0" indent="0" algn="just">
              <a:buNone/>
            </a:pPr>
            <a:r>
              <a:rPr lang="en-IN" altLang="en-US" sz="2400">
                <a:latin typeface="Times New Roman" panose="02020603050405020304" charset="0"/>
                <a:cs typeface="Times New Roman" panose="02020603050405020304" charset="0"/>
              </a:rPr>
              <a:t>		</a:t>
            </a:r>
            <a:endParaRPr lang="en-IN" altLang="en-US" sz="2400">
              <a:latin typeface="Times New Roman" panose="02020603050405020304" charset="0"/>
              <a:cs typeface="Times New Roman" panose="02020603050405020304" charset="0"/>
            </a:endParaRPr>
          </a:p>
          <a:p>
            <a:pPr marL="0" indent="0" algn="just">
              <a:buNone/>
            </a:pPr>
            <a:r>
              <a:rPr lang="en-IN" altLang="en-US" sz="2400">
                <a:latin typeface="Times New Roman" panose="02020603050405020304" charset="0"/>
                <a:cs typeface="Times New Roman" panose="02020603050405020304" charset="0"/>
              </a:rPr>
              <a:t>{(x = 3 , y = 3),(x = 3 , y = 2),(x = 3 , y =2),(x = 4 , y = 3),(x = 3 , y = 4)}</a:t>
            </a:r>
            <a:endParaRPr lang="en-IN" altLang="en-US" sz="2400">
              <a:latin typeface="Times New Roman" panose="02020603050405020304" charset="0"/>
              <a:cs typeface="Times New Roman" panose="02020603050405020304" charset="0"/>
            </a:endParaRPr>
          </a:p>
          <a:p>
            <a:pPr marL="0" indent="0" algn="just">
              <a:buNone/>
            </a:pPr>
            <a:r>
              <a:rPr lang="en-IN" altLang="en-US" sz="2400">
                <a:latin typeface="Times New Roman" panose="02020603050405020304" charset="0"/>
                <a:cs typeface="Times New Roman" panose="02020603050405020304" charset="0"/>
              </a:rPr>
              <a:t> achieves branch coverage.</a:t>
            </a:r>
            <a:endParaRPr lang="en-IN" altLang="en-US"/>
          </a:p>
          <a:p>
            <a:pPr marL="0" indent="0">
              <a:buNone/>
            </a:pPr>
            <a:endParaRPr lang="en-IN" altLang="en-US"/>
          </a:p>
          <a:p>
            <a:pPr marL="0" indent="0">
              <a:buNone/>
            </a:pPr>
            <a:endParaRPr lang="en-I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Path Coverage</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n-IN" altLang="en-US" sz="2400">
                <a:latin typeface="Times New Roman" panose="02020603050405020304" charset="0"/>
                <a:cs typeface="Times New Roman" panose="02020603050405020304" charset="0"/>
              </a:rPr>
              <a:t>A test suite achieves path coverage if it executes each linearly independent paths(or basis paths) at least once</a:t>
            </a:r>
            <a:endParaRPr lang="en-IN" altLang="en-US" sz="2400">
              <a:latin typeface="Times New Roman" panose="02020603050405020304" charset="0"/>
              <a:cs typeface="Times New Roman" panose="02020603050405020304" charset="0"/>
            </a:endParaRPr>
          </a:p>
          <a:p>
            <a:pPr algn="just"/>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A linearly independent path can be defined in terms of the control flow graph(CFG) of a program</a:t>
            </a:r>
            <a:endParaRPr lang="en-IN" altLang="en-US" sz="2400">
              <a:latin typeface="Times New Roman" panose="02020603050405020304" charset="0"/>
              <a:cs typeface="Times New Roman" panose="02020603050405020304" charset="0"/>
            </a:endParaRPr>
          </a:p>
          <a:p>
            <a:pPr algn="just"/>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To understand path coverage-based testing strategy,we need to first understand how the CFG of a program can be drawn</a:t>
            </a:r>
            <a:endParaRPr lang="en-IN" altLang="en-US" sz="24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16890" y="744220"/>
            <a:ext cx="10836910" cy="5433060"/>
          </a:xfrm>
        </p:spPr>
        <p:txBody>
          <a:bodyPr/>
          <a:p>
            <a:r>
              <a:rPr lang="en-IN" altLang="en-US" sz="2400">
                <a:latin typeface="Times New Roman" panose="02020603050405020304" charset="0"/>
                <a:cs typeface="Times New Roman" panose="02020603050405020304" charset="0"/>
              </a:rPr>
              <a:t>Testability</a:t>
            </a:r>
            <a:endParaRPr lang="en-IN" altLang="en-US" sz="2400">
              <a:latin typeface="Times New Roman" panose="02020603050405020304" charset="0"/>
              <a:cs typeface="Times New Roman" panose="02020603050405020304" charset="0"/>
            </a:endParaRPr>
          </a:p>
          <a:p>
            <a:endParaRPr lang="en-IN" altLang="en-US"/>
          </a:p>
          <a:p>
            <a:pPr lvl="1" algn="just"/>
            <a:r>
              <a:rPr lang="en-IN" altLang="en-US" sz="2000">
                <a:latin typeface="Times New Roman" panose="02020603050405020304" charset="0"/>
                <a:cs typeface="Times New Roman" panose="02020603050405020304" charset="0"/>
                <a:sym typeface="+mn-ea"/>
              </a:rPr>
              <a:t>Testability of a program indicates the effort needed to validate the program i.e. the  degree of difficulty to adequately test an implementation to determine its conformance to its requirements</a:t>
            </a:r>
            <a:endParaRPr lang="en-IN"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83590" y="209550"/>
            <a:ext cx="10515600" cy="1161415"/>
          </a:xfrm>
        </p:spPr>
        <p:txBody>
          <a:bodyPr/>
          <a:p>
            <a:r>
              <a:rPr lang="en-IN" altLang="en-US">
                <a:latin typeface="Times New Roman" panose="02020603050405020304" charset="0"/>
                <a:cs typeface="Times New Roman" panose="02020603050405020304" charset="0"/>
              </a:rPr>
              <a:t>Verification versus validation</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825625"/>
            <a:ext cx="11009630" cy="4351655"/>
          </a:xfrm>
        </p:spPr>
        <p:txBody>
          <a:bodyPr>
            <a:normAutofit lnSpcReduction="10000"/>
          </a:bodyPr>
          <a:p>
            <a:pPr algn="just"/>
            <a:r>
              <a:rPr lang="en-IN" altLang="en-US" sz="2400">
                <a:latin typeface="Times New Roman" panose="02020603050405020304" charset="0"/>
                <a:cs typeface="Times New Roman" panose="02020603050405020304" charset="0"/>
              </a:rPr>
              <a:t>The objectives of both verification and validation techniques are very similar since both these techniques are designed to help remove errors in a software</a:t>
            </a:r>
            <a:endParaRPr lang="en-IN" altLang="en-US" sz="2400">
              <a:latin typeface="Times New Roman" panose="02020603050405020304" charset="0"/>
              <a:cs typeface="Times New Roman" panose="02020603050405020304" charset="0"/>
            </a:endParaRPr>
          </a:p>
          <a:p>
            <a:pPr algn="just"/>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Verification is the process of determining whether the output of one phase of software development conforms to that of previous phase</a:t>
            </a:r>
            <a:endParaRPr lang="en-IN" altLang="en-US" sz="2400">
              <a:latin typeface="Times New Roman" panose="02020603050405020304" charset="0"/>
              <a:cs typeface="Times New Roman" panose="02020603050405020304" charset="0"/>
            </a:endParaRPr>
          </a:p>
          <a:p>
            <a:pPr algn="just"/>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Validation is the process of determining whether a fully developed software conforms to its requirement specification  </a:t>
            </a:r>
            <a:endParaRPr lang="en-IN" altLang="en-US" sz="2400">
              <a:latin typeface="Times New Roman" panose="02020603050405020304" charset="0"/>
              <a:cs typeface="Times New Roman" panose="02020603050405020304" charset="0"/>
            </a:endParaRPr>
          </a:p>
          <a:p>
            <a:pPr algn="just"/>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The primary techniques used for verification include review,simulation,formal verification and testing</a:t>
            </a:r>
            <a:endParaRPr lang="en-IN" alt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78765" y="202565"/>
            <a:ext cx="11634470" cy="5745480"/>
          </a:xfrm>
        </p:spPr>
        <p:txBody>
          <a:bodyPr>
            <a:normAutofit lnSpcReduction="20000"/>
          </a:bodyPr>
          <a:p>
            <a:pPr algn="just"/>
            <a:r>
              <a:rPr lang="en-IN" altLang="en-US" sz="2400">
                <a:latin typeface="Times New Roman" panose="02020603050405020304" charset="0"/>
                <a:cs typeface="Times New Roman" panose="02020603050405020304" charset="0"/>
              </a:rPr>
              <a:t>System testing can be considered as a validation step where it is determined whether the fully developed code is as per its requirements specification</a:t>
            </a:r>
            <a:endParaRPr lang="en-IN" altLang="en-US" sz="2400">
              <a:latin typeface="Times New Roman" panose="02020603050405020304" charset="0"/>
              <a:cs typeface="Times New Roman" panose="02020603050405020304" charset="0"/>
            </a:endParaRPr>
          </a:p>
          <a:p>
            <a:pPr algn="just"/>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Verification does not require execution of the software whereas validation requires execution of the software</a:t>
            </a:r>
            <a:endParaRPr lang="en-IN" altLang="en-US" sz="2400">
              <a:latin typeface="Times New Roman" panose="02020603050405020304" charset="0"/>
              <a:cs typeface="Times New Roman" panose="02020603050405020304" charset="0"/>
            </a:endParaRPr>
          </a:p>
          <a:p>
            <a:pPr algn="just"/>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Verification is carried out during the development process to check if the development activities are proceeding alright</a:t>
            </a:r>
            <a:endParaRPr lang="en-IN" altLang="en-US" sz="2400">
              <a:latin typeface="Times New Roman" panose="02020603050405020304" charset="0"/>
              <a:cs typeface="Times New Roman" panose="02020603050405020304" charset="0"/>
            </a:endParaRPr>
          </a:p>
          <a:p>
            <a:pPr algn="just"/>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Validation is carried out to check if the right as required by the customer has been developed</a:t>
            </a:r>
            <a:endParaRPr lang="en-IN" altLang="en-US" sz="2400">
              <a:latin typeface="Times New Roman" panose="02020603050405020304" charset="0"/>
              <a:cs typeface="Times New Roman" panose="02020603050405020304" charset="0"/>
            </a:endParaRPr>
          </a:p>
          <a:p>
            <a:pPr algn="just"/>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The activities involved in these two types of bug detection techniques together are called the “</a:t>
            </a:r>
            <a:r>
              <a:rPr lang="en-IN" altLang="en-US" sz="2400" b="1">
                <a:latin typeface="Times New Roman" panose="02020603050405020304" charset="0"/>
                <a:cs typeface="Times New Roman" panose="02020603050405020304" charset="0"/>
              </a:rPr>
              <a:t>V and V</a:t>
            </a:r>
            <a:r>
              <a:rPr lang="en-IN" altLang="en-US" sz="2400">
                <a:latin typeface="Times New Roman" panose="02020603050405020304" charset="0"/>
                <a:cs typeface="Times New Roman" panose="02020603050405020304" charset="0"/>
              </a:rPr>
              <a:t>” activities</a:t>
            </a:r>
            <a:endParaRPr lang="en-IN" altLang="en-US" sz="2400">
              <a:latin typeface="Times New Roman" panose="02020603050405020304" charset="0"/>
              <a:cs typeface="Times New Roman" panose="02020603050405020304" charset="0"/>
            </a:endParaRPr>
          </a:p>
          <a:p>
            <a:pPr algn="just"/>
            <a:endParaRPr lang="en-IN" altLang="en-US" sz="2400">
              <a:latin typeface="Times New Roman" panose="02020603050405020304" charset="0"/>
              <a:cs typeface="Times New Roman" panose="02020603050405020304" charset="0"/>
            </a:endParaRPr>
          </a:p>
          <a:p>
            <a:pPr marL="0" indent="0" algn="just">
              <a:buNone/>
            </a:pPr>
            <a:r>
              <a:rPr lang="en-IN" altLang="en-US" sz="2400">
                <a:latin typeface="Times New Roman" panose="02020603050405020304" charset="0"/>
                <a:cs typeface="Times New Roman" panose="02020603050405020304" charset="0"/>
              </a:rPr>
              <a:t>  Error detection techniques = Verification techniques + Validation techniques</a:t>
            </a:r>
            <a:r>
              <a:rPr lang="en-IN" altLang="en-US"/>
              <a:t> </a:t>
            </a:r>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3535" y="365125"/>
            <a:ext cx="11010265" cy="932180"/>
          </a:xfrm>
        </p:spPr>
        <p:txBody>
          <a:bodyPr/>
          <a:p>
            <a:r>
              <a:rPr lang="en-IN" altLang="en-US">
                <a:latin typeface="Times New Roman" panose="02020603050405020304" charset="0"/>
                <a:cs typeface="Times New Roman" panose="02020603050405020304" charset="0"/>
              </a:rPr>
              <a:t>Phase containment of errors</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343535" y="1431290"/>
            <a:ext cx="11586845" cy="4846320"/>
          </a:xfrm>
        </p:spPr>
        <p:txBody>
          <a:bodyPr>
            <a:normAutofit lnSpcReduction="20000"/>
          </a:bodyPr>
          <a:p>
            <a:pPr algn="just"/>
            <a:r>
              <a:rPr lang="en-IN" altLang="en-US" sz="2400">
                <a:latin typeface="Times New Roman" panose="02020603050405020304" charset="0"/>
                <a:cs typeface="Times New Roman" panose="02020603050405020304" charset="0"/>
              </a:rPr>
              <a:t>Verification techniques can be viewed as an attempt to achieve phase containment of errors</a:t>
            </a:r>
            <a:endParaRPr lang="en-IN" altLang="en-US" sz="2400">
              <a:latin typeface="Times New Roman" panose="02020603050405020304" charset="0"/>
              <a:cs typeface="Times New Roman" panose="02020603050405020304" charset="0"/>
            </a:endParaRPr>
          </a:p>
          <a:p>
            <a:pPr algn="just"/>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Phase containment of errors has been acknowledged to be a cost effective way to eliminate program bugs </a:t>
            </a:r>
            <a:endParaRPr lang="en-IN" altLang="en-US" sz="2400">
              <a:latin typeface="Times New Roman" panose="02020603050405020304" charset="0"/>
              <a:cs typeface="Times New Roman" panose="02020603050405020304" charset="0"/>
            </a:endParaRPr>
          </a:p>
          <a:p>
            <a:pPr algn="just"/>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It is important software engineering principle</a:t>
            </a:r>
            <a:endParaRPr lang="en-IN" altLang="en-US" sz="2400">
              <a:latin typeface="Times New Roman" panose="02020603050405020304" charset="0"/>
              <a:cs typeface="Times New Roman" panose="02020603050405020304" charset="0"/>
            </a:endParaRPr>
          </a:p>
          <a:p>
            <a:pPr algn="just"/>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The principle of detecting errors as close to their points of commitment as possible is known as phase containment of errors</a:t>
            </a:r>
            <a:endParaRPr lang="en-IN" altLang="en-US" sz="2400">
              <a:latin typeface="Times New Roman" panose="02020603050405020304" charset="0"/>
              <a:cs typeface="Times New Roman" panose="02020603050405020304" charset="0"/>
            </a:endParaRPr>
          </a:p>
          <a:p>
            <a:pPr algn="just"/>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Phase containment of erros can reduce the effort required for correcting bugs</a:t>
            </a:r>
            <a:endParaRPr lang="en-IN" altLang="en-US" sz="2400">
              <a:latin typeface="Times New Roman" panose="02020603050405020304" charset="0"/>
              <a:cs typeface="Times New Roman" panose="02020603050405020304" charset="0"/>
            </a:endParaRPr>
          </a:p>
          <a:p>
            <a:pPr algn="just"/>
            <a:endParaRPr lang="en-IN" altLang="en-US" sz="2400">
              <a:latin typeface="Times New Roman" panose="02020603050405020304" charset="0"/>
              <a:cs typeface="Times New Roman" panose="02020603050405020304" charset="0"/>
            </a:endParaRPr>
          </a:p>
          <a:p>
            <a:pPr algn="just"/>
            <a:endParaRPr lang="en-IN" altLang="en-US" sz="2400">
              <a:latin typeface="Times New Roman" panose="02020603050405020304" charset="0"/>
              <a:cs typeface="Times New Roman" panose="02020603050405020304" charset="0"/>
            </a:endParaRPr>
          </a:p>
          <a:p>
            <a:pPr algn="just"/>
            <a:endParaRPr lang="en-IN" altLang="en-US" sz="24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54965" y="596265"/>
            <a:ext cx="10998835" cy="5782945"/>
          </a:xfrm>
        </p:spPr>
        <p:txBody>
          <a:bodyPr>
            <a:normAutofit lnSpcReduction="10000"/>
          </a:bodyPr>
          <a:p>
            <a:pPr algn="just"/>
            <a:r>
              <a:rPr lang="en-IN" altLang="en-US" sz="2400">
                <a:latin typeface="Times New Roman" panose="02020603050405020304" charset="0"/>
                <a:cs typeface="Times New Roman" panose="02020603050405020304" charset="0"/>
                <a:sym typeface="+mn-ea"/>
              </a:rPr>
              <a:t>For e.g.: if a design problem is detected in the design phase itself, then the problem can be taken care of much more easily than if the error is identified,say at the end of the testing phase</a:t>
            </a:r>
            <a:endParaRPr lang="en-IN" altLang="en-US" sz="2400">
              <a:latin typeface="Times New Roman" panose="02020603050405020304" charset="0"/>
              <a:cs typeface="Times New Roman" panose="02020603050405020304" charset="0"/>
              <a:sym typeface="+mn-ea"/>
            </a:endParaRPr>
          </a:p>
          <a:p>
            <a:pPr algn="just"/>
            <a:endParaRPr lang="en-IN" altLang="en-US" sz="2400">
              <a:latin typeface="Times New Roman" panose="02020603050405020304" charset="0"/>
              <a:cs typeface="Times New Roman" panose="02020603050405020304" charset="0"/>
              <a:sym typeface="+mn-ea"/>
            </a:endParaRPr>
          </a:p>
          <a:p>
            <a:pPr algn="just"/>
            <a:r>
              <a:rPr lang="en-IN" altLang="en-US" sz="2400">
                <a:latin typeface="Times New Roman" panose="02020603050405020304" charset="0"/>
                <a:cs typeface="Times New Roman" panose="02020603050405020304" charset="0"/>
                <a:sym typeface="+mn-ea"/>
              </a:rPr>
              <a:t>In the later case,it would be necessary not only to rework the design,but also to appropriately redo the relevant coding as well as the system testing activities,thereby incurring higher cost</a:t>
            </a:r>
            <a:endParaRPr lang="en-IN" altLang="en-US" sz="2400">
              <a:latin typeface="Times New Roman" panose="02020603050405020304" charset="0"/>
              <a:cs typeface="Times New Roman" panose="02020603050405020304" charset="0"/>
              <a:sym typeface="+mn-ea"/>
            </a:endParaRPr>
          </a:p>
          <a:p>
            <a:pPr algn="just"/>
            <a:endParaRPr lang="en-US" sz="2400">
              <a:latin typeface="Times New Roman" panose="02020603050405020304" charset="0"/>
              <a:cs typeface="Times New Roman" panose="02020603050405020304" charset="0"/>
            </a:endParaRPr>
          </a:p>
          <a:p>
            <a:pPr algn="just"/>
            <a:r>
              <a:rPr lang="en-IN" altLang="en-US" sz="2400" b="1">
                <a:latin typeface="Times New Roman" panose="02020603050405020304" charset="0"/>
                <a:cs typeface="Times New Roman" panose="02020603050405020304" charset="0"/>
              </a:rPr>
              <a:t>Problem: </a:t>
            </a:r>
            <a:r>
              <a:rPr lang="en-IN" altLang="en-US" sz="2400">
                <a:latin typeface="Times New Roman" panose="02020603050405020304" charset="0"/>
                <a:cs typeface="Times New Roman" panose="02020603050405020304" charset="0"/>
              </a:rPr>
              <a:t>Is it at all possible to develop a highly reliable software,using validation techniques alone ? If so, can we say that all verification techniques are redundant?</a:t>
            </a:r>
            <a:endParaRPr lang="en-IN" altLang="en-US" sz="2400">
              <a:latin typeface="Times New Roman" panose="02020603050405020304" charset="0"/>
              <a:cs typeface="Times New Roman" panose="02020603050405020304" charset="0"/>
            </a:endParaRPr>
          </a:p>
          <a:p>
            <a:pPr algn="just"/>
            <a:endParaRPr lang="en-IN" altLang="en-US" sz="2400">
              <a:latin typeface="Times New Roman" panose="02020603050405020304" charset="0"/>
              <a:cs typeface="Times New Roman" panose="02020603050405020304" charset="0"/>
            </a:endParaRPr>
          </a:p>
          <a:p>
            <a:pPr algn="just"/>
            <a:r>
              <a:rPr lang="en-IN" altLang="en-US" sz="2400" b="1">
                <a:latin typeface="Times New Roman" panose="02020603050405020304" charset="0"/>
                <a:cs typeface="Times New Roman" panose="02020603050405020304" charset="0"/>
              </a:rPr>
              <a:t>Solution:</a:t>
            </a:r>
            <a:r>
              <a:rPr lang="en-IN" altLang="en-US" sz="2400">
                <a:latin typeface="Times New Roman" panose="02020603050405020304" charset="0"/>
                <a:cs typeface="Times New Roman" panose="02020603050405020304" charset="0"/>
              </a:rPr>
              <a:t>It is possible to develop a highly reliable software using validation techniques.However,this would cause the development cost to increase drastically.Verification techniques help achieve phase containment of errors and provide a means to cost-effectively remove bugs</a:t>
            </a:r>
            <a:endParaRPr lang="en-IN" altLang="en-US" sz="24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63195"/>
            <a:ext cx="10515600" cy="922655"/>
          </a:xfrm>
        </p:spPr>
        <p:txBody>
          <a:bodyPr/>
          <a:p>
            <a:r>
              <a:rPr lang="en-IN" altLang="en-US">
                <a:latin typeface="Times New Roman" panose="02020603050405020304" charset="0"/>
                <a:cs typeface="Times New Roman" panose="02020603050405020304" charset="0"/>
              </a:rPr>
              <a:t>Testing Activities</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239520"/>
            <a:ext cx="10515600" cy="4791075"/>
          </a:xfrm>
        </p:spPr>
        <p:txBody>
          <a:bodyPr>
            <a:normAutofit fontScale="90000"/>
          </a:bodyPr>
          <a:p>
            <a:pPr marL="0" indent="0">
              <a:buNone/>
            </a:pPr>
            <a:r>
              <a:rPr lang="en-IN" altLang="en-US">
                <a:latin typeface="Times New Roman" panose="02020603050405020304" charset="0"/>
                <a:cs typeface="Times New Roman" panose="02020603050405020304" charset="0"/>
              </a:rPr>
              <a:t>Testing involves performing the major activities:</a:t>
            </a:r>
            <a:endParaRPr lang="en-IN" altLang="en-US">
              <a:latin typeface="Times New Roman" panose="02020603050405020304" charset="0"/>
              <a:cs typeface="Times New Roman" panose="02020603050405020304" charset="0"/>
            </a:endParaRPr>
          </a:p>
          <a:p>
            <a:pPr marL="0" indent="0">
              <a:buNone/>
            </a:pP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Test suite design</a:t>
            </a:r>
            <a:endParaRPr lang="en-IN" altLang="en-US">
              <a:latin typeface="Times New Roman" panose="02020603050405020304" charset="0"/>
              <a:cs typeface="Times New Roman" panose="02020603050405020304" charset="0"/>
            </a:endParaRPr>
          </a:p>
          <a:p>
            <a:endParaRPr lang="en-IN" altLang="en-US">
              <a:latin typeface="Times New Roman" panose="02020603050405020304" charset="0"/>
              <a:cs typeface="Times New Roman" panose="02020603050405020304" charset="0"/>
            </a:endParaRPr>
          </a:p>
          <a:p>
            <a:pPr lvl="1"/>
            <a:r>
              <a:rPr lang="en-IN" altLang="en-US">
                <a:latin typeface="Times New Roman" panose="02020603050405020304" charset="0"/>
                <a:cs typeface="Times New Roman" panose="02020603050405020304" charset="0"/>
              </a:rPr>
              <a:t>The test suite is designed possibly using several test case design techniques</a:t>
            </a:r>
            <a:endParaRPr lang="en-IN" altLang="en-US">
              <a:latin typeface="Times New Roman" panose="02020603050405020304" charset="0"/>
              <a:cs typeface="Times New Roman" panose="02020603050405020304" charset="0"/>
            </a:endParaRPr>
          </a:p>
          <a:p>
            <a:pPr lvl="1"/>
            <a:endParaRPr lang="en-IN" altLang="en-US">
              <a:latin typeface="Times New Roman" panose="02020603050405020304" charset="0"/>
              <a:cs typeface="Times New Roman" panose="02020603050405020304" charset="0"/>
            </a:endParaRPr>
          </a:p>
          <a:p>
            <a:pPr lvl="0"/>
            <a:r>
              <a:rPr lang="en-IN" altLang="en-US">
                <a:latin typeface="Times New Roman" panose="02020603050405020304" charset="0"/>
                <a:cs typeface="Times New Roman" panose="02020603050405020304" charset="0"/>
              </a:rPr>
              <a:t>Running test cases and checking the results to detect failures</a:t>
            </a:r>
            <a:endParaRPr lang="en-IN" altLang="en-US">
              <a:latin typeface="Times New Roman" panose="02020603050405020304" charset="0"/>
              <a:cs typeface="Times New Roman" panose="02020603050405020304" charset="0"/>
            </a:endParaRPr>
          </a:p>
          <a:p>
            <a:pPr lvl="0"/>
            <a:endParaRPr lang="en-IN" altLang="en-US">
              <a:latin typeface="Times New Roman" panose="02020603050405020304" charset="0"/>
              <a:cs typeface="Times New Roman" panose="02020603050405020304" charset="0"/>
            </a:endParaRPr>
          </a:p>
          <a:p>
            <a:pPr lvl="1"/>
            <a:r>
              <a:rPr lang="en-IN" altLang="en-US" sz="2400">
                <a:latin typeface="Times New Roman" panose="02020603050405020304" charset="0"/>
                <a:cs typeface="Times New Roman" panose="02020603050405020304" charset="0"/>
              </a:rPr>
              <a:t>Each test case is run and the results are compared with the expected results</a:t>
            </a:r>
            <a:endParaRPr lang="en-IN" altLang="en-US" sz="2400">
              <a:latin typeface="Times New Roman" panose="02020603050405020304" charset="0"/>
              <a:cs typeface="Times New Roman" panose="02020603050405020304" charset="0"/>
            </a:endParaRPr>
          </a:p>
          <a:p>
            <a:pPr lvl="1"/>
            <a:r>
              <a:rPr lang="en-IN" altLang="en-US" sz="2400">
                <a:latin typeface="Times New Roman" panose="02020603050405020304" charset="0"/>
                <a:cs typeface="Times New Roman" panose="02020603050405020304" charset="0"/>
              </a:rPr>
              <a:t>A mismatch between the actual result and expected results indicates a failure</a:t>
            </a:r>
            <a:endParaRPr lang="en-IN" altLang="en-US" sz="2400">
              <a:latin typeface="Times New Roman" panose="02020603050405020304" charset="0"/>
              <a:cs typeface="Times New Roman" panose="02020603050405020304" charset="0"/>
            </a:endParaRPr>
          </a:p>
          <a:p>
            <a:pPr lvl="1"/>
            <a:r>
              <a:rPr lang="en-IN" altLang="en-US" sz="2400">
                <a:latin typeface="Times New Roman" panose="02020603050405020304" charset="0"/>
                <a:cs typeface="Times New Roman" panose="02020603050405020304" charset="0"/>
              </a:rPr>
              <a:t>The test  cases for which the system fails are noted down for later debugging</a:t>
            </a:r>
            <a:endParaRPr lang="en-IN" altLang="en-US" sz="2400">
              <a:latin typeface="Times New Roman" panose="02020603050405020304" charset="0"/>
              <a:cs typeface="Times New Roman" panose="02020603050405020304" charset="0"/>
            </a:endParaRPr>
          </a:p>
          <a:p>
            <a:pPr lvl="1"/>
            <a:endParaRPr lang="en-IN"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14408</Words>
  <Application>WPS Presentation</Application>
  <PresentationFormat>Widescreen</PresentationFormat>
  <Paragraphs>355</Paragraphs>
  <Slides>33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33</vt:i4>
      </vt:variant>
    </vt:vector>
  </HeadingPairs>
  <TitlesOfParts>
    <vt:vector size="42" baseType="lpstr">
      <vt:lpstr>Arial</vt:lpstr>
      <vt:lpstr>SimSun</vt:lpstr>
      <vt:lpstr>Wingdings</vt:lpstr>
      <vt:lpstr>Times New Roman</vt:lpstr>
      <vt:lpstr>Calibri</vt:lpstr>
      <vt:lpstr>Microsoft YaHei</vt:lpstr>
      <vt:lpstr>Arial Unicode MS</vt:lpstr>
      <vt:lpstr>Calibri Light</vt:lpstr>
      <vt:lpstr>Office Theme</vt:lpstr>
      <vt:lpstr>Coding and Testing</vt:lpstr>
      <vt:lpstr>Terminologies(cont.)</vt:lpstr>
      <vt:lpstr>PowerPoint 演示文稿</vt:lpstr>
      <vt:lpstr>PowerPoint 演示文稿</vt:lpstr>
      <vt:lpstr>Verification versus validation</vt:lpstr>
      <vt:lpstr>PowerPoint 演示文稿</vt:lpstr>
      <vt:lpstr>Phase containment of errors</vt:lpstr>
      <vt:lpstr>PowerPoint 演示文稿</vt:lpstr>
      <vt:lpstr>Testing Activities</vt:lpstr>
      <vt:lpstr>PowerPoint 演示文稿</vt:lpstr>
      <vt:lpstr>Testing in the Large versus Testing in the Small</vt:lpstr>
      <vt:lpstr>PowerPoint 演示文稿</vt:lpstr>
      <vt:lpstr>Unit Testing</vt:lpstr>
      <vt:lpstr>Unit Testing(Driver and Stub Modules)</vt:lpstr>
      <vt:lpstr>PowerPoint 演示文稿</vt:lpstr>
      <vt:lpstr>Black-Box Testing</vt:lpstr>
      <vt:lpstr>Equivalence Class Partitioning</vt:lpstr>
      <vt:lpstr>PowerPoint 演示文稿</vt:lpstr>
      <vt:lpstr>PowerPoint 演示文稿</vt:lpstr>
      <vt:lpstr>PowerPoint 演示文稿</vt:lpstr>
      <vt:lpstr>Boundary Value Analysis</vt:lpstr>
      <vt:lpstr>PowerPoint 演示文稿</vt:lpstr>
      <vt:lpstr>PowerPoint 演示文稿</vt:lpstr>
      <vt:lpstr>White-Box Testing</vt:lpstr>
      <vt:lpstr>Basic concepts</vt:lpstr>
      <vt:lpstr>Testing criterion for coverage-based testing</vt:lpstr>
      <vt:lpstr>Statement Coverage</vt:lpstr>
      <vt:lpstr>PowerPoint 演示文稿</vt:lpstr>
      <vt:lpstr>PowerPoint 演示文稿</vt:lpstr>
      <vt:lpstr>Branch Coverage </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and Testing</dc:title>
  <dc:creator/>
  <cp:lastModifiedBy>Asus</cp:lastModifiedBy>
  <cp:revision>44</cp:revision>
  <dcterms:created xsi:type="dcterms:W3CDTF">2020-04-09T08:44:00Z</dcterms:created>
  <dcterms:modified xsi:type="dcterms:W3CDTF">2020-05-06T13:26:57Z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1033-11.2.0.9031</vt:lpwstr>
  </property>
</Properties>
</file>