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89fef7db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89fef7db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73fa8ed0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73fa8ed0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73fa8ed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3fa8ed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89fef7d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89fef7d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89fef7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89fef7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89fef7d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89fef7d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89fef7d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89fef7d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7f924ce1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7f924ce1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89fef7d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89fef7d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89fef7d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89fef7d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89fef7db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89fef7db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89fef7db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89fef7db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AFA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650" y="413376"/>
            <a:ext cx="9084900" cy="1422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2500" u="sng">
                <a:solidFill>
                  <a:srgbClr val="0000FF"/>
                </a:solidFill>
                <a:latin typeface="Bree Serif"/>
                <a:ea typeface="Bree Serif"/>
                <a:cs typeface="Bree Serif"/>
                <a:sym typeface="Bree Serif"/>
              </a:rPr>
              <a:t>PROJECT AND TERM PAPER</a:t>
            </a:r>
            <a:endParaRPr sz="2500" u="sng">
              <a:solidFill>
                <a:srgbClr val="0000FF"/>
              </a:solidFill>
              <a:latin typeface="Bree Serif"/>
              <a:ea typeface="Bree Serif"/>
              <a:cs typeface="Bree Serif"/>
              <a:sym typeface="Bree Serif"/>
            </a:endParaRPr>
          </a:p>
          <a:p>
            <a:pPr indent="0" lvl="0" marL="0" rtl="0" algn="ctr">
              <a:lnSpc>
                <a:spcPct val="115000"/>
              </a:lnSpc>
              <a:spcBef>
                <a:spcPts val="1200"/>
              </a:spcBef>
              <a:spcAft>
                <a:spcPts val="0"/>
              </a:spcAft>
              <a:buNone/>
            </a:pPr>
            <a:r>
              <a:t/>
            </a:r>
            <a:endParaRPr b="1" sz="1800">
              <a:solidFill>
                <a:schemeClr val="dk1"/>
              </a:solidFill>
            </a:endParaRPr>
          </a:p>
          <a:p>
            <a:pPr indent="0" lvl="0" marL="0" rtl="0" algn="ctr">
              <a:lnSpc>
                <a:spcPct val="115000"/>
              </a:lnSpc>
              <a:spcBef>
                <a:spcPts val="1200"/>
              </a:spcBef>
              <a:spcAft>
                <a:spcPts val="1200"/>
              </a:spcAft>
              <a:buNone/>
            </a:pPr>
            <a:r>
              <a:rPr lang="en" sz="1100">
                <a:solidFill>
                  <a:schemeClr val="dk1"/>
                </a:solidFill>
              </a:rPr>
              <a:t> </a:t>
            </a:r>
            <a:endParaRPr sz="1100">
              <a:solidFill>
                <a:schemeClr val="dk1"/>
              </a:solidFill>
            </a:endParaRPr>
          </a:p>
        </p:txBody>
      </p:sp>
      <p:sp>
        <p:nvSpPr>
          <p:cNvPr id="55" name="Google Shape;55;p13"/>
          <p:cNvSpPr txBox="1"/>
          <p:nvPr/>
        </p:nvSpPr>
        <p:spPr>
          <a:xfrm>
            <a:off x="2239350" y="747550"/>
            <a:ext cx="4598700" cy="3227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800">
                <a:solidFill>
                  <a:schemeClr val="dk1"/>
                </a:solidFill>
                <a:latin typeface="Bree Serif"/>
                <a:ea typeface="Bree Serif"/>
                <a:cs typeface="Bree Serif"/>
                <a:sym typeface="Bree Serif"/>
              </a:rPr>
              <a:t> </a:t>
            </a:r>
            <a:endParaRPr sz="8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NAME: DHRUBAJYOTI PATRA </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ROLL NUMBER: 002011701088          </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 SEMESTER: 1ST  YEAR: 3RD               </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     SESSION: 2022-2023</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DEPT: PRODUCTION ENGINEERING</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0"/>
              </a:spcAft>
              <a:buNone/>
            </a:pPr>
            <a:r>
              <a:rPr lang="en" sz="1500">
                <a:solidFill>
                  <a:schemeClr val="dk1"/>
                </a:solidFill>
                <a:latin typeface="Bree Serif"/>
                <a:ea typeface="Bree Serif"/>
                <a:cs typeface="Bree Serif"/>
                <a:sym typeface="Bree Serif"/>
              </a:rPr>
              <a:t>JADAVPUR UNIVERSITY</a:t>
            </a:r>
            <a:endParaRPr sz="1500">
              <a:solidFill>
                <a:schemeClr val="dk1"/>
              </a:solidFill>
              <a:latin typeface="Bree Serif"/>
              <a:ea typeface="Bree Serif"/>
              <a:cs typeface="Bree Serif"/>
              <a:sym typeface="Bree Serif"/>
            </a:endParaRPr>
          </a:p>
          <a:p>
            <a:pPr indent="0" lvl="0" marL="0" rtl="0" algn="ctr">
              <a:lnSpc>
                <a:spcPct val="115000"/>
              </a:lnSpc>
              <a:spcBef>
                <a:spcPts val="1200"/>
              </a:spcBef>
              <a:spcAft>
                <a:spcPts val="1200"/>
              </a:spcAft>
              <a:buNone/>
            </a:pPr>
            <a:r>
              <a:rPr lang="en" sz="1500">
                <a:solidFill>
                  <a:schemeClr val="dk1"/>
                </a:solidFill>
                <a:latin typeface="Bree Serif"/>
                <a:ea typeface="Bree Serif"/>
                <a:cs typeface="Bree Serif"/>
                <a:sym typeface="Bree Serif"/>
              </a:rPr>
              <a:t>Under </a:t>
            </a:r>
            <a:r>
              <a:rPr lang="en" sz="1500">
                <a:solidFill>
                  <a:schemeClr val="dk1"/>
                </a:solidFill>
                <a:latin typeface="Bree Serif"/>
                <a:ea typeface="Bree Serif"/>
                <a:cs typeface="Bree Serif"/>
                <a:sym typeface="Bree Serif"/>
              </a:rPr>
              <a:t>the guidance of </a:t>
            </a:r>
            <a:r>
              <a:rPr b="1" lang="en" sz="1500">
                <a:solidFill>
                  <a:schemeClr val="dk1"/>
                </a:solidFill>
                <a:latin typeface="Bree Serif"/>
                <a:ea typeface="Bree Serif"/>
                <a:cs typeface="Bree Serif"/>
                <a:sym typeface="Bree Serif"/>
              </a:rPr>
              <a:t>Professor Soumya Sarkar</a:t>
            </a:r>
            <a:endParaRPr b="1" sz="1500">
              <a:solidFill>
                <a:schemeClr val="dk1"/>
              </a:solidFill>
              <a:latin typeface="Bree Serif"/>
              <a:ea typeface="Bree Serif"/>
              <a:cs typeface="Bree Serif"/>
              <a:sym typeface="Bree Serif"/>
            </a:endParaRPr>
          </a:p>
        </p:txBody>
      </p:sp>
      <p:sp>
        <p:nvSpPr>
          <p:cNvPr id="56" name="Google Shape;56;p13"/>
          <p:cNvSpPr txBox="1"/>
          <p:nvPr/>
        </p:nvSpPr>
        <p:spPr>
          <a:xfrm>
            <a:off x="1571125" y="4166925"/>
            <a:ext cx="63666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2300">
                <a:solidFill>
                  <a:srgbClr val="0000FF"/>
                </a:solidFill>
                <a:latin typeface="Bree Serif"/>
                <a:ea typeface="Bree Serif"/>
                <a:cs typeface="Bree Serif"/>
                <a:sym typeface="Bree Serif"/>
              </a:rPr>
              <a:t>Retrieval based Question and Answer Chatbot</a:t>
            </a:r>
            <a:endParaRPr sz="2300">
              <a:solidFill>
                <a:srgbClr val="0000FF"/>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p:nvPr/>
        </p:nvSpPr>
        <p:spPr>
          <a:xfrm>
            <a:off x="306800" y="965525"/>
            <a:ext cx="703800" cy="3069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135350" y="4222075"/>
            <a:ext cx="8834100" cy="7671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nvSpPr>
        <p:spPr>
          <a:xfrm>
            <a:off x="374975" y="144375"/>
            <a:ext cx="2400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latin typeface="Bree Serif"/>
                <a:ea typeface="Bree Serif"/>
                <a:cs typeface="Bree Serif"/>
                <a:sym typeface="Bree Serif"/>
              </a:rPr>
              <a:t>RESULTS</a:t>
            </a:r>
            <a:endParaRPr b="1" sz="1900">
              <a:solidFill>
                <a:srgbClr val="0000FF"/>
              </a:solidFill>
              <a:latin typeface="Bree Serif"/>
              <a:ea typeface="Bree Serif"/>
              <a:cs typeface="Bree Serif"/>
              <a:sym typeface="Bree Serif"/>
            </a:endParaRPr>
          </a:p>
        </p:txBody>
      </p:sp>
      <p:pic>
        <p:nvPicPr>
          <p:cNvPr id="158" name="Google Shape;158;p22"/>
          <p:cNvPicPr preferRelativeResize="0"/>
          <p:nvPr/>
        </p:nvPicPr>
        <p:blipFill rotWithShape="1">
          <a:blip r:embed="rId3">
            <a:alphaModFix/>
          </a:blip>
          <a:srcRect b="-18441" l="-24734" r="0" t="0"/>
          <a:stretch/>
        </p:blipFill>
        <p:spPr>
          <a:xfrm>
            <a:off x="-132100" y="844350"/>
            <a:ext cx="8466624" cy="3780800"/>
          </a:xfrm>
          <a:prstGeom prst="rect">
            <a:avLst/>
          </a:prstGeom>
          <a:noFill/>
          <a:ln>
            <a:noFill/>
          </a:ln>
        </p:spPr>
      </p:pic>
      <p:sp>
        <p:nvSpPr>
          <p:cNvPr id="159" name="Google Shape;159;p22"/>
          <p:cNvSpPr txBox="1"/>
          <p:nvPr/>
        </p:nvSpPr>
        <p:spPr>
          <a:xfrm>
            <a:off x="226600" y="4190325"/>
            <a:ext cx="884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So here basically the bot is starting the conversation with randomly generating greeting responses from some hard coded greeting inputs and responses. Then for other queries it is retrieving answers from the corpus for the questions which are most similar to the user query and has the highest similarity score. Finally if the user enters bye then the bot ends the conversations. </a:t>
            </a:r>
            <a:endParaRPr sz="1200"/>
          </a:p>
        </p:txBody>
      </p:sp>
      <p:sp>
        <p:nvSpPr>
          <p:cNvPr id="160" name="Google Shape;160;p22"/>
          <p:cNvSpPr txBox="1"/>
          <p:nvPr/>
        </p:nvSpPr>
        <p:spPr>
          <a:xfrm>
            <a:off x="302800" y="915400"/>
            <a:ext cx="9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RUN 1 :</a:t>
            </a:r>
            <a:endParaRPr>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p:nvPr/>
        </p:nvSpPr>
        <p:spPr>
          <a:xfrm>
            <a:off x="153075" y="4339400"/>
            <a:ext cx="8722500" cy="6237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15825" y="605600"/>
            <a:ext cx="8635800" cy="9384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06800" y="203525"/>
            <a:ext cx="703800" cy="3069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3"/>
          <p:cNvPicPr preferRelativeResize="0"/>
          <p:nvPr/>
        </p:nvPicPr>
        <p:blipFill>
          <a:blip r:embed="rId3">
            <a:alphaModFix/>
          </a:blip>
          <a:stretch>
            <a:fillRect/>
          </a:stretch>
        </p:blipFill>
        <p:spPr>
          <a:xfrm>
            <a:off x="1215710" y="1642725"/>
            <a:ext cx="6631262" cy="2566175"/>
          </a:xfrm>
          <a:prstGeom prst="rect">
            <a:avLst/>
          </a:prstGeom>
          <a:noFill/>
          <a:ln>
            <a:noFill/>
          </a:ln>
        </p:spPr>
      </p:pic>
      <p:sp>
        <p:nvSpPr>
          <p:cNvPr id="169" name="Google Shape;169;p23"/>
          <p:cNvSpPr txBox="1"/>
          <p:nvPr/>
        </p:nvSpPr>
        <p:spPr>
          <a:xfrm>
            <a:off x="302800" y="153400"/>
            <a:ext cx="9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RUN 2 :</a:t>
            </a:r>
            <a:endParaRPr>
              <a:latin typeface="Bree Serif"/>
              <a:ea typeface="Bree Serif"/>
              <a:cs typeface="Bree Serif"/>
              <a:sym typeface="Bree Serif"/>
            </a:endParaRPr>
          </a:p>
        </p:txBody>
      </p:sp>
      <p:sp>
        <p:nvSpPr>
          <p:cNvPr id="170" name="Google Shape;170;p23"/>
          <p:cNvSpPr txBox="1"/>
          <p:nvPr/>
        </p:nvSpPr>
        <p:spPr>
          <a:xfrm>
            <a:off x="381000" y="665375"/>
            <a:ext cx="8591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Here for the 1st and 3rd </a:t>
            </a:r>
            <a:r>
              <a:rPr lang="en" sz="1100"/>
              <a:t>query</a:t>
            </a:r>
            <a:r>
              <a:rPr lang="en" sz="1100"/>
              <a:t> the bot is showing to </a:t>
            </a:r>
            <a:r>
              <a:rPr lang="en" sz="1100"/>
              <a:t>different</a:t>
            </a:r>
            <a:r>
              <a:rPr lang="en" sz="1100"/>
              <a:t> responses apart from answers because query1 is falling under threshold B and </a:t>
            </a:r>
            <a:r>
              <a:rPr lang="en" sz="1100"/>
              <a:t>query2</a:t>
            </a:r>
            <a:r>
              <a:rPr lang="en" sz="1100"/>
              <a:t> is falling under threshold A . So basically if the max cosine similarity score of the user </a:t>
            </a:r>
            <a:r>
              <a:rPr lang="en" sz="1100"/>
              <a:t>query</a:t>
            </a:r>
            <a:r>
              <a:rPr lang="en" sz="1100"/>
              <a:t> is </a:t>
            </a:r>
            <a:r>
              <a:rPr b="1" lang="en" sz="1100"/>
              <a:t>0 </a:t>
            </a:r>
            <a:r>
              <a:rPr lang="en" sz="1100"/>
              <a:t>then it comes under </a:t>
            </a:r>
            <a:r>
              <a:rPr b="1" lang="en" sz="1100"/>
              <a:t>‘Threshold A’ </a:t>
            </a:r>
            <a:r>
              <a:rPr lang="en" sz="1100"/>
              <a:t>and if the max cosine similarity score is </a:t>
            </a:r>
            <a:r>
              <a:rPr b="1" lang="en" sz="1100"/>
              <a:t>less than 0.5 </a:t>
            </a:r>
            <a:r>
              <a:rPr lang="en" sz="1100"/>
              <a:t>than it comes under </a:t>
            </a:r>
            <a:r>
              <a:rPr b="1" lang="en" sz="1100"/>
              <a:t>‘Threshold B’ </a:t>
            </a:r>
            <a:r>
              <a:rPr lang="en" sz="1100"/>
              <a:t>and if the max cosine similarity score is </a:t>
            </a:r>
            <a:r>
              <a:rPr b="1" lang="en" sz="1100"/>
              <a:t>greater than 0.5 </a:t>
            </a:r>
            <a:r>
              <a:rPr lang="en" sz="1100"/>
              <a:t>then it comes under </a:t>
            </a:r>
            <a:r>
              <a:rPr b="1" lang="en" sz="1100"/>
              <a:t>‘Threshold C’.</a:t>
            </a:r>
            <a:endParaRPr b="1" sz="1100"/>
          </a:p>
        </p:txBody>
      </p:sp>
      <p:sp>
        <p:nvSpPr>
          <p:cNvPr id="171" name="Google Shape;171;p23"/>
          <p:cNvSpPr txBox="1"/>
          <p:nvPr/>
        </p:nvSpPr>
        <p:spPr>
          <a:xfrm>
            <a:off x="7827600" y="2171550"/>
            <a:ext cx="13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2" name="Google Shape;172;p23"/>
          <p:cNvSpPr txBox="1"/>
          <p:nvPr/>
        </p:nvSpPr>
        <p:spPr>
          <a:xfrm>
            <a:off x="153075" y="4308050"/>
            <a:ext cx="8798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For </a:t>
            </a:r>
            <a:r>
              <a:rPr b="1" lang="en" sz="1100"/>
              <a:t>threshold A</a:t>
            </a:r>
            <a:r>
              <a:rPr lang="en" sz="1100"/>
              <a:t> the bot will ask to repeat it more elaborately , for </a:t>
            </a:r>
            <a:r>
              <a:rPr b="1" lang="en" sz="1100"/>
              <a:t>threshold B </a:t>
            </a:r>
            <a:r>
              <a:rPr lang="en" sz="1100"/>
              <a:t>it will ask to rephrase because there is a chance of getting more cosine similarity score by </a:t>
            </a:r>
            <a:r>
              <a:rPr lang="en" sz="1100"/>
              <a:t>rephrasing</a:t>
            </a:r>
            <a:r>
              <a:rPr lang="en" sz="1100"/>
              <a:t> it and for </a:t>
            </a:r>
            <a:r>
              <a:rPr b="1" lang="en" sz="1100"/>
              <a:t>threshold c</a:t>
            </a:r>
            <a:r>
              <a:rPr lang="en" sz="1100"/>
              <a:t> it will give response as an answer to </a:t>
            </a:r>
            <a:r>
              <a:rPr lang="en" sz="1100"/>
              <a:t>question</a:t>
            </a:r>
            <a:r>
              <a:rPr lang="en" sz="1100"/>
              <a:t> which max similarity score with the user query.</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451175" y="296775"/>
            <a:ext cx="2400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latin typeface="Bree Serif"/>
                <a:ea typeface="Bree Serif"/>
                <a:cs typeface="Bree Serif"/>
                <a:sym typeface="Bree Serif"/>
              </a:rPr>
              <a:t>CONCLUSION</a:t>
            </a:r>
            <a:endParaRPr b="1" sz="1900">
              <a:solidFill>
                <a:srgbClr val="0000FF"/>
              </a:solidFill>
              <a:latin typeface="Bree Serif"/>
              <a:ea typeface="Bree Serif"/>
              <a:cs typeface="Bree Serif"/>
              <a:sym typeface="Bree Serif"/>
            </a:endParaRPr>
          </a:p>
        </p:txBody>
      </p:sp>
      <p:sp>
        <p:nvSpPr>
          <p:cNvPr id="178" name="Google Shape;178;p24"/>
          <p:cNvSpPr txBox="1"/>
          <p:nvPr/>
        </p:nvSpPr>
        <p:spPr>
          <a:xfrm>
            <a:off x="455200" y="742550"/>
            <a:ext cx="812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Here we developed a platform using the TF-IDF for extracting the keyword after lemmatization, part of speech tagging and the removal of stop words from the user query which is displayed in the final results as filtered text. Each keyword is weighed down to obtain the proper answer for the query. The interface is developed for the users, to the input query in the google Colab. The code will be improved with the retrieving of answers consequently for the questions meaning increasing the data corpus for more accurate and wide variety of answers.</a:t>
            </a:r>
            <a:endParaRPr/>
          </a:p>
        </p:txBody>
      </p:sp>
      <p:sp>
        <p:nvSpPr>
          <p:cNvPr id="179" name="Google Shape;179;p24"/>
          <p:cNvSpPr txBox="1"/>
          <p:nvPr/>
        </p:nvSpPr>
        <p:spPr>
          <a:xfrm>
            <a:off x="1813750" y="2923675"/>
            <a:ext cx="235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3130100" y="1884625"/>
            <a:ext cx="577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0000FF"/>
                </a:solidFill>
                <a:latin typeface="Bree Serif"/>
                <a:ea typeface="Bree Serif"/>
                <a:cs typeface="Bree Serif"/>
                <a:sym typeface="Bree Serif"/>
              </a:rPr>
              <a:t>Thank You</a:t>
            </a:r>
            <a:endParaRPr sz="4000">
              <a:solidFill>
                <a:srgbClr val="0000FF"/>
              </a:solidFill>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3645575" y="2124975"/>
            <a:ext cx="1569900" cy="5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642050" y="3157275"/>
            <a:ext cx="3650100" cy="13536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755850" y="3157275"/>
            <a:ext cx="3650100" cy="13536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14"/>
          <p:cNvCxnSpPr>
            <a:stCxn id="65" idx="2"/>
            <a:endCxn id="66" idx="0"/>
          </p:cNvCxnSpPr>
          <p:nvPr/>
        </p:nvCxnSpPr>
        <p:spPr>
          <a:xfrm flipH="1" rot="-5400000">
            <a:off x="5207550" y="1824825"/>
            <a:ext cx="506400" cy="2109600"/>
          </a:xfrm>
          <a:prstGeom prst="bentConnector3">
            <a:avLst>
              <a:gd fmla="val 49995" name="adj1"/>
            </a:avLst>
          </a:prstGeom>
          <a:noFill/>
          <a:ln cap="flat" cmpd="sng" w="9525">
            <a:solidFill>
              <a:schemeClr val="dk1"/>
            </a:solidFill>
            <a:prstDash val="solid"/>
            <a:round/>
            <a:headEnd len="med" w="med" type="diamond"/>
            <a:tailEnd len="med" w="med" type="diamond"/>
          </a:ln>
        </p:spPr>
      </p:cxnSp>
      <p:cxnSp>
        <p:nvCxnSpPr>
          <p:cNvPr id="67" name="Google Shape;67;p14"/>
          <p:cNvCxnSpPr>
            <a:stCxn id="68" idx="0"/>
            <a:endCxn id="65" idx="2"/>
          </p:cNvCxnSpPr>
          <p:nvPr/>
        </p:nvCxnSpPr>
        <p:spPr>
          <a:xfrm rot="-5400000">
            <a:off x="3196125" y="1922875"/>
            <a:ext cx="506400" cy="1913400"/>
          </a:xfrm>
          <a:prstGeom prst="bentConnector3">
            <a:avLst>
              <a:gd fmla="val 49995" name="adj1"/>
            </a:avLst>
          </a:prstGeom>
          <a:noFill/>
          <a:ln cap="flat" cmpd="sng" w="9525">
            <a:solidFill>
              <a:schemeClr val="dk1"/>
            </a:solidFill>
            <a:prstDash val="solid"/>
            <a:round/>
            <a:headEnd len="med" w="med" type="diamond"/>
            <a:tailEnd len="med" w="med" type="diamond"/>
          </a:ln>
        </p:spPr>
      </p:cxnSp>
      <p:sp>
        <p:nvSpPr>
          <p:cNvPr id="65" name="Google Shape;65;p14"/>
          <p:cNvSpPr txBox="1"/>
          <p:nvPr/>
        </p:nvSpPr>
        <p:spPr>
          <a:xfrm>
            <a:off x="3714000" y="2182425"/>
            <a:ext cx="1383900" cy="44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Chatbot</a:t>
            </a:r>
            <a:endParaRPr b="1">
              <a:solidFill>
                <a:schemeClr val="dk1"/>
              </a:solidFill>
              <a:latin typeface="Roboto"/>
              <a:ea typeface="Roboto"/>
              <a:cs typeface="Roboto"/>
              <a:sym typeface="Roboto"/>
            </a:endParaRPr>
          </a:p>
        </p:txBody>
      </p:sp>
      <p:sp>
        <p:nvSpPr>
          <p:cNvPr id="68" name="Google Shape;68;p14"/>
          <p:cNvSpPr txBox="1"/>
          <p:nvPr/>
        </p:nvSpPr>
        <p:spPr>
          <a:xfrm>
            <a:off x="1499925" y="3132775"/>
            <a:ext cx="19854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Bree Serif"/>
                <a:ea typeface="Bree Serif"/>
                <a:cs typeface="Bree Serif"/>
                <a:sym typeface="Bree Serif"/>
              </a:rPr>
              <a:t>Generative Chatbots</a:t>
            </a:r>
            <a:endParaRPr>
              <a:solidFill>
                <a:srgbClr val="0000FF"/>
              </a:solidFill>
              <a:latin typeface="Bree Serif"/>
              <a:ea typeface="Bree Serif"/>
              <a:cs typeface="Bree Serif"/>
              <a:sym typeface="Bree Serif"/>
            </a:endParaRPr>
          </a:p>
        </p:txBody>
      </p:sp>
      <p:sp>
        <p:nvSpPr>
          <p:cNvPr id="66" name="Google Shape;66;p14"/>
          <p:cNvSpPr txBox="1"/>
          <p:nvPr/>
        </p:nvSpPr>
        <p:spPr>
          <a:xfrm>
            <a:off x="5306700" y="3132775"/>
            <a:ext cx="24177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Bree Serif"/>
                <a:ea typeface="Bree Serif"/>
                <a:cs typeface="Bree Serif"/>
                <a:sym typeface="Bree Serif"/>
              </a:rPr>
              <a:t>Retrieval based Chatbots</a:t>
            </a:r>
            <a:endParaRPr>
              <a:solidFill>
                <a:srgbClr val="0000FF"/>
              </a:solidFill>
              <a:latin typeface="Bree Serif"/>
              <a:ea typeface="Bree Serif"/>
              <a:cs typeface="Bree Serif"/>
              <a:sym typeface="Bree Serif"/>
            </a:endParaRPr>
          </a:p>
        </p:txBody>
      </p:sp>
      <p:sp>
        <p:nvSpPr>
          <p:cNvPr id="69" name="Google Shape;69;p14"/>
          <p:cNvSpPr txBox="1"/>
          <p:nvPr/>
        </p:nvSpPr>
        <p:spPr>
          <a:xfrm>
            <a:off x="402000" y="1004250"/>
            <a:ext cx="8365500" cy="161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200">
                <a:solidFill>
                  <a:srgbClr val="161513"/>
                </a:solidFill>
                <a:highlight>
                  <a:srgbClr val="FFFFFF"/>
                </a:highlight>
              </a:rPr>
              <a:t>At the most basic level, a chatbot is a computer program that simulates and processes human conversation (either written or spoken), allowing humans to interact with digital devices as if they were communicating with a real person. Chatbots can be as simple as rudimentary programs that answer a simple query with a single-line response, or as sophisticated as digital assistants that learn and evolve to deliver increasing levels of personalization as they gather and process information.</a:t>
            </a:r>
            <a:endParaRPr sz="1200">
              <a:solidFill>
                <a:srgbClr val="161513"/>
              </a:solidFill>
              <a:highlight>
                <a:srgbClr val="FFFFFF"/>
              </a:highlight>
            </a:endParaRPr>
          </a:p>
          <a:p>
            <a:pPr indent="0" lvl="0" marL="0" rtl="0" algn="l">
              <a:spcBef>
                <a:spcPts val="1200"/>
              </a:spcBef>
              <a:spcAft>
                <a:spcPts val="0"/>
              </a:spcAft>
              <a:buNone/>
            </a:pPr>
            <a:r>
              <a:t/>
            </a:r>
            <a:endParaRPr/>
          </a:p>
        </p:txBody>
      </p:sp>
      <p:sp>
        <p:nvSpPr>
          <p:cNvPr id="70" name="Google Shape;70;p14"/>
          <p:cNvSpPr txBox="1"/>
          <p:nvPr/>
        </p:nvSpPr>
        <p:spPr>
          <a:xfrm>
            <a:off x="402000" y="638050"/>
            <a:ext cx="3931500" cy="87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800">
                <a:solidFill>
                  <a:srgbClr val="0000FF"/>
                </a:solidFill>
                <a:latin typeface="Bree Serif"/>
                <a:ea typeface="Bree Serif"/>
                <a:cs typeface="Bree Serif"/>
                <a:sym typeface="Bree Serif"/>
              </a:rPr>
              <a:t>Chatbot :</a:t>
            </a:r>
            <a:endParaRPr sz="1800">
              <a:solidFill>
                <a:srgbClr val="0000FF"/>
              </a:solidFill>
              <a:latin typeface="Bree Serif"/>
              <a:ea typeface="Bree Serif"/>
              <a:cs typeface="Bree Serif"/>
              <a:sym typeface="Bree Serif"/>
            </a:endParaRPr>
          </a:p>
          <a:p>
            <a:pPr indent="0" lvl="0" marL="0" rtl="0" algn="l">
              <a:spcBef>
                <a:spcPts val="1200"/>
              </a:spcBef>
              <a:spcAft>
                <a:spcPts val="0"/>
              </a:spcAft>
              <a:buNone/>
            </a:pPr>
            <a:r>
              <a:t/>
            </a:r>
            <a:endParaRPr/>
          </a:p>
        </p:txBody>
      </p:sp>
      <p:sp>
        <p:nvSpPr>
          <p:cNvPr id="71" name="Google Shape;71;p14"/>
          <p:cNvSpPr txBox="1"/>
          <p:nvPr/>
        </p:nvSpPr>
        <p:spPr>
          <a:xfrm>
            <a:off x="423700" y="2295850"/>
            <a:ext cx="20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2" name="Google Shape;72;p14"/>
          <p:cNvSpPr txBox="1"/>
          <p:nvPr/>
        </p:nvSpPr>
        <p:spPr>
          <a:xfrm>
            <a:off x="4779550" y="3536725"/>
            <a:ext cx="3476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For creating a retrieval-based bot is to have a model which ranks how appropriate all predefined responses are to a given input and then replies with the highest ranked. </a:t>
            </a:r>
            <a:endParaRPr sz="1300"/>
          </a:p>
        </p:txBody>
      </p:sp>
      <p:sp>
        <p:nvSpPr>
          <p:cNvPr id="73" name="Google Shape;73;p14"/>
          <p:cNvSpPr txBox="1"/>
          <p:nvPr/>
        </p:nvSpPr>
        <p:spPr>
          <a:xfrm>
            <a:off x="787625" y="3533775"/>
            <a:ext cx="3650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The generative chatbot is the more complex of the two, since the task of generating new sentences is far more taxing and requires much more data to learn than simply retrieving a pre-written sentences. </a:t>
            </a:r>
            <a:endParaRPr sz="1100"/>
          </a:p>
        </p:txBody>
      </p:sp>
      <p:sp>
        <p:nvSpPr>
          <p:cNvPr id="74" name="Google Shape;74;p14"/>
          <p:cNvSpPr txBox="1"/>
          <p:nvPr/>
        </p:nvSpPr>
        <p:spPr>
          <a:xfrm>
            <a:off x="362950" y="242625"/>
            <a:ext cx="2598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latin typeface="Bree Serif"/>
                <a:ea typeface="Bree Serif"/>
                <a:cs typeface="Bree Serif"/>
                <a:sym typeface="Bree Serif"/>
              </a:rPr>
              <a:t>INTRODUCTION  </a:t>
            </a:r>
            <a:endParaRPr b="1" sz="1900">
              <a:solidFill>
                <a:srgbClr val="0000FF"/>
              </a:solidFill>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304800" y="1361050"/>
            <a:ext cx="8537901" cy="3096650"/>
          </a:xfrm>
          <a:prstGeom prst="rect">
            <a:avLst/>
          </a:prstGeom>
          <a:noFill/>
          <a:ln cap="flat" cmpd="sng" w="9525">
            <a:solidFill>
              <a:schemeClr val="dk2"/>
            </a:solidFill>
            <a:prstDash val="dash"/>
            <a:round/>
            <a:headEnd len="sm" w="sm" type="none"/>
            <a:tailEnd len="sm" w="sm" type="none"/>
          </a:ln>
        </p:spPr>
      </p:pic>
      <p:sp>
        <p:nvSpPr>
          <p:cNvPr id="80" name="Google Shape;80;p15"/>
          <p:cNvSpPr txBox="1"/>
          <p:nvPr/>
        </p:nvSpPr>
        <p:spPr>
          <a:xfrm>
            <a:off x="431575" y="557050"/>
            <a:ext cx="676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Basic architecture of a retrieval based chatbot</a:t>
            </a:r>
            <a:endParaRPr sz="1800">
              <a:solidFill>
                <a:srgbClr val="0000FF"/>
              </a:solidFill>
              <a:latin typeface="Bree Serif"/>
              <a:ea typeface="Bree Serif"/>
              <a:cs typeface="Bree Serif"/>
              <a:sym typeface="Bree Serif"/>
            </a:endParaRPr>
          </a:p>
        </p:txBody>
      </p:sp>
      <p:sp>
        <p:nvSpPr>
          <p:cNvPr id="81" name="Google Shape;81;p15"/>
          <p:cNvSpPr txBox="1"/>
          <p:nvPr/>
        </p:nvSpPr>
        <p:spPr>
          <a:xfrm>
            <a:off x="928700" y="4133175"/>
            <a:ext cx="38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388025" y="261675"/>
            <a:ext cx="7853100" cy="15432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480200" y="284425"/>
            <a:ext cx="7853100" cy="139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t/>
            </a:r>
            <a:endParaRPr b="1" sz="1800" u="sng">
              <a:solidFill>
                <a:schemeClr val="dk1"/>
              </a:solidFill>
            </a:endParaRPr>
          </a:p>
          <a:p>
            <a:pPr indent="0" lvl="0" marL="0" rtl="0" algn="l">
              <a:spcBef>
                <a:spcPts val="1200"/>
              </a:spcBef>
              <a:spcAft>
                <a:spcPts val="0"/>
              </a:spcAft>
              <a:buNone/>
            </a:pPr>
            <a:r>
              <a:rPr lang="en" sz="1200">
                <a:solidFill>
                  <a:schemeClr val="dk1"/>
                </a:solidFill>
              </a:rPr>
              <a:t>The aim of this project is to make a retrieval based Question and Answer chatbot for 1</a:t>
            </a:r>
            <a:r>
              <a:rPr baseline="30000" lang="en" sz="1200">
                <a:solidFill>
                  <a:schemeClr val="dk1"/>
                </a:solidFill>
              </a:rPr>
              <a:t>st</a:t>
            </a:r>
            <a:r>
              <a:rPr lang="en" sz="1200">
                <a:solidFill>
                  <a:schemeClr val="dk1"/>
                </a:solidFill>
              </a:rPr>
              <a:t> and 2</a:t>
            </a:r>
            <a:r>
              <a:rPr baseline="30000" lang="en" sz="1200">
                <a:solidFill>
                  <a:schemeClr val="dk1"/>
                </a:solidFill>
              </a:rPr>
              <a:t>nd</a:t>
            </a:r>
            <a:r>
              <a:rPr lang="en" sz="1200">
                <a:solidFill>
                  <a:schemeClr val="dk1"/>
                </a:solidFill>
              </a:rPr>
              <a:t> year students which will answer their queries related to production department and in the upcoming years with increase in the data corpus this chatbot will be able to provide more accurate and wide variety of answers to the users in that instant only so that they do not have to wait and search for a person from whom they can clear their queries</a:t>
            </a:r>
            <a:endParaRPr/>
          </a:p>
        </p:txBody>
      </p:sp>
      <p:pic>
        <p:nvPicPr>
          <p:cNvPr id="88" name="Google Shape;88;p16"/>
          <p:cNvPicPr preferRelativeResize="0"/>
          <p:nvPr/>
        </p:nvPicPr>
        <p:blipFill>
          <a:blip r:embed="rId3">
            <a:alphaModFix/>
          </a:blip>
          <a:stretch>
            <a:fillRect/>
          </a:stretch>
        </p:blipFill>
        <p:spPr>
          <a:xfrm>
            <a:off x="1191625" y="2029450"/>
            <a:ext cx="6277849" cy="2624675"/>
          </a:xfrm>
          <a:prstGeom prst="rect">
            <a:avLst/>
          </a:prstGeom>
          <a:noFill/>
          <a:ln cap="flat" cmpd="sng" w="9525">
            <a:solidFill>
              <a:schemeClr val="dk2"/>
            </a:solidFill>
            <a:prstDash val="dash"/>
            <a:round/>
            <a:headEnd len="sm" w="sm" type="none"/>
            <a:tailEnd len="sm" w="sm" type="none"/>
          </a:ln>
        </p:spPr>
      </p:pic>
      <p:sp>
        <p:nvSpPr>
          <p:cNvPr id="89" name="Google Shape;89;p16"/>
          <p:cNvSpPr txBox="1"/>
          <p:nvPr/>
        </p:nvSpPr>
        <p:spPr>
          <a:xfrm>
            <a:off x="527375" y="296775"/>
            <a:ext cx="2400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000FF"/>
                </a:solidFill>
                <a:latin typeface="Bree Serif"/>
                <a:ea typeface="Bree Serif"/>
                <a:cs typeface="Bree Serif"/>
                <a:sym typeface="Bree Serif"/>
              </a:rPr>
              <a:t>AIM</a:t>
            </a:r>
            <a:endParaRPr b="1" sz="1900">
              <a:solidFill>
                <a:srgbClr val="0000FF"/>
              </a:solidFill>
              <a:latin typeface="Bree Serif"/>
              <a:ea typeface="Bree Serif"/>
              <a:cs typeface="Bree Serif"/>
              <a:sym typeface="Bree Serif"/>
            </a:endParaRPr>
          </a:p>
        </p:txBody>
      </p:sp>
      <p:sp>
        <p:nvSpPr>
          <p:cNvPr id="90" name="Google Shape;90;p16"/>
          <p:cNvSpPr txBox="1"/>
          <p:nvPr/>
        </p:nvSpPr>
        <p:spPr>
          <a:xfrm>
            <a:off x="1329725" y="4743300"/>
            <a:ext cx="5969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Fig: </a:t>
            </a:r>
            <a:r>
              <a:rPr lang="en" sz="1200"/>
              <a:t>System architecture for the entire project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318600" y="67000"/>
            <a:ext cx="3803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00FF"/>
                </a:solidFill>
                <a:latin typeface="Bree Serif"/>
                <a:ea typeface="Bree Serif"/>
                <a:cs typeface="Bree Serif"/>
                <a:sym typeface="Bree Serif"/>
              </a:rPr>
              <a:t>Dataset collection</a:t>
            </a:r>
            <a:endParaRPr sz="1700">
              <a:solidFill>
                <a:srgbClr val="0000FF"/>
              </a:solidFill>
              <a:latin typeface="Bree Serif"/>
              <a:ea typeface="Bree Serif"/>
              <a:cs typeface="Bree Serif"/>
              <a:sym typeface="Bree Serif"/>
            </a:endParaRPr>
          </a:p>
        </p:txBody>
      </p:sp>
      <p:pic>
        <p:nvPicPr>
          <p:cNvPr id="96" name="Google Shape;96;p17"/>
          <p:cNvPicPr preferRelativeResize="0"/>
          <p:nvPr/>
        </p:nvPicPr>
        <p:blipFill>
          <a:blip r:embed="rId3">
            <a:alphaModFix/>
          </a:blip>
          <a:stretch>
            <a:fillRect/>
          </a:stretch>
        </p:blipFill>
        <p:spPr>
          <a:xfrm>
            <a:off x="228600" y="636675"/>
            <a:ext cx="2980650" cy="1816550"/>
          </a:xfrm>
          <a:prstGeom prst="rect">
            <a:avLst/>
          </a:prstGeom>
          <a:noFill/>
          <a:ln cap="flat" cmpd="sng" w="9525">
            <a:solidFill>
              <a:schemeClr val="dk2"/>
            </a:solidFill>
            <a:prstDash val="dash"/>
            <a:round/>
            <a:headEnd len="sm" w="sm" type="none"/>
            <a:tailEnd len="sm" w="sm" type="none"/>
          </a:ln>
        </p:spPr>
      </p:pic>
      <p:pic>
        <p:nvPicPr>
          <p:cNvPr id="97" name="Google Shape;97;p17"/>
          <p:cNvPicPr preferRelativeResize="0"/>
          <p:nvPr/>
        </p:nvPicPr>
        <p:blipFill>
          <a:blip r:embed="rId4">
            <a:alphaModFix/>
          </a:blip>
          <a:stretch>
            <a:fillRect/>
          </a:stretch>
        </p:blipFill>
        <p:spPr>
          <a:xfrm>
            <a:off x="3815825" y="1222125"/>
            <a:ext cx="5212324" cy="818450"/>
          </a:xfrm>
          <a:prstGeom prst="rect">
            <a:avLst/>
          </a:prstGeom>
          <a:noFill/>
          <a:ln cap="flat" cmpd="sng" w="9525">
            <a:solidFill>
              <a:schemeClr val="dk2"/>
            </a:solidFill>
            <a:prstDash val="dash"/>
            <a:round/>
            <a:headEnd len="sm" w="sm" type="none"/>
            <a:tailEnd len="sm" w="sm" type="none"/>
          </a:ln>
        </p:spPr>
      </p:pic>
      <p:pic>
        <p:nvPicPr>
          <p:cNvPr id="98" name="Google Shape;98;p17"/>
          <p:cNvPicPr preferRelativeResize="0"/>
          <p:nvPr/>
        </p:nvPicPr>
        <p:blipFill>
          <a:blip r:embed="rId5">
            <a:alphaModFix/>
          </a:blip>
          <a:stretch>
            <a:fillRect/>
          </a:stretch>
        </p:blipFill>
        <p:spPr>
          <a:xfrm>
            <a:off x="921850" y="3004875"/>
            <a:ext cx="7752251" cy="1755100"/>
          </a:xfrm>
          <a:prstGeom prst="rect">
            <a:avLst/>
          </a:prstGeom>
          <a:noFill/>
          <a:ln cap="flat" cmpd="sng" w="9525">
            <a:solidFill>
              <a:schemeClr val="dk2"/>
            </a:solidFill>
            <a:prstDash val="dash"/>
            <a:round/>
            <a:headEnd len="sm" w="sm" type="none"/>
            <a:tailEnd len="sm" w="sm" type="none"/>
          </a:ln>
        </p:spPr>
      </p:pic>
      <p:sp>
        <p:nvSpPr>
          <p:cNvPr id="99" name="Google Shape;99;p17"/>
          <p:cNvSpPr txBox="1"/>
          <p:nvPr/>
        </p:nvSpPr>
        <p:spPr>
          <a:xfrm>
            <a:off x="228600" y="2453225"/>
            <a:ext cx="2507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Bree Serif"/>
                <a:ea typeface="Bree Serif"/>
                <a:cs typeface="Bree Serif"/>
                <a:sym typeface="Bree Serif"/>
              </a:rPr>
              <a:t> Gform Circulation</a:t>
            </a:r>
            <a:endParaRPr sz="1100">
              <a:latin typeface="Bree Serif"/>
              <a:ea typeface="Bree Serif"/>
              <a:cs typeface="Bree Serif"/>
              <a:sym typeface="Bree Serif"/>
            </a:endParaRPr>
          </a:p>
        </p:txBody>
      </p:sp>
      <p:sp>
        <p:nvSpPr>
          <p:cNvPr id="100" name="Google Shape;100;p17"/>
          <p:cNvSpPr txBox="1"/>
          <p:nvPr/>
        </p:nvSpPr>
        <p:spPr>
          <a:xfrm>
            <a:off x="4622350" y="2065350"/>
            <a:ext cx="3147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Bree Serif"/>
                <a:ea typeface="Bree Serif"/>
                <a:cs typeface="Bree Serif"/>
                <a:sym typeface="Bree Serif"/>
              </a:rPr>
              <a:t>Responses from Gform </a:t>
            </a:r>
            <a:endParaRPr sz="1100">
              <a:latin typeface="Bree Serif"/>
              <a:ea typeface="Bree Serif"/>
              <a:cs typeface="Bree Serif"/>
              <a:sym typeface="Bree Serif"/>
            </a:endParaRPr>
          </a:p>
        </p:txBody>
      </p:sp>
      <p:sp>
        <p:nvSpPr>
          <p:cNvPr id="101" name="Google Shape;101;p17"/>
          <p:cNvSpPr txBox="1"/>
          <p:nvPr/>
        </p:nvSpPr>
        <p:spPr>
          <a:xfrm>
            <a:off x="2365325" y="4759975"/>
            <a:ext cx="4887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Bree Serif"/>
                <a:ea typeface="Bree Serif"/>
                <a:cs typeface="Bree Serif"/>
                <a:sym typeface="Bree Serif"/>
              </a:rPr>
              <a:t>Final data corpus of 127 Question and answer pair</a:t>
            </a:r>
            <a:endParaRPr sz="1100">
              <a:latin typeface="Bree Serif"/>
              <a:ea typeface="Bree Serif"/>
              <a:cs typeface="Bree Serif"/>
              <a:sym typeface="Bree Serif"/>
            </a:endParaRPr>
          </a:p>
        </p:txBody>
      </p:sp>
      <p:cxnSp>
        <p:nvCxnSpPr>
          <p:cNvPr id="102" name="Google Shape;102;p17"/>
          <p:cNvCxnSpPr/>
          <p:nvPr/>
        </p:nvCxnSpPr>
        <p:spPr>
          <a:xfrm flipH="1" rot="10800000">
            <a:off x="3341775" y="1626300"/>
            <a:ext cx="406200" cy="9000"/>
          </a:xfrm>
          <a:prstGeom prst="straightConnector1">
            <a:avLst/>
          </a:prstGeom>
          <a:noFill/>
          <a:ln cap="flat" cmpd="sng" w="28575">
            <a:solidFill>
              <a:srgbClr val="0000FF"/>
            </a:solidFill>
            <a:prstDash val="solid"/>
            <a:round/>
            <a:headEnd len="med" w="med" type="none"/>
            <a:tailEnd len="med" w="med" type="triangle"/>
          </a:ln>
        </p:spPr>
      </p:cxnSp>
      <p:cxnSp>
        <p:nvCxnSpPr>
          <p:cNvPr id="103" name="Google Shape;103;p17"/>
          <p:cNvCxnSpPr/>
          <p:nvPr/>
        </p:nvCxnSpPr>
        <p:spPr>
          <a:xfrm flipH="1">
            <a:off x="5924475" y="2397300"/>
            <a:ext cx="8100" cy="6027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210200" y="121525"/>
            <a:ext cx="464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Conversion of data into json format</a:t>
            </a:r>
            <a:endParaRPr sz="1800">
              <a:solidFill>
                <a:srgbClr val="0000FF"/>
              </a:solidFill>
              <a:latin typeface="Bree Serif"/>
              <a:ea typeface="Bree Serif"/>
              <a:cs typeface="Bree Serif"/>
              <a:sym typeface="Bree Serif"/>
            </a:endParaRPr>
          </a:p>
        </p:txBody>
      </p:sp>
      <p:sp>
        <p:nvSpPr>
          <p:cNvPr id="109" name="Google Shape;109;p18"/>
          <p:cNvSpPr txBox="1"/>
          <p:nvPr/>
        </p:nvSpPr>
        <p:spPr>
          <a:xfrm>
            <a:off x="210200" y="550500"/>
            <a:ext cx="8717700" cy="234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So in this project the data corpus containing 127 question and answer from csv file in converted into JSON file format.</a:t>
            </a:r>
            <a:endParaRPr sz="1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JSON-formatted files have several benefits over CSV:</a:t>
            </a:r>
            <a:endParaRPr sz="1200">
              <a:solidFill>
                <a:schemeClr val="dk1"/>
              </a:solidFill>
            </a:endParaRPr>
          </a:p>
          <a:p>
            <a:pPr indent="-304800" lvl="0" marL="457200" rtl="0" algn="just">
              <a:lnSpc>
                <a:spcPct val="115000"/>
              </a:lnSpc>
              <a:spcBef>
                <a:spcPts val="1200"/>
              </a:spcBef>
              <a:spcAft>
                <a:spcPts val="0"/>
              </a:spcAft>
              <a:buClr>
                <a:schemeClr val="dk1"/>
              </a:buClr>
              <a:buSzPts val="1200"/>
              <a:buChar char="●"/>
            </a:pPr>
            <a:r>
              <a:rPr lang="en" sz="1200">
                <a:solidFill>
                  <a:schemeClr val="dk1"/>
                </a:solidFill>
              </a:rPr>
              <a:t>JSON maintains hierarchical structures, making it easier to hold related data in a single document and represent complex relationships.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Most programming languages provide native support for deserializing JSON into objects, or provide lightweight JSON serialization libraries.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JSON supports lists of objects, helping to avoid messy translations of lists into a relational data model.</a:t>
            </a:r>
            <a:endParaRPr sz="1200">
              <a:solidFill>
                <a:schemeClr val="dk1"/>
              </a:solidFill>
            </a:endParaRPr>
          </a:p>
          <a:p>
            <a:pPr indent="0" lvl="0" marL="0" rtl="0" algn="l">
              <a:spcBef>
                <a:spcPts val="1200"/>
              </a:spcBef>
              <a:spcAft>
                <a:spcPts val="0"/>
              </a:spcAft>
              <a:buNone/>
            </a:pPr>
            <a:r>
              <a:t/>
            </a:r>
            <a:endParaRPr/>
          </a:p>
        </p:txBody>
      </p:sp>
      <p:pic>
        <p:nvPicPr>
          <p:cNvPr id="110" name="Google Shape;110;p18"/>
          <p:cNvPicPr preferRelativeResize="0"/>
          <p:nvPr/>
        </p:nvPicPr>
        <p:blipFill>
          <a:blip r:embed="rId3">
            <a:alphaModFix/>
          </a:blip>
          <a:stretch>
            <a:fillRect/>
          </a:stretch>
        </p:blipFill>
        <p:spPr>
          <a:xfrm>
            <a:off x="250275" y="2836450"/>
            <a:ext cx="3728174" cy="1082725"/>
          </a:xfrm>
          <a:prstGeom prst="rect">
            <a:avLst/>
          </a:prstGeom>
          <a:noFill/>
          <a:ln cap="flat" cmpd="sng" w="9525">
            <a:solidFill>
              <a:schemeClr val="dk2"/>
            </a:solidFill>
            <a:prstDash val="dash"/>
            <a:round/>
            <a:headEnd len="sm" w="sm" type="none"/>
            <a:tailEnd len="sm" w="sm" type="none"/>
          </a:ln>
        </p:spPr>
      </p:pic>
      <p:pic>
        <p:nvPicPr>
          <p:cNvPr id="111" name="Google Shape;111;p18"/>
          <p:cNvPicPr preferRelativeResize="0"/>
          <p:nvPr/>
        </p:nvPicPr>
        <p:blipFill>
          <a:blip r:embed="rId4">
            <a:alphaModFix/>
          </a:blip>
          <a:stretch>
            <a:fillRect/>
          </a:stretch>
        </p:blipFill>
        <p:spPr>
          <a:xfrm>
            <a:off x="4223075" y="2818875"/>
            <a:ext cx="4781150" cy="1082725"/>
          </a:xfrm>
          <a:prstGeom prst="rect">
            <a:avLst/>
          </a:prstGeom>
          <a:noFill/>
          <a:ln cap="flat" cmpd="sng" w="9525">
            <a:solidFill>
              <a:schemeClr val="dk2"/>
            </a:solidFill>
            <a:prstDash val="dash"/>
            <a:round/>
            <a:headEnd len="sm" w="sm" type="none"/>
            <a:tailEnd len="sm" w="sm" type="none"/>
          </a:ln>
        </p:spPr>
      </p:pic>
      <p:sp>
        <p:nvSpPr>
          <p:cNvPr id="112" name="Google Shape;112;p18"/>
          <p:cNvSpPr txBox="1"/>
          <p:nvPr/>
        </p:nvSpPr>
        <p:spPr>
          <a:xfrm>
            <a:off x="492675" y="4187725"/>
            <a:ext cx="3113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Csv format dataframe</a:t>
            </a:r>
            <a:endParaRPr sz="1200"/>
          </a:p>
        </p:txBody>
      </p:sp>
      <p:sp>
        <p:nvSpPr>
          <p:cNvPr id="113" name="Google Shape;113;p18"/>
          <p:cNvSpPr txBox="1"/>
          <p:nvPr/>
        </p:nvSpPr>
        <p:spPr>
          <a:xfrm>
            <a:off x="4572000" y="4108900"/>
            <a:ext cx="3389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Json format data corpus</a:t>
            </a:r>
            <a:endParaRPr sz="1200"/>
          </a:p>
        </p:txBody>
      </p:sp>
      <p:cxnSp>
        <p:nvCxnSpPr>
          <p:cNvPr id="114" name="Google Shape;114;p18"/>
          <p:cNvCxnSpPr/>
          <p:nvPr/>
        </p:nvCxnSpPr>
        <p:spPr>
          <a:xfrm flipH="1" rot="10800000">
            <a:off x="3875175" y="3378900"/>
            <a:ext cx="406200" cy="90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252675" y="1829800"/>
            <a:ext cx="4566000" cy="30702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74975" y="374975"/>
            <a:ext cx="4241100" cy="11550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409250" y="338300"/>
            <a:ext cx="4197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Tokenization</a:t>
            </a:r>
            <a:r>
              <a:rPr lang="en"/>
              <a:t>:</a:t>
            </a: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It is the process by which a large quantity of text is divided into smaller parts called tokens. These tokens are very useful for finding patterns and are considered as a base step for stemming and lemmatization</a:t>
            </a:r>
            <a:endParaRPr/>
          </a:p>
        </p:txBody>
      </p:sp>
      <p:sp>
        <p:nvSpPr>
          <p:cNvPr id="122" name="Google Shape;122;p19"/>
          <p:cNvSpPr txBox="1"/>
          <p:nvPr/>
        </p:nvSpPr>
        <p:spPr>
          <a:xfrm>
            <a:off x="391025" y="1962800"/>
            <a:ext cx="4197900" cy="15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800">
                <a:solidFill>
                  <a:srgbClr val="0000FF"/>
                </a:solidFill>
                <a:highlight>
                  <a:srgbClr val="FFFFFF"/>
                </a:highlight>
                <a:latin typeface="Bree Serif"/>
                <a:ea typeface="Bree Serif"/>
                <a:cs typeface="Bree Serif"/>
                <a:sym typeface="Bree Serif"/>
              </a:rPr>
              <a:t>Pos_tag: </a:t>
            </a:r>
            <a:endParaRPr sz="1800">
              <a:solidFill>
                <a:srgbClr val="0000FF"/>
              </a:solidFill>
              <a:highlight>
                <a:srgbClr val="FFFFFF"/>
              </a:highlight>
              <a:latin typeface="Bree Serif"/>
              <a:ea typeface="Bree Serif"/>
              <a:cs typeface="Bree Serif"/>
              <a:sym typeface="Bree Serif"/>
            </a:endParaRPr>
          </a:p>
          <a:p>
            <a:pPr indent="0" lvl="0" marL="0" rtl="0" algn="just">
              <a:lnSpc>
                <a:spcPct val="100000"/>
              </a:lnSpc>
              <a:spcBef>
                <a:spcPts val="1200"/>
              </a:spcBef>
              <a:spcAft>
                <a:spcPts val="1200"/>
              </a:spcAft>
              <a:buClr>
                <a:schemeClr val="dk1"/>
              </a:buClr>
              <a:buSzPts val="1100"/>
              <a:buFont typeface="Arial"/>
              <a:buNone/>
            </a:pPr>
            <a:r>
              <a:rPr lang="en" sz="1200">
                <a:solidFill>
                  <a:srgbClr val="222222"/>
                </a:solidFill>
              </a:rPr>
              <a:t>POS Tagging (Parts of Speech Tagging) is a process to mark up the words in text format for a particular part of a speech based on its definition and context. It is responsible for text reading in a language and assigning some specific token (Parts of Speech) to each word.</a:t>
            </a:r>
            <a:endParaRPr/>
          </a:p>
        </p:txBody>
      </p:sp>
      <p:sp>
        <p:nvSpPr>
          <p:cNvPr id="123" name="Google Shape;123;p19"/>
          <p:cNvSpPr txBox="1"/>
          <p:nvPr/>
        </p:nvSpPr>
        <p:spPr>
          <a:xfrm>
            <a:off x="-570850" y="3588625"/>
            <a:ext cx="5610000" cy="1499100"/>
          </a:xfrm>
          <a:prstGeom prst="rect">
            <a:avLst/>
          </a:prstGeom>
          <a:noFill/>
          <a:ln>
            <a:noFill/>
          </a:ln>
        </p:spPr>
        <p:txBody>
          <a:bodyPr anchorCtr="0" anchor="t" bIns="91425" lIns="91425" spcFirstLastPara="1" rIns="91425" wrap="square" tIns="91425">
            <a:spAutoFit/>
          </a:bodyPr>
          <a:lstStyle/>
          <a:p>
            <a:pPr indent="0" lvl="0" marL="914400" rtl="0" algn="just">
              <a:lnSpc>
                <a:spcPct val="115000"/>
              </a:lnSpc>
              <a:spcBef>
                <a:spcPts val="1200"/>
              </a:spcBef>
              <a:spcAft>
                <a:spcPts val="0"/>
              </a:spcAft>
              <a:buClr>
                <a:schemeClr val="dk1"/>
              </a:buClr>
              <a:buSzPts val="1100"/>
              <a:buFont typeface="Arial"/>
              <a:buNone/>
            </a:pPr>
            <a:r>
              <a:rPr b="1" lang="en" sz="1200">
                <a:solidFill>
                  <a:srgbClr val="222222"/>
                </a:solidFill>
                <a:highlight>
                  <a:srgbClr val="FFFFFF"/>
                </a:highlight>
                <a:latin typeface="Bree Serif"/>
                <a:ea typeface="Bree Serif"/>
                <a:cs typeface="Bree Serif"/>
                <a:sym typeface="Bree Serif"/>
              </a:rPr>
              <a:t>Example:</a:t>
            </a:r>
            <a:endParaRPr b="1" sz="1200">
              <a:solidFill>
                <a:srgbClr val="222222"/>
              </a:solidFill>
              <a:highlight>
                <a:srgbClr val="FFFFFF"/>
              </a:highlight>
              <a:latin typeface="Bree Serif"/>
              <a:ea typeface="Bree Serif"/>
              <a:cs typeface="Bree Serif"/>
              <a:sym typeface="Bree Serif"/>
            </a:endParaRPr>
          </a:p>
          <a:p>
            <a:pPr indent="0" lvl="0" marL="914400" rtl="0" algn="just">
              <a:lnSpc>
                <a:spcPct val="115000"/>
              </a:lnSpc>
              <a:spcBef>
                <a:spcPts val="1200"/>
              </a:spcBef>
              <a:spcAft>
                <a:spcPts val="0"/>
              </a:spcAft>
              <a:buClr>
                <a:schemeClr val="dk1"/>
              </a:buClr>
              <a:buSzPts val="1100"/>
              <a:buFont typeface="Arial"/>
              <a:buNone/>
            </a:pPr>
            <a:r>
              <a:rPr lang="en" sz="1200">
                <a:solidFill>
                  <a:srgbClr val="222222"/>
                </a:solidFill>
                <a:highlight>
                  <a:srgbClr val="FFFFFF"/>
                </a:highlight>
              </a:rPr>
              <a:t>Input: Everything to permit us.</a:t>
            </a:r>
            <a:endParaRPr sz="1200">
              <a:solidFill>
                <a:srgbClr val="222222"/>
              </a:solidFill>
              <a:highlight>
                <a:srgbClr val="FFFFFF"/>
              </a:highlight>
            </a:endParaRPr>
          </a:p>
          <a:p>
            <a:pPr indent="0" lvl="0" marL="914400" rtl="0" algn="just">
              <a:lnSpc>
                <a:spcPct val="115000"/>
              </a:lnSpc>
              <a:spcBef>
                <a:spcPts val="1200"/>
              </a:spcBef>
              <a:spcAft>
                <a:spcPts val="0"/>
              </a:spcAft>
              <a:buClr>
                <a:schemeClr val="dk1"/>
              </a:buClr>
              <a:buSzPts val="1100"/>
              <a:buFont typeface="Arial"/>
              <a:buNone/>
            </a:pPr>
            <a:r>
              <a:rPr lang="en" sz="1200">
                <a:solidFill>
                  <a:srgbClr val="222222"/>
                </a:solidFill>
                <a:highlight>
                  <a:srgbClr val="FFFFFF"/>
                </a:highlight>
              </a:rPr>
              <a:t>Output: [(‘Everything’, NN), (‘to’, TO), (‘permit’, VB), (‘us’, PRP)]</a:t>
            </a:r>
            <a:endParaRPr sz="1200">
              <a:solidFill>
                <a:srgbClr val="222222"/>
              </a:solidFill>
              <a:highlight>
                <a:srgbClr val="FFFFFF"/>
              </a:highlight>
            </a:endParaRPr>
          </a:p>
          <a:p>
            <a:pPr indent="0" lvl="0" marL="0" rtl="0" algn="l">
              <a:spcBef>
                <a:spcPts val="1200"/>
              </a:spcBef>
              <a:spcAft>
                <a:spcPts val="0"/>
              </a:spcAft>
              <a:buNone/>
            </a:pPr>
            <a:r>
              <a:t/>
            </a:r>
            <a:endParaRPr/>
          </a:p>
        </p:txBody>
      </p:sp>
      <p:sp>
        <p:nvSpPr>
          <p:cNvPr id="124" name="Google Shape;124;p19"/>
          <p:cNvSpPr/>
          <p:nvPr/>
        </p:nvSpPr>
        <p:spPr>
          <a:xfrm>
            <a:off x="5061375" y="321850"/>
            <a:ext cx="3890100" cy="18168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5240075" y="311375"/>
            <a:ext cx="3587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Lemmatization</a:t>
            </a:r>
            <a:endParaRPr sz="1800">
              <a:solidFill>
                <a:srgbClr val="0000FF"/>
              </a:solidFill>
              <a:latin typeface="Bree Serif"/>
              <a:ea typeface="Bree Serif"/>
              <a:cs typeface="Bree Serif"/>
              <a:sym typeface="Bree Serif"/>
            </a:endParaRPr>
          </a:p>
          <a:p>
            <a:pPr indent="0" lvl="0" marL="0" rtl="0" algn="l">
              <a:spcBef>
                <a:spcPts val="0"/>
              </a:spcBef>
              <a:spcAft>
                <a:spcPts val="0"/>
              </a:spcAft>
              <a:buNone/>
            </a:pPr>
            <a:r>
              <a:rPr lang="en" sz="1200">
                <a:solidFill>
                  <a:srgbClr val="222222"/>
                </a:solidFill>
              </a:rPr>
              <a:t>Lemmatization in NLTK is the algorithmic process of finding the lemma of a word depending on its meaning and context. Lemmatization usually refers to the morphological analysis of words, which aims to remove inflectional endings. It helps in returning the base or dictionary form of a word known as the lemma. </a:t>
            </a:r>
            <a:endParaRPr sz="1200"/>
          </a:p>
        </p:txBody>
      </p:sp>
      <p:sp>
        <p:nvSpPr>
          <p:cNvPr id="126" name="Google Shape;126;p19"/>
          <p:cNvSpPr/>
          <p:nvPr/>
        </p:nvSpPr>
        <p:spPr>
          <a:xfrm>
            <a:off x="5119575" y="2391275"/>
            <a:ext cx="3707700" cy="22548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nvSpPr>
        <p:spPr>
          <a:xfrm>
            <a:off x="4837375" y="3354775"/>
            <a:ext cx="38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8" name="Google Shape;128;p19"/>
          <p:cNvSpPr txBox="1"/>
          <p:nvPr/>
        </p:nvSpPr>
        <p:spPr>
          <a:xfrm>
            <a:off x="5289875" y="2496875"/>
            <a:ext cx="3431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Stop Words</a:t>
            </a:r>
            <a:endParaRPr sz="1800">
              <a:solidFill>
                <a:srgbClr val="0000FF"/>
              </a:solidFill>
              <a:latin typeface="Bree Serif"/>
              <a:ea typeface="Bree Serif"/>
              <a:cs typeface="Bree Serif"/>
              <a:sym typeface="Bree Serif"/>
            </a:endParaRPr>
          </a:p>
          <a:p>
            <a:pPr indent="0" lvl="0" marL="0" rtl="0" algn="l">
              <a:spcBef>
                <a:spcPts val="0"/>
              </a:spcBef>
              <a:spcAft>
                <a:spcPts val="0"/>
              </a:spcAft>
              <a:buNone/>
            </a:pPr>
            <a:r>
              <a:rPr lang="en" sz="1200">
                <a:solidFill>
                  <a:schemeClr val="dk1"/>
                </a:solidFill>
              </a:rPr>
              <a:t>The stop words are removed from the sentences to extract important keyword. It is mainly employed to remove unnecessary things such as words occurring too frequently in sentences. It is also used to delete words that are not important or the words with no specific meanings such as an, a, or the. This step is applied to reduce processing time or computational complexity.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280500" y="99200"/>
            <a:ext cx="85428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Feature Extraction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rPr>
              <a:t>It is used to extract the set of keywords and frequency of the keywords in the document. The process of feature extraction is useful when you need to reduce the number of resources needed for processing without losing important or relevant information</a:t>
            </a:r>
            <a:endParaRPr sz="1200"/>
          </a:p>
          <a:p>
            <a:pPr indent="0" lvl="0" marL="0" rtl="0" algn="l">
              <a:spcBef>
                <a:spcPts val="0"/>
              </a:spcBef>
              <a:spcAft>
                <a:spcPts val="0"/>
              </a:spcAft>
              <a:buNone/>
            </a:pPr>
            <a:r>
              <a:t/>
            </a:r>
            <a:endParaRPr/>
          </a:p>
        </p:txBody>
      </p:sp>
      <p:sp>
        <p:nvSpPr>
          <p:cNvPr id="134" name="Google Shape;134;p20"/>
          <p:cNvSpPr txBox="1"/>
          <p:nvPr/>
        </p:nvSpPr>
        <p:spPr>
          <a:xfrm>
            <a:off x="298175" y="1199475"/>
            <a:ext cx="83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Tf-Idf </a:t>
            </a:r>
            <a:r>
              <a:rPr lang="en" sz="1200"/>
              <a:t>: </a:t>
            </a:r>
            <a:r>
              <a:rPr lang="en" sz="1200">
                <a:solidFill>
                  <a:schemeClr val="dk1"/>
                </a:solidFill>
              </a:rPr>
              <a:t>Term frequency and Inverse document frequency is used to calculate the weight of each term in the sentence</a:t>
            </a:r>
            <a:endParaRPr sz="1200"/>
          </a:p>
        </p:txBody>
      </p:sp>
      <p:sp>
        <p:nvSpPr>
          <p:cNvPr id="135" name="Google Shape;135;p20"/>
          <p:cNvSpPr txBox="1"/>
          <p:nvPr/>
        </p:nvSpPr>
        <p:spPr>
          <a:xfrm>
            <a:off x="285750" y="1616475"/>
            <a:ext cx="85428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200">
                <a:solidFill>
                  <a:schemeClr val="dk1"/>
                </a:solidFill>
              </a:rPr>
              <a:t>The term frequency is used to check how many times the term as been occurred in a particular sentence using the formula below.</a:t>
            </a:r>
            <a:endParaRPr sz="1200">
              <a:solidFill>
                <a:schemeClr val="dk1"/>
              </a:solidFill>
            </a:endParaRPr>
          </a:p>
        </p:txBody>
      </p:sp>
      <p:pic>
        <p:nvPicPr>
          <p:cNvPr id="136" name="Google Shape;136;p20"/>
          <p:cNvPicPr preferRelativeResize="0"/>
          <p:nvPr/>
        </p:nvPicPr>
        <p:blipFill>
          <a:blip r:embed="rId3">
            <a:alphaModFix/>
          </a:blip>
          <a:stretch>
            <a:fillRect/>
          </a:stretch>
        </p:blipFill>
        <p:spPr>
          <a:xfrm>
            <a:off x="2926475" y="2122863"/>
            <a:ext cx="2318957" cy="354000"/>
          </a:xfrm>
          <a:prstGeom prst="rect">
            <a:avLst/>
          </a:prstGeom>
          <a:noFill/>
          <a:ln cap="flat" cmpd="sng" w="9525">
            <a:solidFill>
              <a:schemeClr val="dk2"/>
            </a:solidFill>
            <a:prstDash val="dash"/>
            <a:round/>
            <a:headEnd len="sm" w="sm" type="none"/>
            <a:tailEnd len="sm" w="sm" type="none"/>
          </a:ln>
        </p:spPr>
      </p:pic>
      <p:sp>
        <p:nvSpPr>
          <p:cNvPr id="137" name="Google Shape;137;p20"/>
          <p:cNvSpPr txBox="1"/>
          <p:nvPr/>
        </p:nvSpPr>
        <p:spPr>
          <a:xfrm>
            <a:off x="216775" y="2519675"/>
            <a:ext cx="84540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IDF used to compute the weight of uncommon words over all reports in the document. The words that appear in a while in the document have a high IDF score. It is given by the condition underneath where N is representing the no. of questions. </a:t>
            </a:r>
            <a:endParaRPr sz="1200">
              <a:solidFill>
                <a:schemeClr val="dk1"/>
              </a:solidFill>
            </a:endParaRPr>
          </a:p>
          <a:p>
            <a:pPr indent="0" lvl="0" marL="0" rtl="0" algn="l">
              <a:spcBef>
                <a:spcPts val="1200"/>
              </a:spcBef>
              <a:spcAft>
                <a:spcPts val="0"/>
              </a:spcAft>
              <a:buNone/>
            </a:pPr>
            <a:r>
              <a:t/>
            </a:r>
            <a:endParaRPr/>
          </a:p>
        </p:txBody>
      </p:sp>
      <p:pic>
        <p:nvPicPr>
          <p:cNvPr id="138" name="Google Shape;138;p20"/>
          <p:cNvPicPr preferRelativeResize="0"/>
          <p:nvPr/>
        </p:nvPicPr>
        <p:blipFill rotWithShape="1">
          <a:blip r:embed="rId4">
            <a:alphaModFix/>
          </a:blip>
          <a:srcRect b="0" l="0" r="0" t="-14955"/>
          <a:stretch/>
        </p:blipFill>
        <p:spPr>
          <a:xfrm>
            <a:off x="2147075" y="3129850"/>
            <a:ext cx="3988325" cy="509100"/>
          </a:xfrm>
          <a:prstGeom prst="rect">
            <a:avLst/>
          </a:prstGeom>
          <a:noFill/>
          <a:ln cap="flat" cmpd="sng" w="9525">
            <a:solidFill>
              <a:schemeClr val="dk2"/>
            </a:solidFill>
            <a:prstDash val="dash"/>
            <a:round/>
            <a:headEnd len="sm" w="sm" type="none"/>
            <a:tailEnd len="sm" w="sm" type="none"/>
          </a:ln>
        </p:spPr>
      </p:pic>
      <p:sp>
        <p:nvSpPr>
          <p:cNvPr id="139" name="Google Shape;139;p20"/>
          <p:cNvSpPr txBox="1"/>
          <p:nvPr/>
        </p:nvSpPr>
        <p:spPr>
          <a:xfrm>
            <a:off x="285750" y="3653000"/>
            <a:ext cx="83049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The tf and idf are combined to produce the weight of the term or word in the document. The tf and idf values are multiplied to obtain the weight of each term in the document.</a:t>
            </a:r>
            <a:endParaRPr sz="1200">
              <a:solidFill>
                <a:schemeClr val="dk1"/>
              </a:solidFill>
            </a:endParaRPr>
          </a:p>
          <a:p>
            <a:pPr indent="0" lvl="0" marL="0" rtl="0" algn="l">
              <a:spcBef>
                <a:spcPts val="1200"/>
              </a:spcBef>
              <a:spcAft>
                <a:spcPts val="0"/>
              </a:spcAft>
              <a:buNone/>
            </a:pPr>
            <a:r>
              <a:t/>
            </a:r>
            <a:endParaRPr/>
          </a:p>
        </p:txBody>
      </p:sp>
      <p:pic>
        <p:nvPicPr>
          <p:cNvPr id="140" name="Google Shape;140;p20"/>
          <p:cNvPicPr preferRelativeResize="0"/>
          <p:nvPr/>
        </p:nvPicPr>
        <p:blipFill>
          <a:blip r:embed="rId5">
            <a:alphaModFix/>
          </a:blip>
          <a:stretch>
            <a:fillRect/>
          </a:stretch>
        </p:blipFill>
        <p:spPr>
          <a:xfrm>
            <a:off x="2658875" y="4330950"/>
            <a:ext cx="3117125" cy="442875"/>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388025" y="126325"/>
            <a:ext cx="8518200" cy="22155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nvSpPr>
        <p:spPr>
          <a:xfrm>
            <a:off x="434200" y="140575"/>
            <a:ext cx="481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Bree Serif"/>
                <a:ea typeface="Bree Serif"/>
                <a:cs typeface="Bree Serif"/>
                <a:sym typeface="Bree Serif"/>
              </a:rPr>
              <a:t>Cosine similarity</a:t>
            </a:r>
            <a:endParaRPr sz="1800">
              <a:solidFill>
                <a:srgbClr val="0000FF"/>
              </a:solidFill>
              <a:latin typeface="Bree Serif"/>
              <a:ea typeface="Bree Serif"/>
              <a:cs typeface="Bree Serif"/>
              <a:sym typeface="Bree Serif"/>
            </a:endParaRPr>
          </a:p>
        </p:txBody>
      </p:sp>
      <p:sp>
        <p:nvSpPr>
          <p:cNvPr id="147" name="Google Shape;147;p21"/>
          <p:cNvSpPr txBox="1"/>
          <p:nvPr/>
        </p:nvSpPr>
        <p:spPr>
          <a:xfrm>
            <a:off x="434200" y="540775"/>
            <a:ext cx="8409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Cosine similarity is been used to check the similarity between two sentences. 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 The similarity between the query and document is directly proportional to the number of query weights. </a:t>
            </a:r>
            <a:endParaRPr sz="1200"/>
          </a:p>
        </p:txBody>
      </p:sp>
      <p:sp>
        <p:nvSpPr>
          <p:cNvPr id="148" name="Google Shape;148;p21"/>
          <p:cNvSpPr txBox="1"/>
          <p:nvPr/>
        </p:nvSpPr>
        <p:spPr>
          <a:xfrm>
            <a:off x="333875" y="2341950"/>
            <a:ext cx="8888400" cy="296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Example: -</a:t>
            </a:r>
            <a:r>
              <a:rPr lang="en" sz="1200">
                <a:solidFill>
                  <a:schemeClr val="dk1"/>
                </a:solidFill>
              </a:rPr>
              <a:t> Consider an example to find the similarity between two vectors – ‘x’ and ‘y’, using Cosine Similarity.</a:t>
            </a:r>
            <a:endParaRPr sz="12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rPr>
              <a:t>The ‘x’ vector has values, x = {3, 2, 0, 5}                     The ‘y’ vector has values, y = {1, 0, 0, 0}</a:t>
            </a:r>
            <a:endParaRPr sz="12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rPr>
              <a:t>                                                 x . y = 3*1 + 2*0 + 0*0 + 5*0 = 3</a:t>
            </a:r>
            <a:endParaRPr sz="12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rPr>
              <a:t>||x|| = √ (3) ^2 + (2)^2 + (0)^2 + (5) ^2 = 6.16              ||y|| = √ (1) ^2 + (0)^2 + (0)^2 + (0)^2 = 1</a:t>
            </a:r>
            <a:endParaRPr sz="12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rPr>
              <a:t>                                                       ∴ Cos(x, y) = 3 / (6.16 * 1) = 0.49</a:t>
            </a:r>
            <a:endParaRPr sz="12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rPr>
              <a:t>The dissimilarity between the two vectors ‘x’ and ‘y’ is given by –</a:t>
            </a:r>
            <a:endParaRPr sz="1200">
              <a:solidFill>
                <a:schemeClr val="dk1"/>
              </a:solidFill>
            </a:endParaRPr>
          </a:p>
          <a:p>
            <a:pPr indent="457200" lvl="0" marL="2286000" rtl="0" algn="l">
              <a:lnSpc>
                <a:spcPct val="115000"/>
              </a:lnSpc>
              <a:spcBef>
                <a:spcPts val="1200"/>
              </a:spcBef>
              <a:spcAft>
                <a:spcPts val="0"/>
              </a:spcAft>
              <a:buClr>
                <a:schemeClr val="dk1"/>
              </a:buClr>
              <a:buSzPts val="1100"/>
              <a:buFont typeface="Arial"/>
              <a:buNone/>
            </a:pPr>
            <a:r>
              <a:rPr lang="en" sz="1200">
                <a:solidFill>
                  <a:schemeClr val="dk1"/>
                </a:solidFill>
              </a:rPr>
              <a:t>∴ Dis(x, y) = 1 - Cos(x, y) = 1 - 0.49 = 0.51</a:t>
            </a:r>
            <a:endParaRPr sz="1200">
              <a:solidFill>
                <a:schemeClr val="dk1"/>
              </a:solidFill>
            </a:endParaRPr>
          </a:p>
          <a:p>
            <a:pPr indent="0" lvl="0" marL="0" rtl="0" algn="l">
              <a:spcBef>
                <a:spcPts val="1200"/>
              </a:spcBef>
              <a:spcAft>
                <a:spcPts val="0"/>
              </a:spcAft>
              <a:buNone/>
            </a:pPr>
            <a:r>
              <a:t/>
            </a:r>
            <a:endParaRPr/>
          </a:p>
        </p:txBody>
      </p:sp>
      <p:sp>
        <p:nvSpPr>
          <p:cNvPr id="149" name="Google Shape;149;p21"/>
          <p:cNvSpPr txBox="1"/>
          <p:nvPr/>
        </p:nvSpPr>
        <p:spPr>
          <a:xfrm>
            <a:off x="2108650" y="1717125"/>
            <a:ext cx="31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2758975" y="1485175"/>
            <a:ext cx="3202350" cy="783938"/>
          </a:xfrm>
          <a:prstGeom prst="rect">
            <a:avLst/>
          </a:prstGeom>
          <a:noFill/>
          <a:ln cap="flat" cmpd="sng" w="9525">
            <a:solidFill>
              <a:schemeClr val="dk2"/>
            </a:solidFill>
            <a:prstDash val="dash"/>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