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6" r:id="rId6"/>
    <p:sldId id="267" r:id="rId7"/>
    <p:sldId id="268" r:id="rId8"/>
    <p:sldId id="269" r:id="rId9"/>
    <p:sldId id="258" r:id="rId10"/>
    <p:sldId id="25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D576-8E1E-9679-5035-12EEC26C7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67DC65-4B4E-2655-9E93-A830640F1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E19507-E7C4-33B9-5518-C45E24A0A5EF}"/>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5" name="Footer Placeholder 4">
            <a:extLst>
              <a:ext uri="{FF2B5EF4-FFF2-40B4-BE49-F238E27FC236}">
                <a16:creationId xmlns:a16="http://schemas.microsoft.com/office/drawing/2014/main" id="{7B5406AA-36EF-CDCC-EFB8-EA0B89752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789C0-3B18-EC91-B8CF-46F67EDA858B}"/>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2543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D5CC-F893-0A08-3B11-2B3C763DD6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9A459C-199C-DE7D-7676-659C09308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F753B3-3B7E-6178-B2A5-C2856D8C47B8}"/>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5" name="Footer Placeholder 4">
            <a:extLst>
              <a:ext uri="{FF2B5EF4-FFF2-40B4-BE49-F238E27FC236}">
                <a16:creationId xmlns:a16="http://schemas.microsoft.com/office/drawing/2014/main" id="{C94116D8-EB1A-D5D1-DFC0-1C55A0868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C300C-66D3-1B36-0CB5-C7D01A22535B}"/>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118395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FB672-0596-0C3C-18BB-A62E6A9E12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E1188E-C4DF-ED66-4C7D-233CF50EAF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78A9E-AFCC-3813-A16D-E19490DC6AA9}"/>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5" name="Footer Placeholder 4">
            <a:extLst>
              <a:ext uri="{FF2B5EF4-FFF2-40B4-BE49-F238E27FC236}">
                <a16:creationId xmlns:a16="http://schemas.microsoft.com/office/drawing/2014/main" id="{7DC46304-F209-2CCC-930C-C099DBE03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3BCC6-6667-C0D5-8D65-130FD4942847}"/>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97779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EC1E-BC01-EB16-031D-34CB6B943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4E36B-37E3-107F-0CC3-336FDD4315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942BD-36F4-276E-F905-3FD7E8D1D3AB}"/>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5" name="Footer Placeholder 4">
            <a:extLst>
              <a:ext uri="{FF2B5EF4-FFF2-40B4-BE49-F238E27FC236}">
                <a16:creationId xmlns:a16="http://schemas.microsoft.com/office/drawing/2014/main" id="{8A119BFB-0465-E963-54B6-59C0B9E5E9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0494C-EFCB-4018-140F-D032B8767022}"/>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341772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031C-7CB1-A31D-116F-797A39F4E5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F2039E-34DE-C4C0-B6CF-2133504E4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E7C06-6B05-EC9C-EE2F-47D6604623EE}"/>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5" name="Footer Placeholder 4">
            <a:extLst>
              <a:ext uri="{FF2B5EF4-FFF2-40B4-BE49-F238E27FC236}">
                <a16:creationId xmlns:a16="http://schemas.microsoft.com/office/drawing/2014/main" id="{0F07F92E-326C-7D14-3D66-FE10B7D88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DCBC2-394D-D1C0-2E0A-FBC2EB65EDFD}"/>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94943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77AC-E86B-900D-1B51-5BF246A05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F36134-2D82-220D-87E8-58A7E7D42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AF9EFF-EAB3-A53C-8CD4-6ECD729A25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C27DE3-64AC-255F-F092-C72F089CF5CF}"/>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6" name="Footer Placeholder 5">
            <a:extLst>
              <a:ext uri="{FF2B5EF4-FFF2-40B4-BE49-F238E27FC236}">
                <a16:creationId xmlns:a16="http://schemas.microsoft.com/office/drawing/2014/main" id="{08D46170-62E2-F144-3847-42DFEB4E1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22CB5-1DA4-C308-B9DA-26B8B8C38B8D}"/>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125353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B109-8B12-E9B6-1656-9AB4D9C77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F3D149-CDFC-5B56-F3E5-A76F74398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DE3663-0699-A753-94E2-2575AED85F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8D85F-94AE-E399-7AF1-F3177F356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D41FA3-97AD-5707-14A7-AE9F12B04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A16C75-B8E4-1BE8-6987-EC7110A66D92}"/>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8" name="Footer Placeholder 7">
            <a:extLst>
              <a:ext uri="{FF2B5EF4-FFF2-40B4-BE49-F238E27FC236}">
                <a16:creationId xmlns:a16="http://schemas.microsoft.com/office/drawing/2014/main" id="{5E1E3038-849D-E8AB-913B-DE4A089B7B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E72A2C-71CA-135D-C02F-D608B62D154C}"/>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147972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4F31-1F14-69F0-7066-63050D45F6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FE98DD-8FB2-8555-50A0-A2890115A29F}"/>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4" name="Footer Placeholder 3">
            <a:extLst>
              <a:ext uri="{FF2B5EF4-FFF2-40B4-BE49-F238E27FC236}">
                <a16:creationId xmlns:a16="http://schemas.microsoft.com/office/drawing/2014/main" id="{A0F83C2F-5DC9-6E9C-1A18-BB525D9C8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1EE0BD-F0E5-6F62-8885-B9DCD4681360}"/>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326351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9D3EAF-12CE-CAB0-1E10-A0FB48F77737}"/>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3" name="Footer Placeholder 2">
            <a:extLst>
              <a:ext uri="{FF2B5EF4-FFF2-40B4-BE49-F238E27FC236}">
                <a16:creationId xmlns:a16="http://schemas.microsoft.com/office/drawing/2014/main" id="{10C86BFD-FD54-0B09-C6D5-8013A900E4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F6BE4A-40AE-5928-D00B-1AD16A26CE8F}"/>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406309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AAA8-453F-E864-58BC-888B0E827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03E365-41F0-F157-2973-B3C2DB235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16ED9E-8F18-DC79-03FF-43C108E1B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A464B-CF62-9402-C682-21F0DD35B395}"/>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6" name="Footer Placeholder 5">
            <a:extLst>
              <a:ext uri="{FF2B5EF4-FFF2-40B4-BE49-F238E27FC236}">
                <a16:creationId xmlns:a16="http://schemas.microsoft.com/office/drawing/2014/main" id="{18BE46A9-AC54-A422-2EB7-B922F5062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6C2DD-3DFB-B737-852F-02DF0E8043E7}"/>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262717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24FE-E54F-3FA1-45D5-4750C2BC6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904792-1055-C73C-71CE-D9B646CE8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144EDC-9350-F93B-8297-D2525D08E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C68EC-BCDA-CF65-275F-667C5B7E3E22}"/>
              </a:ext>
            </a:extLst>
          </p:cNvPr>
          <p:cNvSpPr>
            <a:spLocks noGrp="1"/>
          </p:cNvSpPr>
          <p:nvPr>
            <p:ph type="dt" sz="half" idx="10"/>
          </p:nvPr>
        </p:nvSpPr>
        <p:spPr/>
        <p:txBody>
          <a:bodyPr/>
          <a:lstStyle/>
          <a:p>
            <a:fld id="{849C5294-BA22-45DC-859B-2EE75E0F077D}" type="datetimeFigureOut">
              <a:rPr lang="en-US" smtClean="0"/>
              <a:t>29-Aug-22</a:t>
            </a:fld>
            <a:endParaRPr lang="en-US"/>
          </a:p>
        </p:txBody>
      </p:sp>
      <p:sp>
        <p:nvSpPr>
          <p:cNvPr id="6" name="Footer Placeholder 5">
            <a:extLst>
              <a:ext uri="{FF2B5EF4-FFF2-40B4-BE49-F238E27FC236}">
                <a16:creationId xmlns:a16="http://schemas.microsoft.com/office/drawing/2014/main" id="{E447D83A-DC6E-6B3B-10C5-4BA2AEDE1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740E9-B640-D53C-B778-CA937AB20916}"/>
              </a:ext>
            </a:extLst>
          </p:cNvPr>
          <p:cNvSpPr>
            <a:spLocks noGrp="1"/>
          </p:cNvSpPr>
          <p:nvPr>
            <p:ph type="sldNum" sz="quarter" idx="12"/>
          </p:nvPr>
        </p:nvSpPr>
        <p:spPr/>
        <p:txBody>
          <a:bodyPr/>
          <a:lstStyle/>
          <a:p>
            <a:fld id="{1EB9AB3F-E0BB-4FAE-929D-904B8222BC59}" type="slidenum">
              <a:rPr lang="en-US" smtClean="0"/>
              <a:t>‹#›</a:t>
            </a:fld>
            <a:endParaRPr lang="en-US"/>
          </a:p>
        </p:txBody>
      </p:sp>
    </p:spTree>
    <p:extLst>
      <p:ext uri="{BB962C8B-B14F-4D97-AF65-F5344CB8AC3E}">
        <p14:creationId xmlns:p14="http://schemas.microsoft.com/office/powerpoint/2010/main" val="371281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13D0A5-E493-B883-1836-E1124AAB9C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2D5568-811D-5A3A-5967-61B7281DC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FECD6-05A8-54B2-6914-6075A49B2C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5294-BA22-45DC-859B-2EE75E0F077D}" type="datetimeFigureOut">
              <a:rPr lang="en-US" smtClean="0"/>
              <a:t>29-Aug-22</a:t>
            </a:fld>
            <a:endParaRPr lang="en-US"/>
          </a:p>
        </p:txBody>
      </p:sp>
      <p:sp>
        <p:nvSpPr>
          <p:cNvPr id="5" name="Footer Placeholder 4">
            <a:extLst>
              <a:ext uri="{FF2B5EF4-FFF2-40B4-BE49-F238E27FC236}">
                <a16:creationId xmlns:a16="http://schemas.microsoft.com/office/drawing/2014/main" id="{2FDB21E4-3CA1-F139-328C-30BCF8E95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9A0EB9-ABA1-FDEA-64BB-0669BF3DF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9AB3F-E0BB-4FAE-929D-904B8222BC59}" type="slidenum">
              <a:rPr lang="en-US" smtClean="0"/>
              <a:t>‹#›</a:t>
            </a:fld>
            <a:endParaRPr lang="en-US"/>
          </a:p>
        </p:txBody>
      </p:sp>
    </p:spTree>
    <p:extLst>
      <p:ext uri="{BB962C8B-B14F-4D97-AF65-F5344CB8AC3E}">
        <p14:creationId xmlns:p14="http://schemas.microsoft.com/office/powerpoint/2010/main" val="140036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A72D-3A32-5852-FEF6-C600853BE76D}"/>
              </a:ext>
            </a:extLst>
          </p:cNvPr>
          <p:cNvSpPr>
            <a:spLocks noGrp="1"/>
          </p:cNvSpPr>
          <p:nvPr>
            <p:ph type="title"/>
          </p:nvPr>
        </p:nvSpPr>
        <p:spPr/>
        <p:txBody>
          <a:bodyPr/>
          <a:lstStyle/>
          <a:p>
            <a:r>
              <a:rPr lang="en-GB" dirty="0"/>
              <a:t>          Library  Management  System</a:t>
            </a:r>
            <a:endParaRPr lang="en-US" dirty="0"/>
          </a:p>
        </p:txBody>
      </p:sp>
      <p:sp>
        <p:nvSpPr>
          <p:cNvPr id="3" name="Content Placeholder 2">
            <a:extLst>
              <a:ext uri="{FF2B5EF4-FFF2-40B4-BE49-F238E27FC236}">
                <a16:creationId xmlns:a16="http://schemas.microsoft.com/office/drawing/2014/main" id="{EDC270B3-10C7-64F2-2A62-B6E123E4055A}"/>
              </a:ext>
            </a:extLst>
          </p:cNvPr>
          <p:cNvSpPr>
            <a:spLocks noGrp="1"/>
          </p:cNvSpPr>
          <p:nvPr>
            <p:ph idx="1"/>
          </p:nvPr>
        </p:nvSpPr>
        <p:spPr/>
        <p:txBody>
          <a:bodyPr/>
          <a:lstStyle/>
          <a:p>
            <a:pPr marL="0" indent="0">
              <a:buNone/>
            </a:pPr>
            <a:r>
              <a:rPr lang="en-GB" dirty="0"/>
              <a:t>Faculty Initial – </a:t>
            </a:r>
            <a:r>
              <a:rPr lang="en-GB" dirty="0" err="1"/>
              <a:t>Itn</a:t>
            </a:r>
            <a:br>
              <a:rPr lang="en-GB" dirty="0"/>
            </a:br>
            <a:r>
              <a:rPr lang="en-GB" dirty="0"/>
              <a:t>Course – CSE- 311</a:t>
            </a:r>
            <a:br>
              <a:rPr lang="en-GB" dirty="0"/>
            </a:br>
            <a:r>
              <a:rPr lang="en-GB" dirty="0"/>
              <a:t>Section - 3</a:t>
            </a:r>
            <a:br>
              <a:rPr lang="en-GB" dirty="0"/>
            </a:br>
            <a:r>
              <a:rPr lang="en-US" dirty="0"/>
              <a:t>Group – 3</a:t>
            </a:r>
            <a:br>
              <a:rPr lang="en-US" dirty="0"/>
            </a:br>
            <a:br>
              <a:rPr lang="en-US" dirty="0"/>
            </a:br>
            <a:r>
              <a:rPr lang="en-US" dirty="0"/>
              <a:t>Name &amp; ID</a:t>
            </a:r>
            <a:br>
              <a:rPr lang="en-US" dirty="0"/>
            </a:br>
            <a:r>
              <a:rPr lang="en-US" dirty="0" err="1"/>
              <a:t>i</a:t>
            </a:r>
            <a:r>
              <a:rPr lang="en-US" dirty="0"/>
              <a:t>. Ahmed </a:t>
            </a:r>
            <a:r>
              <a:rPr lang="en-GB" dirty="0"/>
              <a:t>Faizul Haque Dhrubo  ----- 2111026042</a:t>
            </a:r>
            <a:br>
              <a:rPr lang="en-GB" dirty="0"/>
            </a:br>
            <a:r>
              <a:rPr lang="en-GB" dirty="0"/>
              <a:t>ii. Mohammad </a:t>
            </a:r>
            <a:r>
              <a:rPr lang="en-GB" dirty="0" err="1"/>
              <a:t>Akib</a:t>
            </a:r>
            <a:r>
              <a:rPr lang="en-GB" dirty="0"/>
              <a:t> ---- 2012574642</a:t>
            </a:r>
            <a:br>
              <a:rPr lang="en-GB" dirty="0"/>
            </a:br>
            <a:r>
              <a:rPr lang="en-GB" dirty="0"/>
              <a:t>iii. Mohammad </a:t>
            </a:r>
            <a:r>
              <a:rPr lang="en-GB" dirty="0" err="1"/>
              <a:t>Tarem</a:t>
            </a:r>
            <a:r>
              <a:rPr lang="en-GB" dirty="0"/>
              <a:t> ---- 2021308642</a:t>
            </a:r>
            <a:br>
              <a:rPr lang="en-GB" dirty="0"/>
            </a:br>
            <a:endParaRPr lang="en-US" dirty="0"/>
          </a:p>
        </p:txBody>
      </p:sp>
      <p:cxnSp>
        <p:nvCxnSpPr>
          <p:cNvPr id="5" name="Straight Connector 4">
            <a:extLst>
              <a:ext uri="{FF2B5EF4-FFF2-40B4-BE49-F238E27FC236}">
                <a16:creationId xmlns:a16="http://schemas.microsoft.com/office/drawing/2014/main" id="{4AB60296-BE00-A967-D1EB-BC86D8824FDE}"/>
              </a:ext>
            </a:extLst>
          </p:cNvPr>
          <p:cNvCxnSpPr/>
          <p:nvPr/>
        </p:nvCxnSpPr>
        <p:spPr>
          <a:xfrm>
            <a:off x="1595120" y="1422400"/>
            <a:ext cx="900176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78821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64092C-751F-4B50-B096-04D897DFACD3}"/>
              </a:ext>
            </a:extLst>
          </p:cNvPr>
          <p:cNvPicPr>
            <a:picLocks noChangeAspect="1"/>
          </p:cNvPicPr>
          <p:nvPr/>
        </p:nvPicPr>
        <p:blipFill>
          <a:blip r:embed="rId2"/>
          <a:stretch>
            <a:fillRect/>
          </a:stretch>
        </p:blipFill>
        <p:spPr>
          <a:xfrm>
            <a:off x="965200" y="1239520"/>
            <a:ext cx="10119360" cy="5445760"/>
          </a:xfrm>
          <a:prstGeom prst="rect">
            <a:avLst/>
          </a:prstGeom>
        </p:spPr>
      </p:pic>
      <p:sp>
        <p:nvSpPr>
          <p:cNvPr id="3" name="Rectangle 2">
            <a:extLst>
              <a:ext uri="{FF2B5EF4-FFF2-40B4-BE49-F238E27FC236}">
                <a16:creationId xmlns:a16="http://schemas.microsoft.com/office/drawing/2014/main" id="{2C715922-6893-90AC-B6D6-DD6C83BD7C1A}"/>
              </a:ext>
            </a:extLst>
          </p:cNvPr>
          <p:cNvSpPr/>
          <p:nvPr/>
        </p:nvSpPr>
        <p:spPr>
          <a:xfrm>
            <a:off x="3037840" y="355600"/>
            <a:ext cx="5059680" cy="7924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Relational Table</a:t>
            </a:r>
            <a:endParaRPr lang="en-US" dirty="0"/>
          </a:p>
        </p:txBody>
      </p:sp>
    </p:spTree>
    <p:extLst>
      <p:ext uri="{BB962C8B-B14F-4D97-AF65-F5344CB8AC3E}">
        <p14:creationId xmlns:p14="http://schemas.microsoft.com/office/powerpoint/2010/main" val="186196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E1F1-2940-14D2-91DE-E663D6947D0E}"/>
              </a:ext>
            </a:extLst>
          </p:cNvPr>
          <p:cNvSpPr>
            <a:spLocks noGrp="1"/>
          </p:cNvSpPr>
          <p:nvPr>
            <p:ph type="title"/>
          </p:nvPr>
        </p:nvSpPr>
        <p:spPr/>
        <p:txBody>
          <a:bodyPr/>
          <a:lstStyle/>
          <a:p>
            <a:r>
              <a:rPr lang="en-GB" dirty="0"/>
              <a:t>Normalization:</a:t>
            </a:r>
            <a:endParaRPr lang="en-US" dirty="0"/>
          </a:p>
        </p:txBody>
      </p:sp>
      <p:sp>
        <p:nvSpPr>
          <p:cNvPr id="3" name="Content Placeholder 2">
            <a:extLst>
              <a:ext uri="{FF2B5EF4-FFF2-40B4-BE49-F238E27FC236}">
                <a16:creationId xmlns:a16="http://schemas.microsoft.com/office/drawing/2014/main" id="{E1D07F04-E249-8C62-655E-9A01DD2E0585}"/>
              </a:ext>
            </a:extLst>
          </p:cNvPr>
          <p:cNvSpPr>
            <a:spLocks noGrp="1"/>
          </p:cNvSpPr>
          <p:nvPr>
            <p:ph idx="1"/>
          </p:nvPr>
        </p:nvSpPr>
        <p:spPr/>
        <p:txBody>
          <a:bodyPr>
            <a:normAutofit fontScale="85000" lnSpcReduction="20000"/>
          </a:bodyPr>
          <a:lstStyle/>
          <a:p>
            <a:pPr marL="0" indent="0">
              <a:buNone/>
            </a:pPr>
            <a:r>
              <a:rPr lang="en-GB" dirty="0"/>
              <a:t>Book:</a:t>
            </a:r>
            <a:br>
              <a:rPr lang="en-GB" dirty="0"/>
            </a:br>
            <a:br>
              <a:rPr lang="en-GB" dirty="0"/>
            </a:br>
            <a:r>
              <a:rPr lang="en-GB" dirty="0"/>
              <a:t>1-NF:</a:t>
            </a:r>
          </a:p>
          <a:p>
            <a:pPr marL="0" indent="0">
              <a:buNone/>
            </a:pPr>
            <a:br>
              <a:rPr lang="en-GB" dirty="0"/>
            </a:br>
            <a:r>
              <a:rPr lang="en-GB" dirty="0"/>
              <a:t>1.Primary Key</a:t>
            </a:r>
            <a:br>
              <a:rPr lang="en-GB" dirty="0"/>
            </a:br>
            <a:r>
              <a:rPr lang="en-GB" dirty="0"/>
              <a:t>2.Each attribute has same single value attribute</a:t>
            </a:r>
            <a:br>
              <a:rPr lang="en-GB" dirty="0"/>
            </a:br>
            <a:r>
              <a:rPr lang="en-GB" dirty="0"/>
              <a:t>3. Every column has same type domain</a:t>
            </a:r>
            <a:br>
              <a:rPr lang="en-GB" dirty="0"/>
            </a:br>
            <a:r>
              <a:rPr lang="en-GB" dirty="0"/>
              <a:t>4. Row and column order doesn’t matter </a:t>
            </a:r>
            <a:br>
              <a:rPr lang="en-GB" dirty="0"/>
            </a:br>
            <a:br>
              <a:rPr lang="en-GB" dirty="0"/>
            </a:br>
            <a:r>
              <a:rPr lang="en-GB" dirty="0"/>
              <a:t>So, book table is already converted in 1-NF</a:t>
            </a:r>
            <a:br>
              <a:rPr lang="en-GB" dirty="0"/>
            </a:br>
            <a:br>
              <a:rPr lang="en-GB" dirty="0"/>
            </a:br>
            <a:r>
              <a:rPr lang="en-GB" dirty="0"/>
              <a:t>Book : (ID , Title , Authors , Edition , Department)</a:t>
            </a:r>
            <a:br>
              <a:rPr lang="en-GB" dirty="0"/>
            </a:br>
            <a:br>
              <a:rPr lang="en-GB" dirty="0"/>
            </a:br>
            <a:br>
              <a:rPr lang="en-GB" dirty="0"/>
            </a:br>
            <a:endParaRPr lang="en-GB" dirty="0"/>
          </a:p>
        </p:txBody>
      </p:sp>
    </p:spTree>
    <p:extLst>
      <p:ext uri="{BB962C8B-B14F-4D97-AF65-F5344CB8AC3E}">
        <p14:creationId xmlns:p14="http://schemas.microsoft.com/office/powerpoint/2010/main" val="270508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6AFECD-B73E-47F7-36E9-0FD6312116D9}"/>
              </a:ext>
            </a:extLst>
          </p:cNvPr>
          <p:cNvSpPr>
            <a:spLocks noGrp="1"/>
          </p:cNvSpPr>
          <p:nvPr>
            <p:ph idx="1"/>
          </p:nvPr>
        </p:nvSpPr>
        <p:spPr>
          <a:xfrm>
            <a:off x="0" y="81280"/>
            <a:ext cx="12192000" cy="6776720"/>
          </a:xfrm>
        </p:spPr>
        <p:txBody>
          <a:bodyPr/>
          <a:lstStyle/>
          <a:p>
            <a:pPr marL="0" indent="0">
              <a:buNone/>
            </a:pPr>
            <a:r>
              <a:rPr lang="en-GB" dirty="0"/>
              <a:t>2-NF: </a:t>
            </a:r>
          </a:p>
          <a:p>
            <a:pPr marL="0" indent="0">
              <a:buNone/>
            </a:pPr>
            <a:r>
              <a:rPr lang="en-GB" dirty="0" err="1"/>
              <a:t>i</a:t>
            </a:r>
            <a:r>
              <a:rPr lang="en-GB" dirty="0"/>
              <a:t>. Already in 1–NF</a:t>
            </a:r>
            <a:br>
              <a:rPr lang="en-GB" dirty="0"/>
            </a:br>
            <a:r>
              <a:rPr lang="en-GB" dirty="0"/>
              <a:t>ii. Has a prime attribute </a:t>
            </a:r>
            <a:br>
              <a:rPr lang="en-GB" dirty="0"/>
            </a:br>
            <a:br>
              <a:rPr lang="en-GB" dirty="0"/>
            </a:br>
            <a:r>
              <a:rPr lang="en-GB" dirty="0"/>
              <a:t>Book : (ID , Title , Authors , Edition , Department)</a:t>
            </a:r>
            <a:br>
              <a:rPr lang="en-GB" dirty="0"/>
            </a:br>
            <a:br>
              <a:rPr lang="en-GB" dirty="0"/>
            </a:br>
            <a:r>
              <a:rPr lang="en-GB" dirty="0"/>
              <a:t>3-NF &amp; 4-NF </a:t>
            </a:r>
            <a:br>
              <a:rPr lang="en-GB" dirty="0"/>
            </a:br>
            <a:br>
              <a:rPr lang="en-GB" dirty="0"/>
            </a:br>
            <a:r>
              <a:rPr lang="en-GB" dirty="0" err="1"/>
              <a:t>i.No</a:t>
            </a:r>
            <a:r>
              <a:rPr lang="en-GB" dirty="0"/>
              <a:t> transitive dependency and no multivalued attribute</a:t>
            </a:r>
            <a:br>
              <a:rPr lang="en-GB" dirty="0"/>
            </a:br>
            <a:r>
              <a:rPr lang="en-GB" dirty="0"/>
              <a:t>So, Book table is already in 3-NF and 4-NF</a:t>
            </a:r>
            <a:br>
              <a:rPr lang="en-GB" dirty="0"/>
            </a:br>
            <a:br>
              <a:rPr lang="en-GB" dirty="0"/>
            </a:br>
            <a:r>
              <a:rPr lang="en-GB" dirty="0"/>
              <a:t> </a:t>
            </a:r>
            <a:endParaRPr lang="en-US" dirty="0"/>
          </a:p>
        </p:txBody>
      </p:sp>
    </p:spTree>
    <p:extLst>
      <p:ext uri="{BB962C8B-B14F-4D97-AF65-F5344CB8AC3E}">
        <p14:creationId xmlns:p14="http://schemas.microsoft.com/office/powerpoint/2010/main" val="72710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B4AB1-1D2C-7658-9A73-C1B17F04E637}"/>
              </a:ext>
            </a:extLst>
          </p:cNvPr>
          <p:cNvSpPr>
            <a:spLocks noGrp="1"/>
          </p:cNvSpPr>
          <p:nvPr>
            <p:ph idx="1"/>
          </p:nvPr>
        </p:nvSpPr>
        <p:spPr>
          <a:xfrm>
            <a:off x="0" y="0"/>
            <a:ext cx="12192000" cy="6858000"/>
          </a:xfrm>
        </p:spPr>
        <p:txBody>
          <a:bodyPr>
            <a:normAutofit lnSpcReduction="10000"/>
          </a:bodyPr>
          <a:lstStyle/>
          <a:p>
            <a:pPr marL="0" indent="0">
              <a:buNone/>
            </a:pPr>
            <a:r>
              <a:rPr lang="en-GB" dirty="0"/>
              <a:t>Student:</a:t>
            </a:r>
            <a:br>
              <a:rPr lang="en-GB" dirty="0"/>
            </a:br>
            <a:br>
              <a:rPr lang="en-GB" dirty="0"/>
            </a:br>
            <a:r>
              <a:rPr lang="en-GB" dirty="0"/>
              <a:t>1-NF</a:t>
            </a:r>
            <a:br>
              <a:rPr lang="en-GB" dirty="0"/>
            </a:br>
            <a:r>
              <a:rPr lang="en-GB" dirty="0"/>
              <a:t>1.Primary Key</a:t>
            </a:r>
            <a:br>
              <a:rPr lang="en-GB" dirty="0"/>
            </a:br>
            <a:r>
              <a:rPr lang="en-GB" dirty="0"/>
              <a:t>2.Each attribute has same single value attribute</a:t>
            </a:r>
            <a:br>
              <a:rPr lang="en-GB" dirty="0"/>
            </a:br>
            <a:r>
              <a:rPr lang="en-GB" dirty="0"/>
              <a:t>3. Every column has same type domain</a:t>
            </a:r>
            <a:br>
              <a:rPr lang="en-GB" dirty="0"/>
            </a:br>
            <a:r>
              <a:rPr lang="en-GB" dirty="0"/>
              <a:t>4. Row and column order doesn’t matter</a:t>
            </a:r>
            <a:br>
              <a:rPr lang="en-GB" dirty="0"/>
            </a:br>
            <a:br>
              <a:rPr lang="en-GB" dirty="0"/>
            </a:br>
            <a:r>
              <a:rPr lang="en-GB" dirty="0"/>
              <a:t>Student: (ID No , Email , pic , Last Name , First Name , Username , Password , Phone)</a:t>
            </a:r>
            <a:br>
              <a:rPr lang="en-GB" dirty="0"/>
            </a:br>
            <a:br>
              <a:rPr lang="en-GB" dirty="0"/>
            </a:br>
            <a:r>
              <a:rPr lang="en-GB" dirty="0"/>
              <a:t>2-NF , 3-NF</a:t>
            </a:r>
            <a:br>
              <a:rPr lang="en-GB" dirty="0"/>
            </a:br>
            <a:r>
              <a:rPr lang="en-GB" dirty="0"/>
              <a:t> </a:t>
            </a:r>
            <a:r>
              <a:rPr lang="en-GB" dirty="0" err="1"/>
              <a:t>i</a:t>
            </a:r>
            <a:r>
              <a:rPr lang="en-GB" dirty="0"/>
              <a:t>. Already in 1-NF , 2-NF</a:t>
            </a:r>
            <a:br>
              <a:rPr lang="en-GB" dirty="0"/>
            </a:br>
            <a:r>
              <a:rPr lang="en-GB" dirty="0"/>
              <a:t>ii. Hasn’t any transitive dependency</a:t>
            </a:r>
            <a:br>
              <a:rPr lang="en-GB" dirty="0"/>
            </a:br>
            <a:r>
              <a:rPr lang="en-GB" dirty="0"/>
              <a:t>iii. Has 1 prime attribute</a:t>
            </a:r>
            <a:br>
              <a:rPr lang="en-GB" dirty="0"/>
            </a:br>
            <a:br>
              <a:rPr lang="en-GB" dirty="0"/>
            </a:br>
            <a:r>
              <a:rPr lang="en-GB" dirty="0"/>
              <a:t>Student: (ID No , Email , pic , Last Name , First Name , Username , Password , Phone)</a:t>
            </a:r>
            <a:endParaRPr lang="en-US" dirty="0"/>
          </a:p>
        </p:txBody>
      </p:sp>
    </p:spTree>
    <p:extLst>
      <p:ext uri="{BB962C8B-B14F-4D97-AF65-F5344CB8AC3E}">
        <p14:creationId xmlns:p14="http://schemas.microsoft.com/office/powerpoint/2010/main" val="265500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844CAF-A3B7-6F75-4C06-C8D20F7C1943}"/>
              </a:ext>
            </a:extLst>
          </p:cNvPr>
          <p:cNvSpPr>
            <a:spLocks noGrp="1"/>
          </p:cNvSpPr>
          <p:nvPr>
            <p:ph idx="1"/>
          </p:nvPr>
        </p:nvSpPr>
        <p:spPr>
          <a:xfrm>
            <a:off x="0" y="0"/>
            <a:ext cx="12192000" cy="6858000"/>
          </a:xfrm>
        </p:spPr>
        <p:txBody>
          <a:bodyPr/>
          <a:lstStyle/>
          <a:p>
            <a:pPr marL="0" indent="0">
              <a:buNone/>
            </a:pPr>
            <a:r>
              <a:rPr lang="en-GB" dirty="0"/>
              <a:t>4-NF</a:t>
            </a:r>
            <a:br>
              <a:rPr lang="en-GB" dirty="0"/>
            </a:br>
            <a:r>
              <a:rPr lang="en-GB" dirty="0" err="1"/>
              <a:t>i</a:t>
            </a:r>
            <a:r>
              <a:rPr lang="en-GB" dirty="0"/>
              <a:t>. Already in 3-NF</a:t>
            </a:r>
            <a:br>
              <a:rPr lang="en-GB" dirty="0"/>
            </a:br>
            <a:r>
              <a:rPr lang="en-GB" dirty="0"/>
              <a:t>ii. One Multivalued Attribute</a:t>
            </a:r>
            <a:br>
              <a:rPr lang="en-GB" dirty="0"/>
            </a:br>
            <a:endParaRPr lang="en-GB" dirty="0"/>
          </a:p>
          <a:p>
            <a:pPr marL="0" indent="0">
              <a:buNone/>
            </a:pPr>
            <a:r>
              <a:rPr lang="en-GB" dirty="0"/>
              <a:t>Student: (ID No , Email , pic , Last Name , First Name , Username , Password , Phone, </a:t>
            </a:r>
            <a:r>
              <a:rPr lang="en-GB" dirty="0" err="1"/>
              <a:t>A_phone</a:t>
            </a:r>
            <a:r>
              <a:rPr lang="en-GB" dirty="0"/>
              <a:t> , </a:t>
            </a:r>
            <a:r>
              <a:rPr lang="en-GB" dirty="0" err="1"/>
              <a:t>S_Phone</a:t>
            </a:r>
            <a:r>
              <a:rPr lang="en-GB" dirty="0"/>
              <a:t>)</a:t>
            </a:r>
            <a:br>
              <a:rPr lang="en-GB" dirty="0"/>
            </a:br>
            <a:br>
              <a:rPr lang="en-GB" dirty="0"/>
            </a:br>
            <a:r>
              <a:rPr lang="en-GB" dirty="0"/>
              <a:t>Admin:</a:t>
            </a:r>
            <a:br>
              <a:rPr lang="en-GB" dirty="0"/>
            </a:br>
            <a:r>
              <a:rPr lang="en-GB" dirty="0"/>
              <a:t>1-NF</a:t>
            </a:r>
            <a:br>
              <a:rPr lang="en-GB" dirty="0"/>
            </a:br>
            <a:r>
              <a:rPr lang="en-GB" dirty="0"/>
              <a:t>1.Primary Key</a:t>
            </a:r>
            <a:br>
              <a:rPr lang="en-GB" dirty="0"/>
            </a:br>
            <a:r>
              <a:rPr lang="en-GB" dirty="0"/>
              <a:t>2.Each attribute has same single value attribute</a:t>
            </a:r>
            <a:br>
              <a:rPr lang="en-GB" dirty="0"/>
            </a:br>
            <a:r>
              <a:rPr lang="en-GB" dirty="0"/>
              <a:t>3. Every column has same type domain</a:t>
            </a:r>
            <a:br>
              <a:rPr lang="en-GB" dirty="0"/>
            </a:br>
            <a:r>
              <a:rPr lang="en-GB" dirty="0"/>
              <a:t>4. Row and column order doesn’t matter</a:t>
            </a:r>
            <a:br>
              <a:rPr lang="en-GB" dirty="0"/>
            </a:br>
            <a:br>
              <a:rPr lang="en-GB" dirty="0"/>
            </a:br>
            <a:r>
              <a:rPr lang="en-GB" dirty="0"/>
              <a:t>Admin : (Username , Pic , Name , Password , Email , Phone , </a:t>
            </a:r>
            <a:r>
              <a:rPr lang="en-GB" dirty="0" err="1"/>
              <a:t>St_ID_No</a:t>
            </a:r>
            <a:r>
              <a:rPr lang="en-GB" dirty="0"/>
              <a:t> , BID , </a:t>
            </a:r>
            <a:r>
              <a:rPr lang="en-GB" dirty="0" err="1"/>
              <a:t>r_username</a:t>
            </a:r>
            <a:r>
              <a:rPr lang="en-GB" dirty="0"/>
              <a:t> , </a:t>
            </a:r>
            <a:r>
              <a:rPr lang="en-GB" dirty="0" err="1"/>
              <a:t>f_username</a:t>
            </a:r>
            <a:r>
              <a:rPr lang="en-GB" dirty="0"/>
              <a:t> , Phone)</a:t>
            </a:r>
            <a:endParaRPr lang="en-US" dirty="0"/>
          </a:p>
        </p:txBody>
      </p:sp>
    </p:spTree>
    <p:extLst>
      <p:ext uri="{BB962C8B-B14F-4D97-AF65-F5344CB8AC3E}">
        <p14:creationId xmlns:p14="http://schemas.microsoft.com/office/powerpoint/2010/main" val="198497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32652-30AC-A5E9-7AF9-C55C075927A2}"/>
              </a:ext>
            </a:extLst>
          </p:cNvPr>
          <p:cNvSpPr>
            <a:spLocks noGrp="1"/>
          </p:cNvSpPr>
          <p:nvPr>
            <p:ph idx="1"/>
          </p:nvPr>
        </p:nvSpPr>
        <p:spPr>
          <a:xfrm>
            <a:off x="0" y="0"/>
            <a:ext cx="12192000" cy="6858000"/>
          </a:xfrm>
        </p:spPr>
        <p:txBody>
          <a:bodyPr/>
          <a:lstStyle/>
          <a:p>
            <a:pPr marL="0" indent="0">
              <a:buNone/>
            </a:pPr>
            <a:r>
              <a:rPr lang="en-GB" dirty="0"/>
              <a:t> 2-NF , 3-NF</a:t>
            </a:r>
            <a:br>
              <a:rPr lang="en-GB" dirty="0"/>
            </a:br>
            <a:r>
              <a:rPr lang="en-GB" dirty="0"/>
              <a:t> </a:t>
            </a:r>
            <a:r>
              <a:rPr lang="en-GB" dirty="0" err="1"/>
              <a:t>i</a:t>
            </a:r>
            <a:r>
              <a:rPr lang="en-GB" dirty="0"/>
              <a:t>. Already in 1-NF , 2-NF</a:t>
            </a:r>
            <a:br>
              <a:rPr lang="en-GB" dirty="0"/>
            </a:br>
            <a:r>
              <a:rPr lang="en-GB" dirty="0"/>
              <a:t>ii. Hasn’t any transitive dependency</a:t>
            </a:r>
            <a:br>
              <a:rPr lang="en-GB" dirty="0"/>
            </a:br>
            <a:r>
              <a:rPr lang="en-GB" dirty="0"/>
              <a:t>iii. Has 1 prime attribute</a:t>
            </a:r>
            <a:br>
              <a:rPr lang="en-GB" dirty="0"/>
            </a:br>
            <a:br>
              <a:rPr lang="en-GB" dirty="0"/>
            </a:br>
            <a:r>
              <a:rPr lang="en-GB" dirty="0"/>
              <a:t>Admin : (Username , Pic , Name , Password , Email , Phone , </a:t>
            </a:r>
            <a:r>
              <a:rPr lang="en-GB" dirty="0" err="1"/>
              <a:t>St_ID_No</a:t>
            </a:r>
            <a:r>
              <a:rPr lang="en-GB" dirty="0"/>
              <a:t> , BID , </a:t>
            </a:r>
            <a:r>
              <a:rPr lang="en-GB" dirty="0" err="1"/>
              <a:t>r_username</a:t>
            </a:r>
            <a:r>
              <a:rPr lang="en-GB" dirty="0"/>
              <a:t> , </a:t>
            </a:r>
            <a:r>
              <a:rPr lang="en-GB" dirty="0" err="1"/>
              <a:t>f_username</a:t>
            </a:r>
            <a:r>
              <a:rPr lang="en-GB" dirty="0"/>
              <a:t> , Phone)</a:t>
            </a:r>
            <a:br>
              <a:rPr lang="en-GB" dirty="0"/>
            </a:br>
            <a:endParaRPr lang="en-GB" dirty="0"/>
          </a:p>
          <a:p>
            <a:pPr marL="0" indent="0">
              <a:buNone/>
            </a:pPr>
            <a:r>
              <a:rPr lang="en-GB" dirty="0"/>
              <a:t>4-NF</a:t>
            </a:r>
            <a:br>
              <a:rPr lang="en-GB" dirty="0"/>
            </a:br>
            <a:r>
              <a:rPr lang="en-GB" dirty="0" err="1"/>
              <a:t>i</a:t>
            </a:r>
            <a:r>
              <a:rPr lang="en-GB" dirty="0"/>
              <a:t>. </a:t>
            </a:r>
            <a:r>
              <a:rPr lang="en-GB" dirty="0" err="1"/>
              <a:t>i</a:t>
            </a:r>
            <a:r>
              <a:rPr lang="en-GB" dirty="0"/>
              <a:t>. Already in 3-NF</a:t>
            </a:r>
            <a:br>
              <a:rPr lang="en-GB" dirty="0"/>
            </a:br>
            <a:r>
              <a:rPr lang="en-GB" dirty="0"/>
              <a:t>ii. One Multivalued Attribute</a:t>
            </a:r>
            <a:br>
              <a:rPr lang="en-GB" dirty="0"/>
            </a:br>
            <a:br>
              <a:rPr lang="en-GB" dirty="0"/>
            </a:br>
            <a:r>
              <a:rPr lang="en-GB" dirty="0"/>
              <a:t>Admin : (Username , Pic , Name , Password , Email , Phone , </a:t>
            </a:r>
            <a:r>
              <a:rPr lang="en-GB" dirty="0" err="1"/>
              <a:t>St_ID_No</a:t>
            </a:r>
            <a:r>
              <a:rPr lang="en-GB" dirty="0"/>
              <a:t> , BID , </a:t>
            </a:r>
            <a:r>
              <a:rPr lang="en-GB" dirty="0" err="1"/>
              <a:t>r_username</a:t>
            </a:r>
            <a:r>
              <a:rPr lang="en-GB" dirty="0"/>
              <a:t> , </a:t>
            </a:r>
            <a:r>
              <a:rPr lang="en-GB" dirty="0" err="1"/>
              <a:t>f_username</a:t>
            </a:r>
            <a:r>
              <a:rPr lang="en-GB" dirty="0"/>
              <a:t> , </a:t>
            </a:r>
            <a:r>
              <a:rPr lang="en-GB" dirty="0" err="1"/>
              <a:t>A_Phone</a:t>
            </a:r>
            <a:r>
              <a:rPr lang="en-GB" dirty="0"/>
              <a:t> , </a:t>
            </a:r>
            <a:r>
              <a:rPr lang="en-GB" dirty="0" err="1"/>
              <a:t>S_Phone</a:t>
            </a:r>
            <a:r>
              <a:rPr lang="en-GB" dirty="0"/>
              <a:t>)</a:t>
            </a:r>
            <a:br>
              <a:rPr lang="en-GB" dirty="0"/>
            </a:br>
            <a:endParaRPr lang="en-US" dirty="0"/>
          </a:p>
        </p:txBody>
      </p:sp>
    </p:spTree>
    <p:extLst>
      <p:ext uri="{BB962C8B-B14F-4D97-AF65-F5344CB8AC3E}">
        <p14:creationId xmlns:p14="http://schemas.microsoft.com/office/powerpoint/2010/main" val="1881141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D783A-43E3-A9C2-4EE7-A5F4C27D8053}"/>
              </a:ext>
            </a:extLst>
          </p:cNvPr>
          <p:cNvSpPr>
            <a:spLocks noGrp="1"/>
          </p:cNvSpPr>
          <p:nvPr>
            <p:ph idx="1"/>
          </p:nvPr>
        </p:nvSpPr>
        <p:spPr>
          <a:xfrm>
            <a:off x="0" y="0"/>
            <a:ext cx="12192000" cy="6858000"/>
          </a:xfrm>
        </p:spPr>
        <p:txBody>
          <a:bodyPr>
            <a:normAutofit fontScale="92500" lnSpcReduction="20000"/>
          </a:bodyPr>
          <a:lstStyle/>
          <a:p>
            <a:pPr marL="0" indent="0">
              <a:buNone/>
            </a:pPr>
            <a:r>
              <a:rPr lang="en-GB" dirty="0"/>
              <a:t>Feedback</a:t>
            </a:r>
            <a:br>
              <a:rPr lang="en-GB" dirty="0"/>
            </a:br>
            <a:br>
              <a:rPr lang="en-GB" dirty="0"/>
            </a:br>
            <a:r>
              <a:rPr lang="en-GB" dirty="0"/>
              <a:t>1-NF:</a:t>
            </a:r>
            <a:br>
              <a:rPr lang="en-GB" dirty="0"/>
            </a:br>
            <a:br>
              <a:rPr lang="en-GB" dirty="0"/>
            </a:br>
            <a:r>
              <a:rPr lang="en-GB" dirty="0"/>
              <a:t>1.Primary Key</a:t>
            </a:r>
            <a:br>
              <a:rPr lang="en-GB" dirty="0"/>
            </a:br>
            <a:r>
              <a:rPr lang="en-GB" dirty="0"/>
              <a:t>2.Each attribute has same single value attribute</a:t>
            </a:r>
            <a:br>
              <a:rPr lang="en-GB" dirty="0"/>
            </a:br>
            <a:r>
              <a:rPr lang="en-GB" dirty="0"/>
              <a:t>3. Every column has same type domain</a:t>
            </a:r>
            <a:br>
              <a:rPr lang="en-GB" dirty="0"/>
            </a:br>
            <a:r>
              <a:rPr lang="en-GB" dirty="0"/>
              <a:t>4. Row and column order doesn’t matter</a:t>
            </a:r>
            <a:br>
              <a:rPr lang="en-GB" dirty="0"/>
            </a:br>
            <a:br>
              <a:rPr lang="en-GB" dirty="0"/>
            </a:br>
            <a:r>
              <a:rPr lang="en-GB" dirty="0"/>
              <a:t>Feedback : (Username , receiver, messages)</a:t>
            </a:r>
            <a:br>
              <a:rPr lang="en-GB" dirty="0"/>
            </a:br>
            <a:br>
              <a:rPr lang="en-GB" dirty="0"/>
            </a:br>
            <a:r>
              <a:rPr lang="en-GB" dirty="0"/>
              <a:t>2-NF,3-NF &amp; 4-NF : </a:t>
            </a:r>
            <a:br>
              <a:rPr lang="en-GB" dirty="0"/>
            </a:br>
            <a:r>
              <a:rPr lang="en-GB" dirty="0"/>
              <a:t> </a:t>
            </a:r>
            <a:r>
              <a:rPr lang="en-GB" dirty="0" err="1"/>
              <a:t>i</a:t>
            </a:r>
            <a:r>
              <a:rPr lang="en-GB" dirty="0"/>
              <a:t>. Already in 1-NF , 2-NF,3-NF</a:t>
            </a:r>
            <a:br>
              <a:rPr lang="en-GB" dirty="0"/>
            </a:br>
            <a:r>
              <a:rPr lang="en-GB" dirty="0"/>
              <a:t>ii. Hasn’t any transitive dependency</a:t>
            </a:r>
            <a:br>
              <a:rPr lang="en-GB" dirty="0"/>
            </a:br>
            <a:r>
              <a:rPr lang="en-GB" dirty="0"/>
              <a:t>iii. Has 1 prime attribute</a:t>
            </a:r>
            <a:br>
              <a:rPr lang="en-GB" dirty="0"/>
            </a:br>
            <a:r>
              <a:rPr lang="en-GB" dirty="0"/>
              <a:t>iv. No multivalued attribute</a:t>
            </a:r>
          </a:p>
          <a:p>
            <a:pPr marL="0" indent="0">
              <a:buNone/>
            </a:pPr>
            <a:br>
              <a:rPr lang="en-GB" dirty="0"/>
            </a:br>
            <a:r>
              <a:rPr lang="en-GB" dirty="0"/>
              <a:t>So, Feedback is in 4-NF</a:t>
            </a:r>
            <a:br>
              <a:rPr lang="en-GB" dirty="0"/>
            </a:br>
            <a:br>
              <a:rPr lang="en-GB" dirty="0"/>
            </a:br>
            <a:r>
              <a:rPr lang="en-GB" dirty="0"/>
              <a:t>Feedback : (Username , receiver, messages) </a:t>
            </a:r>
            <a:br>
              <a:rPr lang="en-GB" dirty="0"/>
            </a:br>
            <a:endParaRPr lang="en-US" dirty="0"/>
          </a:p>
        </p:txBody>
      </p:sp>
    </p:spTree>
    <p:extLst>
      <p:ext uri="{BB962C8B-B14F-4D97-AF65-F5344CB8AC3E}">
        <p14:creationId xmlns:p14="http://schemas.microsoft.com/office/powerpoint/2010/main" val="13238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AAE76-6072-E82F-687F-BD4F20963E8D}"/>
              </a:ext>
            </a:extLst>
          </p:cNvPr>
          <p:cNvSpPr>
            <a:spLocks noGrp="1"/>
          </p:cNvSpPr>
          <p:nvPr>
            <p:ph idx="1"/>
          </p:nvPr>
        </p:nvSpPr>
        <p:spPr>
          <a:xfrm>
            <a:off x="0" y="101600"/>
            <a:ext cx="12192000" cy="6756400"/>
          </a:xfrm>
        </p:spPr>
        <p:txBody>
          <a:bodyPr>
            <a:normAutofit fontScale="92500" lnSpcReduction="10000"/>
          </a:bodyPr>
          <a:lstStyle/>
          <a:p>
            <a:pPr marL="0" indent="0">
              <a:buNone/>
            </a:pPr>
            <a:r>
              <a:rPr lang="en-GB" dirty="0"/>
              <a:t>Report:</a:t>
            </a:r>
            <a:br>
              <a:rPr lang="en-GB" dirty="0"/>
            </a:br>
            <a:r>
              <a:rPr lang="en-GB" dirty="0"/>
              <a:t>1-NF:</a:t>
            </a:r>
            <a:br>
              <a:rPr lang="en-GB" dirty="0"/>
            </a:br>
            <a:br>
              <a:rPr lang="en-GB" dirty="0"/>
            </a:br>
            <a:r>
              <a:rPr lang="en-GB" dirty="0"/>
              <a:t>1.Primary Key</a:t>
            </a:r>
            <a:br>
              <a:rPr lang="en-GB" dirty="0"/>
            </a:br>
            <a:r>
              <a:rPr lang="en-GB" dirty="0"/>
              <a:t>2.Each attribute has same single value attribute</a:t>
            </a:r>
            <a:br>
              <a:rPr lang="en-GB" dirty="0"/>
            </a:br>
            <a:r>
              <a:rPr lang="en-GB" dirty="0"/>
              <a:t>3. Every column has same type domain</a:t>
            </a:r>
            <a:br>
              <a:rPr lang="en-GB" dirty="0"/>
            </a:br>
            <a:r>
              <a:rPr lang="en-GB" dirty="0"/>
              <a:t>4. Row and column order doesn’t matter</a:t>
            </a:r>
            <a:br>
              <a:rPr lang="en-GB" dirty="0"/>
            </a:br>
            <a:br>
              <a:rPr lang="en-GB" dirty="0"/>
            </a:br>
            <a:r>
              <a:rPr lang="en-GB" dirty="0"/>
              <a:t>Report : (Username , return date , delay fine , book id)</a:t>
            </a:r>
          </a:p>
          <a:p>
            <a:pPr marL="0" indent="0">
              <a:buNone/>
            </a:pPr>
            <a:endParaRPr lang="en-GB" dirty="0"/>
          </a:p>
          <a:p>
            <a:pPr marL="0" indent="0">
              <a:buNone/>
            </a:pPr>
            <a:r>
              <a:rPr lang="en-GB" dirty="0"/>
              <a:t>2-NF,3-NF &amp; 4-NF : </a:t>
            </a:r>
            <a:br>
              <a:rPr lang="en-GB" dirty="0"/>
            </a:br>
            <a:r>
              <a:rPr lang="en-GB" dirty="0"/>
              <a:t> </a:t>
            </a:r>
            <a:r>
              <a:rPr lang="en-GB" dirty="0" err="1"/>
              <a:t>i</a:t>
            </a:r>
            <a:r>
              <a:rPr lang="en-GB" dirty="0"/>
              <a:t>. Already in 1-NF , 2-NF,3-NF</a:t>
            </a:r>
            <a:br>
              <a:rPr lang="en-GB" dirty="0"/>
            </a:br>
            <a:r>
              <a:rPr lang="en-GB" dirty="0"/>
              <a:t>ii. Hasn’t any transitive dependency</a:t>
            </a:r>
            <a:br>
              <a:rPr lang="en-GB" dirty="0"/>
            </a:br>
            <a:r>
              <a:rPr lang="en-GB" dirty="0"/>
              <a:t>iii. Has 1 prime attribute</a:t>
            </a:r>
            <a:br>
              <a:rPr lang="en-GB" dirty="0"/>
            </a:br>
            <a:r>
              <a:rPr lang="en-GB" dirty="0"/>
              <a:t>iv. No multivalued attribute</a:t>
            </a:r>
          </a:p>
          <a:p>
            <a:pPr marL="0" indent="0">
              <a:buNone/>
            </a:pPr>
            <a:br>
              <a:rPr lang="en-GB" dirty="0"/>
            </a:br>
            <a:r>
              <a:rPr lang="en-GB" dirty="0"/>
              <a:t>So, Report is in 4-NF</a:t>
            </a:r>
          </a:p>
          <a:p>
            <a:pPr marL="0" indent="0">
              <a:buNone/>
            </a:pPr>
            <a:br>
              <a:rPr lang="en-GB" dirty="0"/>
            </a:br>
            <a:r>
              <a:rPr lang="en-GB" dirty="0"/>
              <a:t>Report : (Username , return date , delay fine , book id)</a:t>
            </a:r>
          </a:p>
          <a:p>
            <a:pPr marL="0" indent="0">
              <a:buNone/>
            </a:pPr>
            <a:endParaRPr lang="en-US" dirty="0"/>
          </a:p>
        </p:txBody>
      </p:sp>
    </p:spTree>
    <p:extLst>
      <p:ext uri="{BB962C8B-B14F-4D97-AF65-F5344CB8AC3E}">
        <p14:creationId xmlns:p14="http://schemas.microsoft.com/office/powerpoint/2010/main" val="382633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BCD5C-4A48-E730-6A7C-DCB2E1DC743B}"/>
              </a:ext>
            </a:extLst>
          </p:cNvPr>
          <p:cNvSpPr>
            <a:spLocks noGrp="1"/>
          </p:cNvSpPr>
          <p:nvPr>
            <p:ph idx="1"/>
          </p:nvPr>
        </p:nvSpPr>
        <p:spPr>
          <a:xfrm>
            <a:off x="0" y="0"/>
            <a:ext cx="12192000" cy="6858000"/>
          </a:xfrm>
        </p:spPr>
        <p:txBody>
          <a:bodyPr>
            <a:normAutofit fontScale="92500" lnSpcReduction="20000"/>
          </a:bodyPr>
          <a:lstStyle/>
          <a:p>
            <a:pPr marL="0" indent="0">
              <a:buNone/>
            </a:pPr>
            <a:r>
              <a:rPr lang="en-GB" dirty="0"/>
              <a:t>Authentication:</a:t>
            </a:r>
            <a:br>
              <a:rPr lang="en-GB" dirty="0"/>
            </a:br>
            <a:br>
              <a:rPr lang="en-GB" dirty="0"/>
            </a:br>
            <a:r>
              <a:rPr lang="en-GB" dirty="0"/>
              <a:t>1-NF:</a:t>
            </a:r>
            <a:br>
              <a:rPr lang="en-GB" dirty="0"/>
            </a:br>
            <a:br>
              <a:rPr lang="en-GB" dirty="0"/>
            </a:br>
            <a:r>
              <a:rPr lang="en-GB" dirty="0"/>
              <a:t>1.Primary Key</a:t>
            </a:r>
            <a:br>
              <a:rPr lang="en-GB" dirty="0"/>
            </a:br>
            <a:r>
              <a:rPr lang="en-GB" dirty="0"/>
              <a:t>2.Each attribute has same single value attribute</a:t>
            </a:r>
            <a:br>
              <a:rPr lang="en-GB" dirty="0"/>
            </a:br>
            <a:r>
              <a:rPr lang="en-GB" dirty="0"/>
              <a:t>3. Every column has same type domain</a:t>
            </a:r>
            <a:br>
              <a:rPr lang="en-GB" dirty="0"/>
            </a:br>
            <a:r>
              <a:rPr lang="en-GB" dirty="0"/>
              <a:t>4. Row and column order doesn’t matter</a:t>
            </a:r>
            <a:br>
              <a:rPr lang="en-GB" dirty="0"/>
            </a:br>
            <a:br>
              <a:rPr lang="en-GB" dirty="0"/>
            </a:br>
            <a:r>
              <a:rPr lang="en-GB" dirty="0"/>
              <a:t>Authentication: (OTP </a:t>
            </a:r>
            <a:r>
              <a:rPr lang="en-GB" dirty="0" err="1"/>
              <a:t>varification</a:t>
            </a:r>
            <a:r>
              <a:rPr lang="en-GB" dirty="0"/>
              <a:t> , password , username)</a:t>
            </a:r>
            <a:br>
              <a:rPr lang="en-GB" dirty="0"/>
            </a:br>
            <a:br>
              <a:rPr lang="en-GB" dirty="0"/>
            </a:br>
            <a:r>
              <a:rPr lang="en-GB" dirty="0"/>
              <a:t>2-NF,3-NF &amp; 4-NF : </a:t>
            </a:r>
            <a:br>
              <a:rPr lang="en-GB" dirty="0"/>
            </a:br>
            <a:r>
              <a:rPr lang="en-GB" dirty="0"/>
              <a:t> </a:t>
            </a:r>
            <a:r>
              <a:rPr lang="en-GB" dirty="0" err="1"/>
              <a:t>i</a:t>
            </a:r>
            <a:r>
              <a:rPr lang="en-GB" dirty="0"/>
              <a:t>. Already in 1-NF , 2-NF,3-NF</a:t>
            </a:r>
            <a:br>
              <a:rPr lang="en-GB" dirty="0"/>
            </a:br>
            <a:r>
              <a:rPr lang="en-GB" dirty="0"/>
              <a:t>ii. Hasn’t any transitive dependency</a:t>
            </a:r>
            <a:br>
              <a:rPr lang="en-GB" dirty="0"/>
            </a:br>
            <a:r>
              <a:rPr lang="en-GB" dirty="0"/>
              <a:t>iii. Has 1 prime attribute</a:t>
            </a:r>
            <a:br>
              <a:rPr lang="en-GB" dirty="0"/>
            </a:br>
            <a:r>
              <a:rPr lang="en-GB" dirty="0"/>
              <a:t>iv. No multivalued attribute</a:t>
            </a:r>
          </a:p>
          <a:p>
            <a:pPr marL="0" indent="0">
              <a:buNone/>
            </a:pPr>
            <a:br>
              <a:rPr lang="en-GB" dirty="0"/>
            </a:br>
            <a:r>
              <a:rPr lang="en-GB" dirty="0"/>
              <a:t>So, Authentication is in 4-NF</a:t>
            </a:r>
          </a:p>
          <a:p>
            <a:pPr marL="0" indent="0">
              <a:buNone/>
            </a:pPr>
            <a:br>
              <a:rPr lang="en-GB" dirty="0"/>
            </a:br>
            <a:br>
              <a:rPr lang="en-GB" dirty="0"/>
            </a:br>
            <a:r>
              <a:rPr lang="en-GB" dirty="0"/>
              <a:t>Authentication: (OTP </a:t>
            </a:r>
            <a:r>
              <a:rPr lang="en-GB" dirty="0" err="1"/>
              <a:t>varification</a:t>
            </a:r>
            <a:r>
              <a:rPr lang="en-GB" dirty="0"/>
              <a:t> , password , username)</a:t>
            </a:r>
            <a:br>
              <a:rPr lang="en-GB" dirty="0"/>
            </a:br>
            <a:br>
              <a:rPr lang="en-GB" dirty="0"/>
            </a:br>
            <a:endParaRPr lang="en-US" dirty="0"/>
          </a:p>
        </p:txBody>
      </p:sp>
    </p:spTree>
    <p:extLst>
      <p:ext uri="{BB962C8B-B14F-4D97-AF65-F5344CB8AC3E}">
        <p14:creationId xmlns:p14="http://schemas.microsoft.com/office/powerpoint/2010/main" val="131690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4198-3FF0-F35B-E1F7-F50CF48E78AB}"/>
              </a:ext>
            </a:extLst>
          </p:cNvPr>
          <p:cNvSpPr>
            <a:spLocks noGrp="1"/>
          </p:cNvSpPr>
          <p:nvPr>
            <p:ph type="title"/>
          </p:nvPr>
        </p:nvSpPr>
        <p:spPr/>
        <p:txBody>
          <a:bodyPr/>
          <a:lstStyle/>
          <a:p>
            <a:r>
              <a:rPr lang="en-GB" dirty="0"/>
              <a:t>           Title and Content Layout List</a:t>
            </a:r>
            <a:endParaRPr lang="en-US" dirty="0"/>
          </a:p>
        </p:txBody>
      </p:sp>
      <p:sp>
        <p:nvSpPr>
          <p:cNvPr id="3" name="Content Placeholder 2">
            <a:extLst>
              <a:ext uri="{FF2B5EF4-FFF2-40B4-BE49-F238E27FC236}">
                <a16:creationId xmlns:a16="http://schemas.microsoft.com/office/drawing/2014/main" id="{BDE6C793-C735-A04E-8720-823E2B0B42FE}"/>
              </a:ext>
            </a:extLst>
          </p:cNvPr>
          <p:cNvSpPr>
            <a:spLocks noGrp="1"/>
          </p:cNvSpPr>
          <p:nvPr>
            <p:ph idx="1"/>
          </p:nvPr>
        </p:nvSpPr>
        <p:spPr/>
        <p:txBody>
          <a:bodyPr/>
          <a:lstStyle/>
          <a:p>
            <a:endParaRPr lang="en-GB" dirty="0"/>
          </a:p>
          <a:p>
            <a:pPr>
              <a:buFont typeface="Wingdings" panose="05000000000000000000" pitchFamily="2" charset="2"/>
              <a:buChar char="è"/>
            </a:pPr>
            <a:r>
              <a:rPr lang="en-GB" dirty="0">
                <a:sym typeface="Wingdings" panose="05000000000000000000" pitchFamily="2" charset="2"/>
              </a:rPr>
              <a:t>Description </a:t>
            </a:r>
          </a:p>
          <a:p>
            <a:pPr>
              <a:buFont typeface="Wingdings" panose="05000000000000000000" pitchFamily="2" charset="2"/>
              <a:buChar char="è"/>
            </a:pPr>
            <a:r>
              <a:rPr lang="en-GB" dirty="0">
                <a:sym typeface="Wingdings" panose="05000000000000000000" pitchFamily="2" charset="2"/>
              </a:rPr>
              <a:t> ER Diagram</a:t>
            </a:r>
          </a:p>
          <a:p>
            <a:pPr>
              <a:buFont typeface="Wingdings" panose="05000000000000000000" pitchFamily="2" charset="2"/>
              <a:buChar char="è"/>
            </a:pPr>
            <a:r>
              <a:rPr lang="en-GB" dirty="0">
                <a:sym typeface="Wingdings" panose="05000000000000000000" pitchFamily="2" charset="2"/>
              </a:rPr>
              <a:t> Relational Table</a:t>
            </a:r>
          </a:p>
          <a:p>
            <a:pPr>
              <a:buFont typeface="Wingdings" panose="05000000000000000000" pitchFamily="2" charset="2"/>
              <a:buChar char="è"/>
            </a:pPr>
            <a:r>
              <a:rPr lang="en-GB" dirty="0">
                <a:sym typeface="Wingdings" panose="05000000000000000000" pitchFamily="2" charset="2"/>
              </a:rPr>
              <a:t>  Normalization</a:t>
            </a:r>
          </a:p>
          <a:p>
            <a:pPr>
              <a:buFont typeface="Wingdings" panose="05000000000000000000" pitchFamily="2" charset="2"/>
              <a:buChar char="è"/>
            </a:pPr>
            <a:endParaRPr lang="en-GB" dirty="0">
              <a:sym typeface="Wingdings" panose="05000000000000000000" pitchFamily="2" charset="2"/>
            </a:endParaRPr>
          </a:p>
        </p:txBody>
      </p:sp>
    </p:spTree>
    <p:extLst>
      <p:ext uri="{BB962C8B-B14F-4D97-AF65-F5344CB8AC3E}">
        <p14:creationId xmlns:p14="http://schemas.microsoft.com/office/powerpoint/2010/main" val="229314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AE65-1337-0543-D961-718636E3B962}"/>
              </a:ext>
            </a:extLst>
          </p:cNvPr>
          <p:cNvSpPr>
            <a:spLocks noGrp="1"/>
          </p:cNvSpPr>
          <p:nvPr>
            <p:ph type="ctrTitle"/>
          </p:nvPr>
        </p:nvSpPr>
        <p:spPr>
          <a:xfrm>
            <a:off x="1524000" y="1122363"/>
            <a:ext cx="9144000" cy="679543"/>
          </a:xfrm>
        </p:spPr>
        <p:txBody>
          <a:bodyPr>
            <a:normAutofit fontScale="90000"/>
          </a:bodyPr>
          <a:lstStyle/>
          <a:p>
            <a:pPr algn="l"/>
            <a:r>
              <a:rPr lang="en-GB" dirty="0"/>
              <a:t>Proposal</a:t>
            </a:r>
            <a:endParaRPr lang="en-US" dirty="0"/>
          </a:p>
        </p:txBody>
      </p:sp>
      <p:sp>
        <p:nvSpPr>
          <p:cNvPr id="3" name="Subtitle 2">
            <a:extLst>
              <a:ext uri="{FF2B5EF4-FFF2-40B4-BE49-F238E27FC236}">
                <a16:creationId xmlns:a16="http://schemas.microsoft.com/office/drawing/2014/main" id="{2A0A9F5B-AAA0-B546-187E-61CC15108BB0}"/>
              </a:ext>
            </a:extLst>
          </p:cNvPr>
          <p:cNvSpPr>
            <a:spLocks noGrp="1"/>
          </p:cNvSpPr>
          <p:nvPr>
            <p:ph type="subTitle" idx="1"/>
          </p:nvPr>
        </p:nvSpPr>
        <p:spPr>
          <a:xfrm>
            <a:off x="1524000" y="1882588"/>
            <a:ext cx="9144000" cy="3375212"/>
          </a:xfrm>
        </p:spPr>
        <p:txBody>
          <a:bodyPr/>
          <a:lstStyle/>
          <a:p>
            <a:pPr algn="just"/>
            <a:r>
              <a:rPr lang="en-GB" dirty="0"/>
              <a:t>Introduction:</a:t>
            </a:r>
            <a:br>
              <a:rPr lang="en-GB" dirty="0"/>
            </a:br>
            <a:r>
              <a:rPr lang="en-GB" dirty="0"/>
              <a:t>It is a library website where student can read books and rent books for short time .If they didn’t return book on time they will be fined. Here student can issue books by their choice after getting approval then the books will be added. If admin want he can delete books. </a:t>
            </a:r>
            <a:endParaRPr lang="en-US" dirty="0"/>
          </a:p>
        </p:txBody>
      </p:sp>
    </p:spTree>
    <p:extLst>
      <p:ext uri="{BB962C8B-B14F-4D97-AF65-F5344CB8AC3E}">
        <p14:creationId xmlns:p14="http://schemas.microsoft.com/office/powerpoint/2010/main" val="1876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5886-DF9F-7310-4AD7-7A45E3231674}"/>
              </a:ext>
            </a:extLst>
          </p:cNvPr>
          <p:cNvSpPr>
            <a:spLocks noGrp="1"/>
          </p:cNvSpPr>
          <p:nvPr>
            <p:ph type="title"/>
          </p:nvPr>
        </p:nvSpPr>
        <p:spPr/>
        <p:txBody>
          <a:bodyPr/>
          <a:lstStyle/>
          <a:p>
            <a:r>
              <a:rPr lang="en-GB" dirty="0"/>
              <a:t>Proposal</a:t>
            </a:r>
            <a:endParaRPr lang="en-US" dirty="0"/>
          </a:p>
        </p:txBody>
      </p:sp>
      <p:sp>
        <p:nvSpPr>
          <p:cNvPr id="3" name="Content Placeholder 2">
            <a:extLst>
              <a:ext uri="{FF2B5EF4-FFF2-40B4-BE49-F238E27FC236}">
                <a16:creationId xmlns:a16="http://schemas.microsoft.com/office/drawing/2014/main" id="{5E005928-C776-956B-E8B1-9FFCF2B3D907}"/>
              </a:ext>
            </a:extLst>
          </p:cNvPr>
          <p:cNvSpPr>
            <a:spLocks noGrp="1"/>
          </p:cNvSpPr>
          <p:nvPr>
            <p:ph idx="1"/>
          </p:nvPr>
        </p:nvSpPr>
        <p:spPr/>
        <p:txBody>
          <a:bodyPr>
            <a:normAutofit fontScale="92500" lnSpcReduction="20000"/>
          </a:bodyPr>
          <a:lstStyle/>
          <a:p>
            <a:pPr marL="0" indent="0">
              <a:buNone/>
            </a:pPr>
            <a:r>
              <a:rPr lang="en-GB" dirty="0">
                <a:sym typeface="Wingdings" panose="05000000000000000000" pitchFamily="2" charset="2"/>
              </a:rPr>
              <a:t>Admin </a:t>
            </a:r>
            <a:br>
              <a:rPr lang="en-GB" dirty="0">
                <a:sym typeface="Wingdings" panose="05000000000000000000" pitchFamily="2" charset="2"/>
              </a:rPr>
            </a:br>
            <a:r>
              <a:rPr lang="en-GB" dirty="0" err="1">
                <a:sym typeface="Wingdings" panose="05000000000000000000" pitchFamily="2" charset="2"/>
              </a:rPr>
              <a:t>i</a:t>
            </a:r>
            <a:r>
              <a:rPr lang="en-GB" dirty="0">
                <a:sym typeface="Wingdings" panose="05000000000000000000" pitchFamily="2" charset="2"/>
              </a:rPr>
              <a:t>. Login: Admin must need e unique password &amp; username for login website. If any of them didn’t match admin can not login website.</a:t>
            </a:r>
            <a:br>
              <a:rPr lang="en-GB" dirty="0">
                <a:sym typeface="Wingdings" panose="05000000000000000000" pitchFamily="2" charset="2"/>
              </a:rPr>
            </a:br>
            <a:r>
              <a:rPr lang="en-GB" dirty="0" err="1">
                <a:sym typeface="Wingdings" panose="05000000000000000000" pitchFamily="2" charset="2"/>
              </a:rPr>
              <a:t>Ii</a:t>
            </a:r>
            <a:r>
              <a:rPr lang="en-GB" dirty="0">
                <a:sym typeface="Wingdings" panose="05000000000000000000" pitchFamily="2" charset="2"/>
              </a:rPr>
              <a:t>. Sign-up : If admin didn’t open any account he must need to register first then admin can login</a:t>
            </a:r>
            <a:br>
              <a:rPr lang="en-GB" dirty="0">
                <a:sym typeface="Wingdings" panose="05000000000000000000" pitchFamily="2" charset="2"/>
              </a:rPr>
            </a:br>
            <a:endParaRPr lang="en-GB" dirty="0">
              <a:sym typeface="Wingdings" panose="05000000000000000000" pitchFamily="2" charset="2"/>
            </a:endParaRPr>
          </a:p>
          <a:p>
            <a:pPr marL="0" indent="0">
              <a:buNone/>
            </a:pPr>
            <a:r>
              <a:rPr lang="en-GB" dirty="0">
                <a:sym typeface="Wingdings" panose="05000000000000000000" pitchFamily="2" charset="2"/>
              </a:rPr>
              <a:t>Student </a:t>
            </a:r>
            <a:br>
              <a:rPr lang="en-GB" dirty="0">
                <a:sym typeface="Wingdings" panose="05000000000000000000" pitchFamily="2" charset="2"/>
              </a:rPr>
            </a:br>
            <a:r>
              <a:rPr lang="en-GB" dirty="0" err="1">
                <a:sym typeface="Wingdings" panose="05000000000000000000" pitchFamily="2" charset="2"/>
              </a:rPr>
              <a:t>i</a:t>
            </a:r>
            <a:r>
              <a:rPr lang="en-GB" dirty="0">
                <a:sym typeface="Wingdings" panose="05000000000000000000" pitchFamily="2" charset="2"/>
              </a:rPr>
              <a:t>. Login: Every student must need to Unique Password &amp; username.</a:t>
            </a:r>
          </a:p>
          <a:p>
            <a:pPr marL="0" indent="0">
              <a:buNone/>
            </a:pPr>
            <a:r>
              <a:rPr lang="en-US" dirty="0"/>
              <a:t>ii. Sign-up : If any student didn’t have any account he or she must need to register first.</a:t>
            </a:r>
            <a:br>
              <a:rPr lang="en-US" dirty="0"/>
            </a:br>
            <a:r>
              <a:rPr lang="en-US" dirty="0">
                <a:sym typeface="Wingdings" panose="05000000000000000000" pitchFamily="2" charset="2"/>
              </a:rPr>
              <a:t> Books</a:t>
            </a:r>
            <a:br>
              <a:rPr lang="en-US" dirty="0">
                <a:sym typeface="Wingdings" panose="05000000000000000000" pitchFamily="2" charset="2"/>
              </a:rPr>
            </a:br>
            <a:r>
              <a:rPr lang="en-US" dirty="0" err="1">
                <a:sym typeface="Wingdings" panose="05000000000000000000" pitchFamily="2" charset="2"/>
              </a:rPr>
              <a:t>i</a:t>
            </a:r>
            <a:r>
              <a:rPr lang="en-US" dirty="0">
                <a:sym typeface="Wingdings" panose="05000000000000000000" pitchFamily="2" charset="2"/>
              </a:rPr>
              <a:t>. Add Books: If student need any books and he/she need then he/she can add them .Admin can also add them.</a:t>
            </a:r>
            <a:endParaRPr lang="en-US" dirty="0"/>
          </a:p>
        </p:txBody>
      </p:sp>
    </p:spTree>
    <p:extLst>
      <p:ext uri="{BB962C8B-B14F-4D97-AF65-F5344CB8AC3E}">
        <p14:creationId xmlns:p14="http://schemas.microsoft.com/office/powerpoint/2010/main" val="291743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17175-13DE-59B4-923A-22CC139A83AD}"/>
              </a:ext>
            </a:extLst>
          </p:cNvPr>
          <p:cNvSpPr>
            <a:spLocks noGrp="1"/>
          </p:cNvSpPr>
          <p:nvPr>
            <p:ph idx="1"/>
          </p:nvPr>
        </p:nvSpPr>
        <p:spPr>
          <a:xfrm>
            <a:off x="838200" y="358588"/>
            <a:ext cx="10515600" cy="5818375"/>
          </a:xfrm>
        </p:spPr>
        <p:txBody>
          <a:bodyPr/>
          <a:lstStyle/>
          <a:p>
            <a:pPr marL="0" indent="0">
              <a:buNone/>
            </a:pPr>
            <a:r>
              <a:rPr lang="en-GB" dirty="0"/>
              <a:t>ii. Delete book:  If admin want he/she can delete books but students cannot delete books.</a:t>
            </a:r>
            <a:br>
              <a:rPr lang="en-GB" dirty="0"/>
            </a:br>
            <a:r>
              <a:rPr lang="en-GB" dirty="0"/>
              <a:t>iii. Issue-book: Here students can issue book by his/her choice .After admins approval books will be added.</a:t>
            </a:r>
          </a:p>
          <a:p>
            <a:pPr marL="0" indent="0">
              <a:buNone/>
            </a:pPr>
            <a:endParaRPr lang="en-GB" dirty="0"/>
          </a:p>
          <a:p>
            <a:pPr>
              <a:buFont typeface="Wingdings" panose="05000000000000000000" pitchFamily="2" charset="2"/>
              <a:buChar char="è"/>
            </a:pPr>
            <a:r>
              <a:rPr lang="en-GB" dirty="0">
                <a:sym typeface="Wingdings" panose="05000000000000000000" pitchFamily="2" charset="2"/>
              </a:rPr>
              <a:t>Feedback</a:t>
            </a:r>
          </a:p>
          <a:p>
            <a:pPr marL="0" indent="0">
              <a:buNone/>
            </a:pPr>
            <a:r>
              <a:rPr lang="en-GB" dirty="0">
                <a:sym typeface="Wingdings" panose="05000000000000000000" pitchFamily="2" charset="2"/>
              </a:rPr>
              <a:t>Here students can give their opinion and admin can see their name and opinions.</a:t>
            </a:r>
          </a:p>
          <a:p>
            <a:pPr marL="0" indent="0">
              <a:buNone/>
            </a:pPr>
            <a:br>
              <a:rPr lang="en-GB" dirty="0">
                <a:sym typeface="Wingdings" panose="05000000000000000000" pitchFamily="2" charset="2"/>
              </a:rPr>
            </a:br>
            <a:r>
              <a:rPr lang="en-GB" dirty="0">
                <a:sym typeface="Wingdings" panose="05000000000000000000" pitchFamily="2" charset="2"/>
              </a:rPr>
              <a:t>Picture </a:t>
            </a:r>
            <a:br>
              <a:rPr lang="en-GB" dirty="0">
                <a:sym typeface="Wingdings" panose="05000000000000000000" pitchFamily="2" charset="2"/>
              </a:rPr>
            </a:br>
            <a:r>
              <a:rPr lang="en-GB" dirty="0">
                <a:sym typeface="Wingdings" panose="05000000000000000000" pitchFamily="2" charset="2"/>
              </a:rPr>
              <a:t>Here students and admin can upload their photo.</a:t>
            </a:r>
            <a:endParaRPr lang="en-US" dirty="0"/>
          </a:p>
        </p:txBody>
      </p:sp>
    </p:spTree>
    <p:extLst>
      <p:ext uri="{BB962C8B-B14F-4D97-AF65-F5344CB8AC3E}">
        <p14:creationId xmlns:p14="http://schemas.microsoft.com/office/powerpoint/2010/main" val="416884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F3394-57AB-6380-6EEC-4A4DFE3119CE}"/>
              </a:ext>
            </a:extLst>
          </p:cNvPr>
          <p:cNvSpPr>
            <a:spLocks noGrp="1"/>
          </p:cNvSpPr>
          <p:nvPr>
            <p:ph idx="1"/>
          </p:nvPr>
        </p:nvSpPr>
        <p:spPr>
          <a:xfrm>
            <a:off x="838200" y="367553"/>
            <a:ext cx="10515600" cy="5809410"/>
          </a:xfrm>
        </p:spPr>
        <p:txBody>
          <a:bodyPr/>
          <a:lstStyle/>
          <a:p>
            <a:pPr marL="0" indent="0">
              <a:buNone/>
            </a:pPr>
            <a:r>
              <a:rPr lang="en-GB" dirty="0">
                <a:sym typeface="Wingdings" panose="05000000000000000000" pitchFamily="2" charset="2"/>
              </a:rPr>
              <a:t></a:t>
            </a:r>
            <a:r>
              <a:rPr lang="en-GB" dirty="0"/>
              <a:t>Technology: </a:t>
            </a:r>
            <a:br>
              <a:rPr lang="en-GB" dirty="0"/>
            </a:br>
            <a:r>
              <a:rPr lang="en-GB" dirty="0"/>
              <a:t>We used here </a:t>
            </a:r>
            <a:r>
              <a:rPr lang="en-GB" dirty="0" err="1"/>
              <a:t>Php</a:t>
            </a:r>
            <a:r>
              <a:rPr lang="en-GB" dirty="0"/>
              <a:t>, </a:t>
            </a:r>
            <a:r>
              <a:rPr lang="en-GB" dirty="0" err="1"/>
              <a:t>javascript</a:t>
            </a:r>
            <a:r>
              <a:rPr lang="en-GB" dirty="0"/>
              <a:t>, html, </a:t>
            </a:r>
            <a:r>
              <a:rPr lang="en-GB" dirty="0" err="1"/>
              <a:t>css</a:t>
            </a:r>
            <a:r>
              <a:rPr lang="en-GB" dirty="0"/>
              <a:t> , </a:t>
            </a:r>
            <a:r>
              <a:rPr lang="en-GB" dirty="0" err="1"/>
              <a:t>mysql</a:t>
            </a:r>
            <a:r>
              <a:rPr lang="en-GB" dirty="0"/>
              <a:t> . </a:t>
            </a:r>
            <a:r>
              <a:rPr lang="en-GB" dirty="0" err="1"/>
              <a:t>Css,html,JavaScript</a:t>
            </a:r>
            <a:r>
              <a:rPr lang="en-GB" dirty="0"/>
              <a:t>  for frontend and </a:t>
            </a:r>
            <a:r>
              <a:rPr lang="en-GB" dirty="0" err="1"/>
              <a:t>php,javascript</a:t>
            </a:r>
            <a:r>
              <a:rPr lang="en-GB" dirty="0"/>
              <a:t> for backend.</a:t>
            </a:r>
            <a:br>
              <a:rPr lang="en-GB" dirty="0"/>
            </a:br>
            <a:br>
              <a:rPr lang="en-GB" dirty="0"/>
            </a:br>
            <a:r>
              <a:rPr lang="en-GB" dirty="0">
                <a:sym typeface="Wingdings" panose="05000000000000000000" pitchFamily="2" charset="2"/>
              </a:rPr>
              <a:t> Discussion:</a:t>
            </a:r>
            <a:br>
              <a:rPr lang="en-GB" dirty="0">
                <a:sym typeface="Wingdings" panose="05000000000000000000" pitchFamily="2" charset="2"/>
              </a:rPr>
            </a:br>
            <a:r>
              <a:rPr lang="en-GB" dirty="0">
                <a:sym typeface="Wingdings" panose="05000000000000000000" pitchFamily="2" charset="2"/>
              </a:rPr>
              <a:t>Write now go to bookshop for buying books kill ours lot of time. By using website we can read books easily. It not only save our money it also save our time and space. We always did not find all books in bookshop but from website we can download all kind of books at free of coast. Here we focused to solve those problems. Here were design this website very easily so anybody can easily use this website.</a:t>
            </a:r>
            <a:endParaRPr lang="en-US" dirty="0"/>
          </a:p>
        </p:txBody>
      </p:sp>
    </p:spTree>
    <p:extLst>
      <p:ext uri="{BB962C8B-B14F-4D97-AF65-F5344CB8AC3E}">
        <p14:creationId xmlns:p14="http://schemas.microsoft.com/office/powerpoint/2010/main" val="193695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6E260-1CA7-1A34-FBBA-B4B4CA16CA0D}"/>
              </a:ext>
            </a:extLst>
          </p:cNvPr>
          <p:cNvSpPr>
            <a:spLocks noGrp="1"/>
          </p:cNvSpPr>
          <p:nvPr>
            <p:ph idx="1"/>
          </p:nvPr>
        </p:nvSpPr>
        <p:spPr>
          <a:xfrm>
            <a:off x="838200" y="484094"/>
            <a:ext cx="10515600" cy="5692869"/>
          </a:xfrm>
        </p:spPr>
        <p:txBody>
          <a:bodyPr>
            <a:normAutofit lnSpcReduction="10000"/>
          </a:bodyPr>
          <a:lstStyle/>
          <a:p>
            <a:pPr marL="0" indent="0">
              <a:buNone/>
            </a:pPr>
            <a:r>
              <a:rPr lang="en-GB" dirty="0"/>
              <a:t>Strong Entities: Admin , Student , Book , Feedback ,Report,   Authentication</a:t>
            </a:r>
            <a:br>
              <a:rPr lang="en-GB" dirty="0"/>
            </a:br>
            <a:br>
              <a:rPr lang="en-GB" dirty="0"/>
            </a:br>
            <a:r>
              <a:rPr lang="en-GB" dirty="0"/>
              <a:t>Admin : Pic , Name , Password , Email , Username(PK) , Phone (FK), </a:t>
            </a:r>
            <a:r>
              <a:rPr lang="en-GB" dirty="0" err="1"/>
              <a:t>St_ID_NO</a:t>
            </a:r>
            <a:r>
              <a:rPr lang="en-GB" dirty="0"/>
              <a:t>(FK) , </a:t>
            </a:r>
            <a:r>
              <a:rPr lang="en-GB" dirty="0" err="1"/>
              <a:t>b_ID</a:t>
            </a:r>
            <a:r>
              <a:rPr lang="en-GB" dirty="0"/>
              <a:t>(FK) , </a:t>
            </a:r>
            <a:r>
              <a:rPr lang="en-GB" dirty="0" err="1"/>
              <a:t>r_username</a:t>
            </a:r>
            <a:r>
              <a:rPr lang="en-GB" dirty="0"/>
              <a:t>(FK) , </a:t>
            </a:r>
            <a:r>
              <a:rPr lang="en-GB" dirty="0" err="1"/>
              <a:t>f_username</a:t>
            </a:r>
            <a:r>
              <a:rPr lang="en-GB" dirty="0"/>
              <a:t>(FK) </a:t>
            </a:r>
            <a:br>
              <a:rPr lang="en-GB" dirty="0"/>
            </a:br>
            <a:br>
              <a:rPr lang="en-GB" dirty="0"/>
            </a:br>
            <a:r>
              <a:rPr lang="en-GB" dirty="0"/>
              <a:t>Student : ID NO(PK) , Email , Pic , Last Name , First Name , Username , Password , Phone(FK) </a:t>
            </a:r>
            <a:br>
              <a:rPr lang="en-GB" dirty="0"/>
            </a:br>
            <a:br>
              <a:rPr lang="en-GB" dirty="0"/>
            </a:br>
            <a:r>
              <a:rPr lang="en-GB" dirty="0"/>
              <a:t>Book : ID(PK) , Title , Authors , Edition , Department </a:t>
            </a:r>
            <a:br>
              <a:rPr lang="en-GB" dirty="0"/>
            </a:br>
            <a:br>
              <a:rPr lang="en-GB" dirty="0"/>
            </a:br>
            <a:r>
              <a:rPr lang="en-GB" dirty="0"/>
              <a:t>Report : Username(PK) , Return Date , Issue Date , Book ID</a:t>
            </a:r>
          </a:p>
          <a:p>
            <a:pPr marL="0" indent="0">
              <a:buNone/>
            </a:pPr>
            <a:endParaRPr lang="en-GB" dirty="0"/>
          </a:p>
          <a:p>
            <a:pPr marL="0" indent="0">
              <a:buNone/>
            </a:pPr>
            <a:r>
              <a:rPr lang="en-GB" dirty="0"/>
              <a:t>Authentication: OTP verification (PK) , Password , Username</a:t>
            </a:r>
          </a:p>
        </p:txBody>
      </p:sp>
    </p:spTree>
    <p:extLst>
      <p:ext uri="{BB962C8B-B14F-4D97-AF65-F5344CB8AC3E}">
        <p14:creationId xmlns:p14="http://schemas.microsoft.com/office/powerpoint/2010/main" val="109510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B5776-E25E-E275-23DB-CE8FF6612519}"/>
              </a:ext>
            </a:extLst>
          </p:cNvPr>
          <p:cNvSpPr>
            <a:spLocks noGrp="1"/>
          </p:cNvSpPr>
          <p:nvPr>
            <p:ph idx="1"/>
          </p:nvPr>
        </p:nvSpPr>
        <p:spPr>
          <a:xfrm>
            <a:off x="838200" y="430306"/>
            <a:ext cx="10515600" cy="5746657"/>
          </a:xfrm>
        </p:spPr>
        <p:txBody>
          <a:bodyPr/>
          <a:lstStyle/>
          <a:p>
            <a:pPr marL="0" indent="0">
              <a:buNone/>
            </a:pPr>
            <a:r>
              <a:rPr lang="en-GB" dirty="0"/>
              <a:t>Relationship</a:t>
            </a:r>
            <a:br>
              <a:rPr lang="en-GB" dirty="0"/>
            </a:br>
            <a:br>
              <a:rPr lang="en-GB" dirty="0"/>
            </a:br>
            <a:r>
              <a:rPr lang="en-GB" dirty="0">
                <a:sym typeface="Wingdings" panose="05000000000000000000" pitchFamily="2" charset="2"/>
              </a:rPr>
              <a:t> Student – Book have ( Many to Many)</a:t>
            </a:r>
            <a:br>
              <a:rPr lang="en-GB" dirty="0">
                <a:sym typeface="Wingdings" panose="05000000000000000000" pitchFamily="2" charset="2"/>
              </a:rPr>
            </a:br>
            <a:r>
              <a:rPr lang="en-GB" dirty="0">
                <a:sym typeface="Wingdings" panose="05000000000000000000" pitchFamily="2" charset="2"/>
              </a:rPr>
              <a:t> Student – Authentication(Many to Many)</a:t>
            </a:r>
            <a:br>
              <a:rPr lang="en-GB" dirty="0">
                <a:sym typeface="Wingdings" panose="05000000000000000000" pitchFamily="2" charset="2"/>
              </a:rPr>
            </a:br>
            <a:r>
              <a:rPr lang="en-GB" dirty="0">
                <a:sym typeface="Wingdings" panose="05000000000000000000" pitchFamily="2" charset="2"/>
              </a:rPr>
              <a:t></a:t>
            </a:r>
            <a:r>
              <a:rPr lang="en-US" dirty="0">
                <a:sym typeface="Wingdings" panose="05000000000000000000" pitchFamily="2" charset="2"/>
              </a:rPr>
              <a:t> Admin – Authentication (Many to Many)</a:t>
            </a:r>
            <a:br>
              <a:rPr lang="en-US" dirty="0">
                <a:sym typeface="Wingdings" panose="05000000000000000000" pitchFamily="2" charset="2"/>
              </a:rPr>
            </a:br>
            <a:r>
              <a:rPr lang="en-US" dirty="0">
                <a:sym typeface="Wingdings" panose="05000000000000000000" pitchFamily="2" charset="2"/>
              </a:rPr>
              <a:t> Admin – Report (One to Many)</a:t>
            </a:r>
            <a:br>
              <a:rPr lang="en-US" dirty="0">
                <a:sym typeface="Wingdings" panose="05000000000000000000" pitchFamily="2" charset="2"/>
              </a:rPr>
            </a:br>
            <a:r>
              <a:rPr lang="en-US" dirty="0">
                <a:sym typeface="Wingdings" panose="05000000000000000000" pitchFamily="2" charset="2"/>
              </a:rPr>
              <a:t> Student – Admin (One to Many)</a:t>
            </a:r>
            <a:br>
              <a:rPr lang="en-US" dirty="0">
                <a:sym typeface="Wingdings" panose="05000000000000000000" pitchFamily="2" charset="2"/>
              </a:rPr>
            </a:br>
            <a:r>
              <a:rPr lang="en-US" dirty="0">
                <a:sym typeface="Wingdings" panose="05000000000000000000" pitchFamily="2" charset="2"/>
              </a:rPr>
              <a:t></a:t>
            </a:r>
            <a:r>
              <a:rPr lang="en-GB" dirty="0">
                <a:sym typeface="Wingdings" panose="05000000000000000000" pitchFamily="2" charset="2"/>
              </a:rPr>
              <a:t> Admin – Book (One to Many)</a:t>
            </a:r>
            <a:br>
              <a:rPr lang="en-GB" dirty="0">
                <a:sym typeface="Wingdings" panose="05000000000000000000" pitchFamily="2" charset="2"/>
              </a:rPr>
            </a:br>
            <a:endParaRPr lang="en-US" dirty="0">
              <a:sym typeface="Wingdings" panose="05000000000000000000" pitchFamily="2" charset="2"/>
            </a:endParaRPr>
          </a:p>
        </p:txBody>
      </p:sp>
    </p:spTree>
    <p:extLst>
      <p:ext uri="{BB962C8B-B14F-4D97-AF65-F5344CB8AC3E}">
        <p14:creationId xmlns:p14="http://schemas.microsoft.com/office/powerpoint/2010/main" val="307288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460981-9091-DF8A-8BAD-6A4122881F53}"/>
              </a:ext>
            </a:extLst>
          </p:cNvPr>
          <p:cNvPicPr>
            <a:picLocks noChangeAspect="1"/>
          </p:cNvPicPr>
          <p:nvPr/>
        </p:nvPicPr>
        <p:blipFill>
          <a:blip r:embed="rId2"/>
          <a:stretch>
            <a:fillRect/>
          </a:stretch>
        </p:blipFill>
        <p:spPr>
          <a:xfrm>
            <a:off x="1858913" y="449322"/>
            <a:ext cx="8474174" cy="5959356"/>
          </a:xfrm>
          <a:prstGeom prst="rect">
            <a:avLst/>
          </a:prstGeom>
        </p:spPr>
      </p:pic>
      <p:cxnSp>
        <p:nvCxnSpPr>
          <p:cNvPr id="3" name="Straight Arrow Connector 2">
            <a:extLst>
              <a:ext uri="{FF2B5EF4-FFF2-40B4-BE49-F238E27FC236}">
                <a16:creationId xmlns:a16="http://schemas.microsoft.com/office/drawing/2014/main" id="{66B28A20-11DA-0970-9D62-BBBDC694B831}"/>
              </a:ext>
            </a:extLst>
          </p:cNvPr>
          <p:cNvCxnSpPr/>
          <p:nvPr/>
        </p:nvCxnSpPr>
        <p:spPr>
          <a:xfrm flipV="1">
            <a:off x="5683624" y="4043082"/>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Straight Arrow Connector 3">
            <a:extLst>
              <a:ext uri="{FF2B5EF4-FFF2-40B4-BE49-F238E27FC236}">
                <a16:creationId xmlns:a16="http://schemas.microsoft.com/office/drawing/2014/main" id="{E7510A16-4083-254B-81CA-2E7A3E548C9E}"/>
              </a:ext>
            </a:extLst>
          </p:cNvPr>
          <p:cNvCxnSpPr/>
          <p:nvPr/>
        </p:nvCxnSpPr>
        <p:spPr>
          <a:xfrm>
            <a:off x="5217459" y="3523129"/>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65FD2D3C-EC30-736D-BF06-34F6463DE1A3}"/>
              </a:ext>
            </a:extLst>
          </p:cNvPr>
          <p:cNvCxnSpPr/>
          <p:nvPr/>
        </p:nvCxnSpPr>
        <p:spPr>
          <a:xfrm>
            <a:off x="5683624" y="3523129"/>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382C5CA9-CF3A-1281-C28B-37B4C1CF408F}"/>
              </a:ext>
            </a:extLst>
          </p:cNvPr>
          <p:cNvCxnSpPr/>
          <p:nvPr/>
        </p:nvCxnSpPr>
        <p:spPr>
          <a:xfrm>
            <a:off x="4939553" y="3872753"/>
            <a:ext cx="161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253B5694-1D6B-45BE-810B-F37817E7219F}"/>
              </a:ext>
            </a:extLst>
          </p:cNvPr>
          <p:cNvCxnSpPr/>
          <p:nvPr/>
        </p:nvCxnSpPr>
        <p:spPr>
          <a:xfrm flipH="1">
            <a:off x="5827059" y="3872753"/>
            <a:ext cx="161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17ED6275-1B83-1D6A-F343-128373BDB249}"/>
              </a:ext>
            </a:extLst>
          </p:cNvPr>
          <p:cNvSpPr/>
          <p:nvPr/>
        </p:nvSpPr>
        <p:spPr>
          <a:xfrm>
            <a:off x="10394046" y="1026160"/>
            <a:ext cx="1706513" cy="284659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a:t>ER-Diagram</a:t>
            </a:r>
            <a:endParaRPr lang="en-US" dirty="0"/>
          </a:p>
        </p:txBody>
      </p:sp>
    </p:spTree>
    <p:extLst>
      <p:ext uri="{BB962C8B-B14F-4D97-AF65-F5344CB8AC3E}">
        <p14:creationId xmlns:p14="http://schemas.microsoft.com/office/powerpoint/2010/main" val="3120391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1462</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          Library  Management  System</vt:lpstr>
      <vt:lpstr>           Title and Content Layout List</vt:lpstr>
      <vt:lpstr>Proposal</vt:lpstr>
      <vt:lpstr>Proposal</vt:lpstr>
      <vt:lpstr>PowerPoint Presentation</vt:lpstr>
      <vt:lpstr>PowerPoint Presentation</vt:lpstr>
      <vt:lpstr>PowerPoint Presentation</vt:lpstr>
      <vt:lpstr>PowerPoint Presentation</vt:lpstr>
      <vt:lpstr>PowerPoint Presentation</vt:lpstr>
      <vt:lpstr>PowerPoint Presentation</vt:lpstr>
      <vt:lpstr>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Library  Management  System</dc:title>
  <dc:creator>A.F.H Dhrubo</dc:creator>
  <cp:lastModifiedBy>A.F.H Dhrubo</cp:lastModifiedBy>
  <cp:revision>2</cp:revision>
  <dcterms:created xsi:type="dcterms:W3CDTF">2022-08-29T09:56:38Z</dcterms:created>
  <dcterms:modified xsi:type="dcterms:W3CDTF">2022-08-29T16:28:45Z</dcterms:modified>
</cp:coreProperties>
</file>