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8" r:id="rId4"/>
  </p:sldMasterIdLst>
  <p:notesMasterIdLst>
    <p:notesMasterId r:id="rId16"/>
  </p:notesMasterIdLst>
  <p:handoutMasterIdLst>
    <p:handoutMasterId r:id="rId17"/>
  </p:handoutMasterIdLst>
  <p:sldIdLst>
    <p:sldId id="344" r:id="rId5"/>
    <p:sldId id="345" r:id="rId6"/>
    <p:sldId id="365" r:id="rId7"/>
    <p:sldId id="347" r:id="rId8"/>
    <p:sldId id="366" r:id="rId9"/>
    <p:sldId id="368" r:id="rId10"/>
    <p:sldId id="362" r:id="rId11"/>
    <p:sldId id="364" r:id="rId12"/>
    <p:sldId id="367" r:id="rId13"/>
    <p:sldId id="369" r:id="rId14"/>
    <p:sldId id="35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928" autoAdjust="0"/>
  </p:normalViewPr>
  <p:slideViewPr>
    <p:cSldViewPr snapToGrid="0">
      <p:cViewPr varScale="1">
        <p:scale>
          <a:sx n="44" d="100"/>
          <a:sy n="44" d="100"/>
        </p:scale>
        <p:origin x="62" y="768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C9DE6-D029-F9A0-5DC7-A85572093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F6B853-CCFE-04C7-921F-19A8EB23D0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8D0048-85C1-4970-0F28-87117B9CEE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EC706-0AB0-0A50-1638-74D7B33905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59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62557-6B99-B2F8-9C54-B4A231512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B3DB32-A911-54BC-98D5-45AFE4D622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5CAAA2-E4FD-3F4E-6719-72503AD11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317AE-CB07-756D-5CF7-66B282B25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33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26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7851C-A7DB-E3E7-283A-FB45BEC98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681C53-3D5F-5099-AEAD-12458B3DB6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8985CA-F148-B95E-AF67-1BBC7B980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79A19-EAE3-1351-D1A1-67B67CC417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5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04611-5A2C-1827-CEEE-FB868D3A6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8C8672-0C89-D529-AF27-C3609197D5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AE9469-12E5-0A00-9E54-5E4532AF9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7C24B-D692-D915-4ADB-89C51B3A27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04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48AB3-ED1A-8143-4B1A-C3C4EB813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67A90A-145F-E3D0-2368-2CBE5BD7C5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3D262F-5EBE-6906-7128-E8C005938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585A9-500A-AD9C-AED4-17B2E0D11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89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60EF2-6E18-2714-B8FE-8671FF4A1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F55EAB-B7FF-79B3-1FCD-E7B7F94C4B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13A800-EDA3-F9EB-E197-D39382C36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133B0-31AA-63C9-0031-724044DC7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70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90B31-08F9-826B-8E14-B998562B2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FBC267-7BE8-108C-40A4-7E032F17AB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836ED5-B342-E05A-9352-E3D58A01B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1840D-8C52-11BA-9FF5-0E59610158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2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26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22186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3585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3317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547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73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93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0782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0816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0450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2945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2853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2129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0688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801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2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3" r:id="rId14"/>
    <p:sldLayoutId id="214748379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group of potted plants" hidden="1">
            <a:extLst>
              <a:ext uri="{FF2B5EF4-FFF2-40B4-BE49-F238E27FC236}">
                <a16:creationId xmlns:a16="http://schemas.microsoft.com/office/drawing/2014/main" id="{C5E399AE-C2DC-0BE4-A179-9A726D23FF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" r="15"/>
          <a:stretch/>
        </p:blipFill>
        <p:spPr>
          <a:xfrm>
            <a:off x="-429537" y="119006"/>
            <a:ext cx="11274425" cy="59436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009" y="1747979"/>
            <a:ext cx="3680423" cy="8800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SynapSync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32281-F724-2A4F-A4F0-E68E08A2AC43}"/>
              </a:ext>
            </a:extLst>
          </p:cNvPr>
          <p:cNvSpPr txBox="1"/>
          <p:nvPr/>
        </p:nvSpPr>
        <p:spPr>
          <a:xfrm>
            <a:off x="3778429" y="2628016"/>
            <a:ext cx="4649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Bridging Academia and Industry</a:t>
            </a:r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557B5-942B-E0B2-98F2-A63326727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43A5A0C6-1750-2BF6-48FF-BB7953A0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68" y="1823362"/>
            <a:ext cx="2815261" cy="2100218"/>
          </a:xfrm>
        </p:spPr>
        <p:txBody>
          <a:bodyPr>
            <a:noAutofit/>
          </a:bodyPr>
          <a:lstStyle/>
          <a:p>
            <a:r>
              <a:rPr lang="en-US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</a:t>
            </a:r>
            <a:br>
              <a:rPr lang="en-US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Scope</a:t>
            </a:r>
            <a:b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C29E15-9529-7A46-ED4F-D0736D1D6BB9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3726360" y="2088641"/>
            <a:ext cx="650449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 skill analysis (via assessments)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Gamified learning (badges, streaks)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Mentorship recommendations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University dashboards for placements</a:t>
            </a:r>
          </a:p>
        </p:txBody>
      </p:sp>
    </p:spTree>
    <p:extLst>
      <p:ext uri="{BB962C8B-B14F-4D97-AF65-F5344CB8AC3E}">
        <p14:creationId xmlns:p14="http://schemas.microsoft.com/office/powerpoint/2010/main" val="1215812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846" y="1405466"/>
            <a:ext cx="10276840" cy="355092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2060"/>
                </a:solidFill>
              </a:rPr>
              <a:t>Thank you  </a:t>
            </a:r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A6C92-9870-4D95-6A6C-F1E6599F09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8389" y="1237129"/>
            <a:ext cx="7108825" cy="306732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Graduates struggle to meet industry expectations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Academic grades ≠ job-ready skills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Students lack clarity on skill gaps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Recruiters lack visibility into real competencies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D17-E5BF-8852-43D1-889FB625E4D3}"/>
              </a:ext>
            </a:extLst>
          </p:cNvPr>
          <p:cNvSpPr txBox="1"/>
          <p:nvPr/>
        </p:nvSpPr>
        <p:spPr>
          <a:xfrm>
            <a:off x="468501" y="1559858"/>
            <a:ext cx="28484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Problem Statement </a:t>
            </a:r>
          </a:p>
        </p:txBody>
      </p:sp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5D66-2F66-7A13-DCC6-287E1807A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A68547-5F51-653E-75A1-846AAB2D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603DD-6903-369E-CF91-0D064E4CA5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8389" y="1308847"/>
            <a:ext cx="7108825" cy="323874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An </a:t>
            </a:r>
            <a:r>
              <a:rPr lang="en-US" sz="2400" b="1" dirty="0">
                <a:solidFill>
                  <a:schemeClr val="tx1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AI-driven platform</a:t>
            </a:r>
            <a:r>
              <a:rPr lang="en-US" sz="2400" b="1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that:</a:t>
            </a:r>
          </a:p>
          <a:p>
            <a:r>
              <a:rPr lang="en-US" sz="2400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✅ Analyzes academic data</a:t>
            </a:r>
          </a:p>
          <a:p>
            <a:r>
              <a:rPr lang="en-US" sz="2400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✅ Maps it to industry skill tags</a:t>
            </a:r>
          </a:p>
          <a:p>
            <a:r>
              <a:rPr lang="en-US" sz="2400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✅ Recommends personalized learning</a:t>
            </a:r>
          </a:p>
          <a:p>
            <a:r>
              <a:rPr lang="en-US" sz="2400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✅ Matches students with suitable jobs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6E565-7016-E167-A5F6-29E0B9719BEF}"/>
              </a:ext>
            </a:extLst>
          </p:cNvPr>
          <p:cNvSpPr txBox="1"/>
          <p:nvPr/>
        </p:nvSpPr>
        <p:spPr>
          <a:xfrm>
            <a:off x="468501" y="1308847"/>
            <a:ext cx="28484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Our </a:t>
            </a:r>
          </a:p>
          <a:p>
            <a:r>
              <a:rPr 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84188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7CC1959B-E6A9-5770-EC41-43538A9E36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25163" y="1059051"/>
            <a:ext cx="6112933" cy="4485641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3200" b="1" kern="100" dirty="0">
                <a:solidFill>
                  <a:srgbClr val="002060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Primary Users</a:t>
            </a:r>
            <a:endParaRPr lang="en-US" sz="3000" b="1" kern="100" dirty="0">
              <a:solidFill>
                <a:srgbClr val="002060"/>
              </a:solidFill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800" kern="100" dirty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Students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3200" b="1" kern="100" dirty="0">
                <a:solidFill>
                  <a:srgbClr val="002060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Secondary Users</a:t>
            </a:r>
            <a:endParaRPr lang="en-US" sz="3200" kern="100" dirty="0">
              <a:solidFill>
                <a:srgbClr val="002060"/>
              </a:solidFill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800" kern="100" dirty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Companies/Employers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3200" b="1" kern="100" dirty="0">
                <a:solidFill>
                  <a:srgbClr val="002060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3000" b="1" kern="100" dirty="0">
                <a:solidFill>
                  <a:srgbClr val="002060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kern="100" dirty="0">
                <a:solidFill>
                  <a:schemeClr val="tx1"/>
                </a:solidFill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3000" kern="100" dirty="0">
                <a:solidFill>
                  <a:schemeClr val="tx1"/>
                </a:solidFill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ystem managers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2D649-B66F-25B7-E512-1766C33DAAC5}"/>
              </a:ext>
            </a:extLst>
          </p:cNvPr>
          <p:cNvSpPr txBox="1"/>
          <p:nvPr/>
        </p:nvSpPr>
        <p:spPr>
          <a:xfrm>
            <a:off x="172664" y="1506070"/>
            <a:ext cx="3269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Stakeholders</a:t>
            </a:r>
          </a:p>
        </p:txBody>
      </p:sp>
    </p:spTree>
    <p:extLst>
      <p:ext uri="{BB962C8B-B14F-4D97-AF65-F5344CB8AC3E}">
        <p14:creationId xmlns:p14="http://schemas.microsoft.com/office/powerpoint/2010/main" val="142710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462A2-E331-0008-21FF-32144B3CC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0691E1-E2DC-CBFE-0FDB-BD757C72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543B6-45CC-4E55-2EBB-3A6976C134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65737" y="883920"/>
            <a:ext cx="7194130" cy="5262282"/>
          </a:xfrm>
        </p:spPr>
        <p:txBody>
          <a:bodyPr>
            <a:normAutofit fontScale="77500" lnSpcReduction="20000"/>
          </a:bodyPr>
          <a:lstStyle/>
          <a:p>
            <a:endParaRPr lang="en-US" sz="3600" b="1" dirty="0">
              <a:solidFill>
                <a:srgbClr val="002060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endParaRPr lang="en-US" sz="3600" b="1" dirty="0">
              <a:solidFill>
                <a:srgbClr val="002060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University Portal Integration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Fetch student academic data and map it to industry relevant skills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Personalized Learning Recommendations</a:t>
            </a:r>
          </a:p>
          <a:p>
            <a:pPr lvl="1"/>
            <a:r>
              <a:rPr lang="en-US" sz="1900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Suggest courses and projects to students based on their skill tag proficiency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Job Matching System</a:t>
            </a:r>
          </a:p>
          <a:p>
            <a:pPr lvl="1"/>
            <a:r>
              <a:rPr lang="en-US" sz="2200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Suggest relevant jobs based on skill tags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Skill Testing by Employers</a:t>
            </a:r>
          </a:p>
          <a:p>
            <a:pPr lvl="1"/>
            <a:r>
              <a:rPr lang="en-US" sz="2300" dirty="0">
                <a:solidFill>
                  <a:srgbClr val="002060"/>
                </a:solidFill>
                <a:latin typeface="Bahnschrift Light" panose="020B0502040204020203" pitchFamily="34" charset="0"/>
                <a:cs typeface="Arial" panose="020B0604020202020204" pitchFamily="34" charset="0"/>
              </a:rPr>
              <a:t>A part skill proficiency level is allocated to test score which can only be increased by taking tests which are validated by 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2060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2060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2060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96756-0656-BD19-4A35-864FF910540B}"/>
              </a:ext>
            </a:extLst>
          </p:cNvPr>
          <p:cNvSpPr txBox="1"/>
          <p:nvPr/>
        </p:nvSpPr>
        <p:spPr>
          <a:xfrm>
            <a:off x="468501" y="1559858"/>
            <a:ext cx="28484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Key </a:t>
            </a:r>
          </a:p>
          <a:p>
            <a:r>
              <a:rPr 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79143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B5FF1-32A2-FCD9-57A3-7B027A601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5BC2DF-2128-2D78-BED3-F6D62FCF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027D6-157F-74C8-D21D-2B9511B0F3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65737" y="952175"/>
            <a:ext cx="7194130" cy="1931122"/>
          </a:xfrm>
        </p:spPr>
        <p:txBody>
          <a:bodyPr>
            <a:normAutofit/>
          </a:bodyPr>
          <a:lstStyle/>
          <a:p>
            <a:endParaRPr lang="en-US" sz="3600" b="1" dirty="0">
              <a:solidFill>
                <a:srgbClr val="002060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endParaRPr lang="en-US" sz="3600" b="1" dirty="0">
              <a:solidFill>
                <a:srgbClr val="002060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2060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2060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C49B1-32BB-0A02-291C-6F7D30F623F5}"/>
              </a:ext>
            </a:extLst>
          </p:cNvPr>
          <p:cNvSpPr txBox="1"/>
          <p:nvPr/>
        </p:nvSpPr>
        <p:spPr>
          <a:xfrm>
            <a:off x="468501" y="1559858"/>
            <a:ext cx="28484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Skill Mapping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3E66BE-B6D9-D4FD-E8CC-ECB52B9BC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196912"/>
              </p:ext>
            </p:extLst>
          </p:nvPr>
        </p:nvGraphicFramePr>
        <p:xfrm>
          <a:off x="3565737" y="1559858"/>
          <a:ext cx="8127999" cy="165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913572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321827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8058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Skill Tags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31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Problem Solving, Algorithms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980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Structured Programming, </a:t>
                      </a:r>
                    </a:p>
                    <a:p>
                      <a:r>
                        <a:rPr lang="en-US" dirty="0"/>
                        <a:t>Programming Logic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2430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83EECD6-AD4D-9EED-B0AB-CCC56864A946}"/>
              </a:ext>
            </a:extLst>
          </p:cNvPr>
          <p:cNvSpPr txBox="1"/>
          <p:nvPr/>
        </p:nvSpPr>
        <p:spPr>
          <a:xfrm>
            <a:off x="3502984" y="883920"/>
            <a:ext cx="332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Skill Tag Conversion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230F-158C-4EAD-B76D-7352FB7D714C}"/>
              </a:ext>
            </a:extLst>
          </p:cNvPr>
          <p:cNvSpPr txBox="1"/>
          <p:nvPr/>
        </p:nvSpPr>
        <p:spPr>
          <a:xfrm>
            <a:off x="3565737" y="3490980"/>
            <a:ext cx="380104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Skill Proficiency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Problem Solving – 13%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Programming Logic – 15%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806E2-962E-8DB1-5DDE-22225A662D02}"/>
              </a:ext>
            </a:extLst>
          </p:cNvPr>
          <p:cNvSpPr txBox="1"/>
          <p:nvPr/>
        </p:nvSpPr>
        <p:spPr>
          <a:xfrm>
            <a:off x="3565737" y="5032986"/>
            <a:ext cx="6527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Note</a:t>
            </a:r>
            <a:r>
              <a:rPr lang="en-US" sz="2400" dirty="0"/>
              <a:t>: Doing recommended courses and projects will increase proficiency.</a:t>
            </a:r>
          </a:p>
        </p:txBody>
      </p:sp>
    </p:spTree>
    <p:extLst>
      <p:ext uri="{BB962C8B-B14F-4D97-AF65-F5344CB8AC3E}">
        <p14:creationId xmlns:p14="http://schemas.microsoft.com/office/powerpoint/2010/main" val="172863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43B88-CD32-95CF-DDAF-00DD33AC8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1EAA5024-5AD5-8377-57A6-7C7C66218B5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16941" y="1149459"/>
            <a:ext cx="7537017" cy="4559081"/>
          </a:xfrm>
        </p:spPr>
        <p:txBody>
          <a:bodyPr>
            <a:normAutofit/>
          </a:bodyPr>
          <a:lstStyle/>
          <a:p>
            <a:pPr marR="0" lvl="1">
              <a:lnSpc>
                <a:spcPct val="107000"/>
              </a:lnSpc>
            </a:pPr>
            <a:r>
              <a:rPr lang="en-US" sz="2400" b="1" kern="100" dirty="0">
                <a:solidFill>
                  <a:srgbClr val="002060"/>
                </a:solidFill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</a:t>
            </a:r>
            <a:r>
              <a:rPr lang="en-US" sz="2400" kern="100" dirty="0">
                <a:solidFill>
                  <a:srgbClr val="002060"/>
                </a:solidFill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Frontend Intern</a:t>
            </a:r>
          </a:p>
          <a:p>
            <a:pPr marR="0" lvl="1">
              <a:lnSpc>
                <a:spcPct val="107000"/>
              </a:lnSpc>
            </a:pPr>
            <a:r>
              <a:rPr lang="en-US" sz="2400" b="1" kern="100" dirty="0">
                <a:solidFill>
                  <a:srgbClr val="002060"/>
                </a:solidFill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Required</a:t>
            </a:r>
            <a:r>
              <a:rPr lang="en-US" sz="2400" kern="100" dirty="0">
                <a:solidFill>
                  <a:srgbClr val="002060"/>
                </a:solidFill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HTML (70%), React (60%), Communication (50%)</a:t>
            </a:r>
          </a:p>
          <a:p>
            <a:pPr marR="0" lvl="1">
              <a:lnSpc>
                <a:spcPct val="107000"/>
              </a:lnSpc>
            </a:pPr>
            <a:endParaRPr lang="en-US" sz="2400" kern="100" dirty="0">
              <a:solidFill>
                <a:srgbClr val="002060"/>
              </a:solidFill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07000"/>
              </a:lnSpc>
            </a:pPr>
            <a:r>
              <a:rPr lang="en-US" sz="2400" b="1" kern="100" dirty="0">
                <a:solidFill>
                  <a:srgbClr val="002060"/>
                </a:solidFill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 Score</a:t>
            </a:r>
            <a:r>
              <a:rPr lang="en-US" sz="2400" kern="100" dirty="0">
                <a:solidFill>
                  <a:srgbClr val="002060"/>
                </a:solidFill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78%</a:t>
            </a:r>
          </a:p>
          <a:p>
            <a:pPr marL="800100" marR="0"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400" kern="100" dirty="0">
                <a:solidFill>
                  <a:srgbClr val="002060"/>
                </a:solidFill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✔️ HTML: 85%</a:t>
            </a:r>
          </a:p>
          <a:p>
            <a:pPr marL="800100" marR="0"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400" kern="100" dirty="0">
                <a:solidFill>
                  <a:srgbClr val="002060"/>
                </a:solidFill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❌ React: 50%</a:t>
            </a:r>
          </a:p>
          <a:p>
            <a:pPr marL="800100" marR="0"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400" kern="100" dirty="0">
                <a:solidFill>
                  <a:srgbClr val="002060"/>
                </a:solidFill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✔️ Communication: 60%</a:t>
            </a:r>
          </a:p>
          <a:p>
            <a:pPr marL="800100" marR="0" lvl="1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2400" kern="100" dirty="0">
                <a:solidFill>
                  <a:srgbClr val="002060"/>
                </a:solidFill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🔁 Recommendation: Finish "React Basics" → Match improves to 92%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B263D-E234-26AF-5EEF-799BE3BAE04D}"/>
              </a:ext>
            </a:extLst>
          </p:cNvPr>
          <p:cNvSpPr txBox="1"/>
          <p:nvPr/>
        </p:nvSpPr>
        <p:spPr>
          <a:xfrm>
            <a:off x="468501" y="1559858"/>
            <a:ext cx="28484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Job</a:t>
            </a:r>
          </a:p>
          <a:p>
            <a:r>
              <a:rPr 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Matching</a:t>
            </a:r>
          </a:p>
        </p:txBody>
      </p:sp>
    </p:spTree>
    <p:extLst>
      <p:ext uri="{BB962C8B-B14F-4D97-AF65-F5344CB8AC3E}">
        <p14:creationId xmlns:p14="http://schemas.microsoft.com/office/powerpoint/2010/main" val="1963385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6DFAA-0C48-4C1B-705F-86152146D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19AF8D9-3B04-7D8D-76D3-5C6EF815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9" y="1066800"/>
            <a:ext cx="4348226" cy="2185666"/>
          </a:xfrm>
        </p:spPr>
        <p:txBody>
          <a:bodyPr>
            <a:noAutofit/>
          </a:bodyPr>
          <a:lstStyle/>
          <a:p>
            <a:r>
              <a:rPr lang="en-US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br>
              <a:rPr lang="en-US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</a:t>
            </a:r>
            <a:b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EFAB29-14D8-3F05-EFC2-A5B5A4B5CD88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3634013" y="890393"/>
            <a:ext cx="3990195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Bahnschrift Light" panose="020B0502040204020203" pitchFamily="34" charset="0"/>
              </a:rPr>
              <a:t>Frontend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altLang="en-US" b="1" dirty="0">
                <a:solidFill>
                  <a:schemeClr val="tx1"/>
                </a:solidFill>
                <a:latin typeface="Bahnschrift Light" panose="020B0502040204020203" pitchFamily="34" charset="0"/>
              </a:rPr>
              <a:t>React.js and Tailwind CSS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Bahnschrift Light" panose="020B0502040204020203" pitchFamily="34" charset="0"/>
              </a:rPr>
              <a:t>Database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rgbClr val="002060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en-US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MongoDB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Light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Bahnschrift Light" panose="020B0502040204020203" pitchFamily="34" charset="0"/>
              </a:rPr>
              <a:t>Authentication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rgbClr val="002060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Bahnschrift Light" panose="020B0502040204020203" pitchFamily="34" charset="0"/>
              </a:rPr>
              <a:t>Manual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Light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Bahnschrift Light" panose="020B0502040204020203" pitchFamily="34" charset="0"/>
              </a:rPr>
              <a:t>Storage 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rgbClr val="002060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Bahnschrift Light" panose="020B0502040204020203" pitchFamily="34" charset="0"/>
              </a:rPr>
              <a:t>MongoDB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Light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Bahnschrift Light" panose="020B0502040204020203" pitchFamily="34" charset="0"/>
              </a:rPr>
              <a:t>Backend Logic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rgbClr val="002060"/>
                </a:solidFill>
                <a:latin typeface="Bahnschrift Light" panose="020B0502040204020203" pitchFamily="34" charset="0"/>
              </a:rPr>
              <a:t> </a:t>
            </a:r>
            <a:r>
              <a:rPr lang="en-US" altLang="en-US" sz="1600" dirty="0">
                <a:solidFill>
                  <a:schemeClr val="tx1"/>
                </a:solidFill>
                <a:latin typeface="Bahnschrift Light" panose="020B0502040204020203" pitchFamily="34" charset="0"/>
              </a:rPr>
              <a:t>Node.js  and Express.js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Light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Bahnschrift Light" panose="020B0502040204020203" pitchFamily="34" charset="0"/>
              </a:rPr>
              <a:t>Notifications</a:t>
            </a:r>
            <a:endParaRPr lang="en-US" altLang="en-US" b="1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Firebase Cloud Messaging (FCM)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Bahnschrift Light" panose="020B0502040204020203" pitchFamily="34" charset="0"/>
              </a:rPr>
              <a:t>Payments (if needed)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Stripe.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49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608B7-89A2-571E-CC07-AE6F4DF78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E61B0600-5EDB-FE6E-A41B-A887802A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68" y="1127076"/>
            <a:ext cx="4151002" cy="2096019"/>
          </a:xfrm>
        </p:spPr>
        <p:txBody>
          <a:bodyPr>
            <a:noAutofit/>
          </a:bodyPr>
          <a:lstStyle/>
          <a:p>
            <a:r>
              <a:rPr lang="en-US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</a:t>
            </a:r>
            <a:br>
              <a:rPr lang="en-US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</a:t>
            </a:r>
            <a:b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D479A6-4D2E-4006-F521-79AFD4719D1F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3726360" y="1534643"/>
            <a:ext cx="650449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academic-to-skill mapping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Transparent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J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 readiness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ndicators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testing 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pskilling loop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integration with university systems</a:t>
            </a:r>
          </a:p>
        </p:txBody>
      </p:sp>
    </p:spTree>
    <p:extLst>
      <p:ext uri="{BB962C8B-B14F-4D97-AF65-F5344CB8AC3E}">
        <p14:creationId xmlns:p14="http://schemas.microsoft.com/office/powerpoint/2010/main" val="175631263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228</TotalTime>
  <Words>347</Words>
  <Application>Microsoft Office PowerPoint</Application>
  <PresentationFormat>Widescreen</PresentationFormat>
  <Paragraphs>111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Bahnschrift Light</vt:lpstr>
      <vt:lpstr>Calibri</vt:lpstr>
      <vt:lpstr>Corbel</vt:lpstr>
      <vt:lpstr>Courier New</vt:lpstr>
      <vt:lpstr>Wingdings</vt:lpstr>
      <vt:lpstr>Wingdings 2</vt:lpstr>
      <vt:lpstr>Frame</vt:lpstr>
      <vt:lpstr>SynapSync</vt:lpstr>
      <vt:lpstr> </vt:lpstr>
      <vt:lpstr> </vt:lpstr>
      <vt:lpstr>PowerPoint Presentation</vt:lpstr>
      <vt:lpstr> </vt:lpstr>
      <vt:lpstr> </vt:lpstr>
      <vt:lpstr>PowerPoint Presentation</vt:lpstr>
      <vt:lpstr>System Components </vt:lpstr>
      <vt:lpstr>Unique  Advantages </vt:lpstr>
      <vt:lpstr>Future Scope 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ibrahim khalilulla</dc:creator>
  <cp:lastModifiedBy>ibrahim khalilulla</cp:lastModifiedBy>
  <cp:revision>15</cp:revision>
  <dcterms:created xsi:type="dcterms:W3CDTF">2025-02-28T05:16:36Z</dcterms:created>
  <dcterms:modified xsi:type="dcterms:W3CDTF">2025-05-07T10:54:38Z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