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90312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84029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83874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5482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4213433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12037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4201805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2835094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08920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79944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70062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80966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D3E138-136C-43BD-B3EC-662B70ECFD56}"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22159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70330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39015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62266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60190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D3E138-136C-43BD-B3EC-662B70ECFD56}" type="datetimeFigureOut">
              <a:rPr lang="en-IN" smtClean="0"/>
              <a:t>20-04-2024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E156FB-A43B-4560-B1F9-5030548E6F81}" type="slidenum">
              <a:rPr lang="en-IN" smtClean="0"/>
              <a:t>‹#›</a:t>
            </a:fld>
            <a:endParaRPr lang="en-IN"/>
          </a:p>
        </p:txBody>
      </p:sp>
    </p:spTree>
    <p:extLst>
      <p:ext uri="{BB962C8B-B14F-4D97-AF65-F5344CB8AC3E}">
        <p14:creationId xmlns:p14="http://schemas.microsoft.com/office/powerpoint/2010/main" val="173103491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Elementary Modern Physics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40980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Photoelectric Effect</a:t>
            </a:r>
            <a:endParaRPr lang="en-IN" dirty="0"/>
          </a:p>
        </p:txBody>
      </p:sp>
      <p:sp>
        <p:nvSpPr>
          <p:cNvPr id="3" name="Content Placeholder 2"/>
          <p:cNvSpPr>
            <a:spLocks noGrp="1"/>
          </p:cNvSpPr>
          <p:nvPr>
            <p:ph idx="1"/>
          </p:nvPr>
        </p:nvSpPr>
        <p:spPr>
          <a:xfrm>
            <a:off x="1104293" y="1509710"/>
            <a:ext cx="8946541" cy="4195481"/>
          </a:xfrm>
        </p:spPr>
        <p:txBody>
          <a:bodyPr/>
          <a:lstStyle/>
          <a:p>
            <a:r>
              <a:rPr lang="en-IN" dirty="0" smtClean="0"/>
              <a:t>Here</a:t>
            </a:r>
            <a:r>
              <a:rPr lang="en-IN" dirty="0" smtClean="0"/>
              <a:t>, the two electrode plates are the photosensitive surfaces, which are enclosed in a evacuated quartz bulb. The negative plate is connected to the negative terminal of the battery while positive plate is connected to the positive terminal through a galvanometer G. In the absence of any light, there is no deflection in the galvanometer. But when a beam of radiation is allowed to incident on the negative plate, current starts to flow in the circuit due to which the galvanometer shows deflection.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3" y="4168365"/>
            <a:ext cx="2458016" cy="245801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5627" y="4168365"/>
            <a:ext cx="4105656" cy="2279904"/>
          </a:xfrm>
          <a:prstGeom prst="rect">
            <a:avLst/>
          </a:prstGeom>
        </p:spPr>
      </p:pic>
    </p:spTree>
    <p:extLst>
      <p:ext uri="{BB962C8B-B14F-4D97-AF65-F5344CB8AC3E}">
        <p14:creationId xmlns:p14="http://schemas.microsoft.com/office/powerpoint/2010/main" val="810948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Completed!</a:t>
            </a:r>
            <a:endParaRPr lang="en-IN" dirty="0"/>
          </a:p>
        </p:txBody>
      </p:sp>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454365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313" y="331792"/>
            <a:ext cx="8534400" cy="1507067"/>
          </a:xfrm>
        </p:spPr>
        <p:txBody>
          <a:bodyPr/>
          <a:lstStyle/>
          <a:p>
            <a:r>
              <a:rPr lang="en-US" dirty="0" smtClean="0"/>
              <a:t>Introduction</a:t>
            </a:r>
            <a:endParaRPr lang="en-IN" dirty="0"/>
          </a:p>
        </p:txBody>
      </p:sp>
      <p:sp>
        <p:nvSpPr>
          <p:cNvPr id="5" name="TextBox 4"/>
          <p:cNvSpPr txBox="1"/>
          <p:nvPr/>
        </p:nvSpPr>
        <p:spPr>
          <a:xfrm>
            <a:off x="1312752" y="1711105"/>
            <a:ext cx="10004080" cy="4247317"/>
          </a:xfrm>
          <a:prstGeom prst="rect">
            <a:avLst/>
          </a:prstGeom>
          <a:noFill/>
        </p:spPr>
        <p:txBody>
          <a:bodyPr wrap="square" rtlCol="0">
            <a:spAutoFit/>
          </a:bodyPr>
          <a:lstStyle/>
          <a:p>
            <a:r>
              <a:rPr lang="en-US" dirty="0" smtClean="0"/>
              <a:t>New era in the development of modem physics (i.e., wave mechanics) started with the revolutionary idea of Max Planck, which states that </a:t>
            </a:r>
            <a:r>
              <a:rPr lang="en-US" dirty="0"/>
              <a:t>e</a:t>
            </a:r>
            <a:r>
              <a:rPr lang="en-US" dirty="0" smtClean="0"/>
              <a:t>lectromagnetic radiation may be considered as a stream of small energy packets called photons. Wave mechanics deals with the microscopic properties of materials. Before wave mechanics, phenomena such as photoelectric effect, Compton effect, blackbody radiation, atomic spectra, and so on could not be explained. Wave mechanics was </a:t>
            </a:r>
            <a:r>
              <a:rPr lang="en-US" dirty="0"/>
              <a:t>a</a:t>
            </a:r>
            <a:r>
              <a:rPr lang="en-US" dirty="0" smtClean="0"/>
              <a:t>ble to correctly explain these phenomena. Macroscopic phenomena such as interference, diffraction, and </a:t>
            </a:r>
            <a:r>
              <a:rPr lang="en-US" dirty="0" err="1" smtClean="0"/>
              <a:t>polarisation</a:t>
            </a:r>
            <a:r>
              <a:rPr lang="en-US" dirty="0" smtClean="0"/>
              <a:t> firmly confirm the wave character of electromagnetic radiation which may have particle nature as well. In other words, electromagnetic radiation has dual character; in certain situation it exhibits properties of wave, while in</a:t>
            </a:r>
          </a:p>
          <a:p>
            <a:r>
              <a:rPr lang="en-US" dirty="0" smtClean="0"/>
              <a:t>others it acts as a particle. In this chapter, we will discuss blackbody radiation spectrum, Planck's hypothesis and radiation law.</a:t>
            </a:r>
          </a:p>
          <a:p>
            <a:r>
              <a:rPr lang="en-US" dirty="0" smtClean="0"/>
              <a:t>Compton's effect, and photoelectric effect in context of old (classical) and modern (quantum) theory. In the same chapter, we will also study the wave-particle duality along with the concept of phase velocity and group velocity, and matter-waves.</a:t>
            </a:r>
            <a:endParaRPr lang="en-IN" dirty="0"/>
          </a:p>
        </p:txBody>
      </p:sp>
    </p:spTree>
    <p:extLst>
      <p:ext uri="{BB962C8B-B14F-4D97-AF65-F5344CB8AC3E}">
        <p14:creationId xmlns:p14="http://schemas.microsoft.com/office/powerpoint/2010/main" val="1674383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69" y="250310"/>
            <a:ext cx="8534400" cy="1507067"/>
          </a:xfrm>
        </p:spPr>
        <p:txBody>
          <a:bodyPr/>
          <a:lstStyle/>
          <a:p>
            <a:r>
              <a:rPr lang="en-US" dirty="0" smtClean="0"/>
              <a:t>Questions</a:t>
            </a:r>
            <a:endParaRPr lang="en-IN" dirty="0"/>
          </a:p>
        </p:txBody>
      </p:sp>
      <p:sp>
        <p:nvSpPr>
          <p:cNvPr id="4" name="TextBox 3"/>
          <p:cNvSpPr txBox="1"/>
          <p:nvPr/>
        </p:nvSpPr>
        <p:spPr>
          <a:xfrm>
            <a:off x="525101" y="1757377"/>
            <a:ext cx="11307778" cy="3970318"/>
          </a:xfrm>
          <a:prstGeom prst="rect">
            <a:avLst/>
          </a:prstGeom>
          <a:noFill/>
        </p:spPr>
        <p:txBody>
          <a:bodyPr wrap="square" rtlCol="0">
            <a:spAutoFit/>
          </a:bodyPr>
          <a:lstStyle/>
          <a:p>
            <a:r>
              <a:rPr lang="en-US" dirty="0" smtClean="0"/>
              <a:t>Q1) What </a:t>
            </a:r>
            <a:r>
              <a:rPr lang="en-US" dirty="0"/>
              <a:t>is wave mechanics</a:t>
            </a:r>
            <a:r>
              <a:rPr lang="en-US" dirty="0" smtClean="0"/>
              <a:t>?</a:t>
            </a:r>
          </a:p>
          <a:p>
            <a:r>
              <a:rPr lang="en-US" dirty="0" smtClean="0"/>
              <a:t>(A) </a:t>
            </a:r>
            <a:r>
              <a:rPr lang="en-US" dirty="0"/>
              <a:t>A new era in the development of modern </a:t>
            </a:r>
            <a:r>
              <a:rPr lang="en-US" dirty="0" smtClean="0"/>
              <a:t>physics</a:t>
            </a:r>
          </a:p>
          <a:p>
            <a:r>
              <a:rPr lang="en-US" dirty="0" smtClean="0"/>
              <a:t>(B) </a:t>
            </a:r>
            <a:r>
              <a:rPr lang="en-US" dirty="0"/>
              <a:t>The study of </a:t>
            </a:r>
            <a:r>
              <a:rPr lang="en-US" dirty="0" smtClean="0"/>
              <a:t>electromagnetism</a:t>
            </a:r>
          </a:p>
          <a:p>
            <a:r>
              <a:rPr lang="en-US" dirty="0" smtClean="0"/>
              <a:t>(C) </a:t>
            </a:r>
            <a:r>
              <a:rPr lang="en-US" dirty="0"/>
              <a:t>A theory about </a:t>
            </a:r>
            <a:r>
              <a:rPr lang="en-US" dirty="0" smtClean="0"/>
              <a:t>photons</a:t>
            </a:r>
          </a:p>
          <a:p>
            <a:endParaRPr lang="en-US" dirty="0"/>
          </a:p>
          <a:p>
            <a:r>
              <a:rPr lang="en-US" dirty="0" smtClean="0"/>
              <a:t>Q2) What </a:t>
            </a:r>
            <a:r>
              <a:rPr lang="en-US" dirty="0"/>
              <a:t>phenomena could not be explained before wave mechanics</a:t>
            </a:r>
            <a:r>
              <a:rPr lang="en-US" dirty="0" smtClean="0"/>
              <a:t>?</a:t>
            </a:r>
          </a:p>
          <a:p>
            <a:r>
              <a:rPr lang="en-US" dirty="0" smtClean="0"/>
              <a:t>(A) Diffraction</a:t>
            </a:r>
          </a:p>
          <a:p>
            <a:r>
              <a:rPr lang="en-US" dirty="0" smtClean="0"/>
              <a:t>(B) </a:t>
            </a:r>
            <a:r>
              <a:rPr lang="en-US" dirty="0"/>
              <a:t>Blackbody </a:t>
            </a:r>
            <a:r>
              <a:rPr lang="en-US" dirty="0" smtClean="0"/>
              <a:t>radiation</a:t>
            </a:r>
          </a:p>
          <a:p>
            <a:r>
              <a:rPr lang="en-US" dirty="0" smtClean="0"/>
              <a:t>(C) </a:t>
            </a:r>
            <a:r>
              <a:rPr lang="en-US" dirty="0"/>
              <a:t>Both diffraction and blackbody </a:t>
            </a:r>
            <a:r>
              <a:rPr lang="en-US" dirty="0" smtClean="0"/>
              <a:t>radiation</a:t>
            </a:r>
          </a:p>
          <a:p>
            <a:endParaRPr lang="en-US" dirty="0"/>
          </a:p>
          <a:p>
            <a:r>
              <a:rPr lang="en-US" dirty="0" smtClean="0"/>
              <a:t>Q3) What </a:t>
            </a:r>
            <a:r>
              <a:rPr lang="en-US" dirty="0"/>
              <a:t>does wave particle duality mean</a:t>
            </a:r>
            <a:r>
              <a:rPr lang="en-US" dirty="0" smtClean="0"/>
              <a:t>?</a:t>
            </a:r>
          </a:p>
          <a:p>
            <a:r>
              <a:rPr lang="en-US" dirty="0" smtClean="0"/>
              <a:t>(A) </a:t>
            </a:r>
            <a:r>
              <a:rPr lang="en-US" dirty="0"/>
              <a:t>Electromagnetic radiation can behave like a wave or a </a:t>
            </a:r>
            <a:r>
              <a:rPr lang="en-US" dirty="0" smtClean="0"/>
              <a:t>particle</a:t>
            </a:r>
          </a:p>
          <a:p>
            <a:r>
              <a:rPr lang="en-US" dirty="0" smtClean="0"/>
              <a:t>(B) </a:t>
            </a:r>
            <a:r>
              <a:rPr lang="en-US" dirty="0"/>
              <a:t>Wave mechanics is a combination of two </a:t>
            </a:r>
            <a:r>
              <a:rPr lang="en-US" dirty="0" smtClean="0"/>
              <a:t>theories</a:t>
            </a:r>
          </a:p>
          <a:p>
            <a:r>
              <a:rPr lang="en-US" dirty="0" smtClean="0"/>
              <a:t>(C) </a:t>
            </a:r>
            <a:r>
              <a:rPr lang="en-US" dirty="0"/>
              <a:t>There are two types of wave </a:t>
            </a:r>
            <a:r>
              <a:rPr lang="en-US" dirty="0" smtClean="0"/>
              <a:t>mechanics</a:t>
            </a:r>
            <a:endParaRPr lang="en-US" dirty="0"/>
          </a:p>
        </p:txBody>
      </p:sp>
    </p:spTree>
    <p:extLst>
      <p:ext uri="{BB962C8B-B14F-4D97-AF65-F5344CB8AC3E}">
        <p14:creationId xmlns:p14="http://schemas.microsoft.com/office/powerpoint/2010/main" val="220253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Blackbody</a:t>
            </a:r>
            <a:endParaRPr lang="en-IN" dirty="0"/>
          </a:p>
        </p:txBody>
      </p:sp>
      <p:sp>
        <p:nvSpPr>
          <p:cNvPr id="3" name="Content Placeholder 2"/>
          <p:cNvSpPr>
            <a:spLocks noGrp="1"/>
          </p:cNvSpPr>
          <p:nvPr>
            <p:ph idx="1"/>
          </p:nvPr>
        </p:nvSpPr>
        <p:spPr>
          <a:xfrm>
            <a:off x="646111" y="1152983"/>
            <a:ext cx="10894304" cy="4876625"/>
          </a:xfrm>
        </p:spPr>
        <p:txBody>
          <a:bodyPr>
            <a:noAutofit/>
          </a:bodyPr>
          <a:lstStyle/>
          <a:p>
            <a:r>
              <a:rPr lang="en-US" dirty="0"/>
              <a:t>A blackbody is a body which absorbs radiations of all wavelengths </a:t>
            </a:r>
            <a:r>
              <a:rPr lang="en-US" dirty="0" err="1"/>
              <a:t>incidenting</a:t>
            </a:r>
            <a:r>
              <a:rPr lang="en-US" dirty="0"/>
              <a:t> on it. Blackbody </a:t>
            </a:r>
            <a:r>
              <a:rPr lang="en-US" dirty="0" smtClean="0"/>
              <a:t>neither reflects </a:t>
            </a:r>
            <a:r>
              <a:rPr lang="en-US" dirty="0"/>
              <a:t>nor transmits any of the incident radiation, and therefore, appears black. In actual practice, </a:t>
            </a:r>
            <a:r>
              <a:rPr lang="en-US" dirty="0" smtClean="0"/>
              <a:t>there is </a:t>
            </a:r>
            <a:r>
              <a:rPr lang="en-US" dirty="0"/>
              <a:t>no body as a perfect blackbody, but lamp black may be regarded as blackbody because it is able </a:t>
            </a:r>
            <a:r>
              <a:rPr lang="en-US" dirty="0" smtClean="0"/>
              <a:t>to absorb </a:t>
            </a:r>
            <a:r>
              <a:rPr lang="en-US" dirty="0"/>
              <a:t>nearly 99% of the incident radiations. Scientist Ferry suggested a blackbody which consisted </a:t>
            </a:r>
            <a:r>
              <a:rPr lang="en-US" dirty="0" smtClean="0"/>
              <a:t>of a </a:t>
            </a:r>
            <a:r>
              <a:rPr lang="en-US" dirty="0"/>
              <a:t>hollow thick-walled sphere, painted lamp black internally and provided a small circular opening </a:t>
            </a:r>
            <a:r>
              <a:rPr lang="en-US" dirty="0" smtClean="0"/>
              <a:t>to enter </a:t>
            </a:r>
            <a:r>
              <a:rPr lang="en-US" dirty="0"/>
              <a:t>the radiations. In order to prevent the direct reflection from the inner surface, there is the </a:t>
            </a:r>
            <a:r>
              <a:rPr lang="en-US" dirty="0" smtClean="0"/>
              <a:t>provision of </a:t>
            </a:r>
            <a:r>
              <a:rPr lang="en-US" dirty="0"/>
              <a:t>projection in front of the opening of the blackbody. When any radiation enters the blackbody </a:t>
            </a:r>
            <a:r>
              <a:rPr lang="en-US" dirty="0" smtClean="0"/>
              <a:t>region through </a:t>
            </a:r>
            <a:r>
              <a:rPr lang="en-US" dirty="0"/>
              <a:t>the opening, it suffers multiple reflection inside the sphere and is finally absorbed. When </a:t>
            </a:r>
            <a:r>
              <a:rPr lang="en-US" dirty="0" smtClean="0"/>
              <a:t>the walls </a:t>
            </a:r>
            <a:r>
              <a:rPr lang="en-US" dirty="0"/>
              <a:t>of such a cavity are heated to a temperature T, it emits the radiations which fill the cavity </a:t>
            </a:r>
            <a:r>
              <a:rPr lang="en-US" dirty="0" smtClean="0"/>
              <a:t>and</a:t>
            </a:r>
            <a:r>
              <a:rPr lang="en-US" dirty="0"/>
              <a:t> </a:t>
            </a:r>
            <a:r>
              <a:rPr lang="en-US" dirty="0" smtClean="0"/>
              <a:t>it comes </a:t>
            </a:r>
            <a:r>
              <a:rPr lang="en-US" dirty="0"/>
              <a:t>out through the opening of cavity. These radiations are known as blackbody radiations, </a:t>
            </a:r>
            <a:r>
              <a:rPr lang="en-US" dirty="0" smtClean="0"/>
              <a:t>which are </a:t>
            </a:r>
            <a:r>
              <a:rPr lang="en-US" dirty="0"/>
              <a:t>the characteristic of its temperature. Here, it is worth to mention that the thermal radiations and </a:t>
            </a:r>
            <a:r>
              <a:rPr lang="en-US" dirty="0" smtClean="0"/>
              <a:t>the light </a:t>
            </a:r>
            <a:r>
              <a:rPr lang="en-US" dirty="0"/>
              <a:t>radiations are identical, except the difference in their wavelengths.</a:t>
            </a:r>
            <a:endParaRPr lang="en-IN" dirty="0"/>
          </a:p>
        </p:txBody>
      </p:sp>
    </p:spTree>
    <p:extLst>
      <p:ext uri="{BB962C8B-B14F-4D97-AF65-F5344CB8AC3E}">
        <p14:creationId xmlns:p14="http://schemas.microsoft.com/office/powerpoint/2010/main" val="3981975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IN" dirty="0"/>
          </a:p>
        </p:txBody>
      </p:sp>
      <p:sp>
        <p:nvSpPr>
          <p:cNvPr id="3" name="Content Placeholder 2"/>
          <p:cNvSpPr>
            <a:spLocks noGrp="1"/>
          </p:cNvSpPr>
          <p:nvPr>
            <p:ph idx="1"/>
          </p:nvPr>
        </p:nvSpPr>
        <p:spPr>
          <a:xfrm>
            <a:off x="646111" y="1152983"/>
            <a:ext cx="10969485" cy="5410779"/>
          </a:xfrm>
        </p:spPr>
        <p:txBody>
          <a:bodyPr>
            <a:noAutofit/>
          </a:bodyPr>
          <a:lstStyle/>
          <a:p>
            <a:pPr marL="0" indent="0">
              <a:buNone/>
            </a:pPr>
            <a:r>
              <a:rPr lang="en-US" sz="1800" b="1" dirty="0"/>
              <a:t>Question 1:</a:t>
            </a:r>
            <a:r>
              <a:rPr lang="en-US" sz="1800" dirty="0"/>
              <a:t> What is a blackbody?</a:t>
            </a:r>
          </a:p>
          <a:p>
            <a:r>
              <a:rPr lang="en-US" sz="1800" dirty="0" smtClean="0"/>
              <a:t>(A) </a:t>
            </a:r>
            <a:r>
              <a:rPr lang="en-US" sz="1800" dirty="0"/>
              <a:t>A hypothetical object that absorbs all electromagnetic radiation</a:t>
            </a:r>
          </a:p>
          <a:p>
            <a:r>
              <a:rPr lang="en-US" sz="1800" dirty="0" smtClean="0"/>
              <a:t>(B) </a:t>
            </a:r>
            <a:r>
              <a:rPr lang="en-US" sz="1800" dirty="0"/>
              <a:t>A light source</a:t>
            </a:r>
          </a:p>
          <a:p>
            <a:r>
              <a:rPr lang="en-US" sz="1800" dirty="0" smtClean="0"/>
              <a:t>(C) </a:t>
            </a:r>
            <a:r>
              <a:rPr lang="en-US" sz="1800" dirty="0"/>
              <a:t>A type of mirror</a:t>
            </a:r>
          </a:p>
          <a:p>
            <a:pPr marL="0" indent="0">
              <a:buNone/>
            </a:pPr>
            <a:r>
              <a:rPr lang="en-US" sz="1800" b="1" dirty="0"/>
              <a:t>Question 2:</a:t>
            </a:r>
            <a:r>
              <a:rPr lang="en-US" sz="1800" dirty="0"/>
              <a:t> What is the relationship between a blackbody and blackbody radiation?</a:t>
            </a:r>
          </a:p>
          <a:p>
            <a:r>
              <a:rPr lang="en-US" sz="1800" dirty="0"/>
              <a:t>(A)</a:t>
            </a:r>
            <a:r>
              <a:rPr lang="en-US" sz="1800" dirty="0" smtClean="0"/>
              <a:t> </a:t>
            </a:r>
            <a:r>
              <a:rPr lang="en-US" sz="1800" dirty="0"/>
              <a:t>A blackbody absorbs all electromagnetic radiation and emits blackbody radiation.</a:t>
            </a:r>
          </a:p>
          <a:p>
            <a:r>
              <a:rPr lang="en-US" sz="1800" dirty="0" smtClean="0"/>
              <a:t>(B) </a:t>
            </a:r>
            <a:r>
              <a:rPr lang="en-US" sz="1800" dirty="0"/>
              <a:t>A blackbody reflects all electromagnetic radiation and blackbody radiation does not exist.</a:t>
            </a:r>
          </a:p>
          <a:p>
            <a:r>
              <a:rPr lang="en-US" sz="1800" dirty="0" smtClean="0"/>
              <a:t>(C) </a:t>
            </a:r>
            <a:r>
              <a:rPr lang="en-US" sz="1800" dirty="0"/>
              <a:t>There is no relationship between a blackbody and blackbody radiation.</a:t>
            </a:r>
          </a:p>
          <a:p>
            <a:pPr marL="0" indent="0">
              <a:buNone/>
            </a:pPr>
            <a:r>
              <a:rPr lang="en-US" sz="1800" b="1" dirty="0"/>
              <a:t>Question 3:</a:t>
            </a:r>
            <a:r>
              <a:rPr lang="en-US" sz="1800" dirty="0"/>
              <a:t> What is an example of a real-world object that approximates a blackbody?</a:t>
            </a:r>
          </a:p>
          <a:p>
            <a:r>
              <a:rPr lang="en-US" sz="1800" dirty="0"/>
              <a:t>(A)</a:t>
            </a:r>
            <a:r>
              <a:rPr lang="en-US" sz="1800" dirty="0" smtClean="0"/>
              <a:t> </a:t>
            </a:r>
            <a:r>
              <a:rPr lang="en-US" sz="1800" dirty="0"/>
              <a:t>A diamond</a:t>
            </a:r>
          </a:p>
          <a:p>
            <a:r>
              <a:rPr lang="en-US" sz="1800" dirty="0" smtClean="0"/>
              <a:t>(B) </a:t>
            </a:r>
            <a:r>
              <a:rPr lang="en-US" sz="1800" dirty="0"/>
              <a:t>A sheet of white paper</a:t>
            </a:r>
          </a:p>
          <a:p>
            <a:r>
              <a:rPr lang="en-US" sz="1800" dirty="0" smtClean="0"/>
              <a:t>(</a:t>
            </a:r>
            <a:r>
              <a:rPr lang="en-US" sz="1800" dirty="0"/>
              <a:t>C</a:t>
            </a:r>
            <a:r>
              <a:rPr lang="en-US" sz="1800" dirty="0" smtClean="0"/>
              <a:t>) </a:t>
            </a:r>
            <a:r>
              <a:rPr lang="en-US" sz="1800" dirty="0"/>
              <a:t>Lamp </a:t>
            </a:r>
            <a:r>
              <a:rPr lang="en-US" sz="1800" dirty="0" smtClean="0"/>
              <a:t>black</a:t>
            </a:r>
          </a:p>
        </p:txBody>
      </p:sp>
    </p:spTree>
    <p:extLst>
      <p:ext uri="{BB962C8B-B14F-4D97-AF65-F5344CB8AC3E}">
        <p14:creationId xmlns:p14="http://schemas.microsoft.com/office/powerpoint/2010/main" val="3942944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Blackbody Radiation Spectrum</a:t>
            </a:r>
            <a:endParaRPr lang="en-IN" dirty="0"/>
          </a:p>
        </p:txBody>
      </p:sp>
      <p:sp>
        <p:nvSpPr>
          <p:cNvPr id="3" name="Content Placeholder 2"/>
          <p:cNvSpPr>
            <a:spLocks noGrp="1"/>
          </p:cNvSpPr>
          <p:nvPr>
            <p:ph idx="1"/>
          </p:nvPr>
        </p:nvSpPr>
        <p:spPr/>
        <p:txBody>
          <a:bodyPr>
            <a:normAutofit fontScale="92500"/>
          </a:bodyPr>
          <a:lstStyle/>
          <a:p>
            <a:r>
              <a:rPr lang="en-US" dirty="0" smtClean="0"/>
              <a:t>Among </a:t>
            </a:r>
            <a:r>
              <a:rPr lang="en-US" dirty="0"/>
              <a:t>the scientists, it was a matter of great interest that how the energy was distributed in the different wavelengths in the spectrum of blackbody radiation. In this regard, the first important affect was made by Stefan and Boltzmann during 1884. According to them, the energy of radiation in unit volume of space due to all the wavelengths in the spectrum is proportional to the fourth power of the absolute temperature of the blackbody. Although this law has been verified experimentally, but it is unable to give any idea about the energy distribution among the different wavelengths of the blackbody </a:t>
            </a:r>
            <a:r>
              <a:rPr lang="en-US" dirty="0" smtClean="0"/>
              <a:t>radiation. </a:t>
            </a:r>
            <a:r>
              <a:rPr lang="en-US" dirty="0" err="1" smtClean="0"/>
              <a:t>Lummer</a:t>
            </a:r>
            <a:r>
              <a:rPr lang="en-US" dirty="0" smtClean="0"/>
              <a:t> </a:t>
            </a:r>
            <a:r>
              <a:rPr lang="en-US" dirty="0"/>
              <a:t>and </a:t>
            </a:r>
            <a:r>
              <a:rPr lang="en-US" dirty="0" err="1"/>
              <a:t>Pringsheim</a:t>
            </a:r>
            <a:r>
              <a:rPr lang="en-US" dirty="0"/>
              <a:t> investigated the distribution of energy amongst the different wavelengths in the thermal spectrum of a blackbody radiation. The results obtained by </a:t>
            </a:r>
            <a:r>
              <a:rPr lang="en-US" dirty="0" err="1"/>
              <a:t>Lummer</a:t>
            </a:r>
            <a:r>
              <a:rPr lang="en-US" dirty="0"/>
              <a:t> and </a:t>
            </a:r>
            <a:r>
              <a:rPr lang="en-US" dirty="0" err="1"/>
              <a:t>Pringsheim</a:t>
            </a:r>
            <a:r>
              <a:rPr lang="en-US" dirty="0"/>
              <a:t> are shown in Fig. 7.1. Here the graph is drawn between emissive power and wavelength for various temperatures.</a:t>
            </a:r>
            <a:endParaRPr lang="en-IN" dirty="0"/>
          </a:p>
        </p:txBody>
      </p:sp>
    </p:spTree>
    <p:extLst>
      <p:ext uri="{BB962C8B-B14F-4D97-AF65-F5344CB8AC3E}">
        <p14:creationId xmlns:p14="http://schemas.microsoft.com/office/powerpoint/2010/main" val="56405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p:txBody>
          <a:bodyPr/>
          <a:lstStyle/>
          <a:p>
            <a:r>
              <a:rPr lang="en-US" b="1" dirty="0"/>
              <a:t>Questions</a:t>
            </a:r>
            <a:r>
              <a:rPr lang="en-US" dirty="0"/>
              <a:t> Question 1: Who made the first important affect regarding the energy distribution in blackbody radiation? (A) Stefan and Boltzmann (B) </a:t>
            </a:r>
            <a:r>
              <a:rPr lang="en-US" dirty="0" err="1"/>
              <a:t>Lummer</a:t>
            </a:r>
            <a:r>
              <a:rPr lang="en-US" dirty="0"/>
              <a:t> and </a:t>
            </a:r>
            <a:r>
              <a:rPr lang="en-US" dirty="0" err="1"/>
              <a:t>Pringsheim</a:t>
            </a:r>
            <a:r>
              <a:rPr lang="en-US" dirty="0"/>
              <a:t> © Planck</a:t>
            </a:r>
          </a:p>
          <a:p>
            <a:r>
              <a:rPr lang="en-US" dirty="0"/>
              <a:t>Question 2: What did Stefan and Boltzmann discover in 1884? (A) The relationship between energy and wavelength (B) The law of energy distribution in unit volume of space © The exact wavelengths of blackbody radiation</a:t>
            </a:r>
          </a:p>
          <a:p>
            <a:r>
              <a:rPr lang="en-US" dirty="0"/>
              <a:t>Question 3: What did </a:t>
            </a:r>
            <a:r>
              <a:rPr lang="en-US" dirty="0" err="1"/>
              <a:t>Lummer</a:t>
            </a:r>
            <a:r>
              <a:rPr lang="en-US" dirty="0"/>
              <a:t> and </a:t>
            </a:r>
            <a:r>
              <a:rPr lang="en-US" dirty="0" err="1"/>
              <a:t>Pringsheim</a:t>
            </a:r>
            <a:r>
              <a:rPr lang="en-US" dirty="0"/>
              <a:t> investigate? (A) The fourth power of absolute temperature of blackbody (B) The emissive power and wavelength for various temperatures © The color of blackbody </a:t>
            </a:r>
            <a:r>
              <a:rPr lang="en-US" dirty="0" smtClean="0"/>
              <a:t>radiation</a:t>
            </a:r>
            <a:endParaRPr lang="en-US" dirty="0"/>
          </a:p>
        </p:txBody>
      </p:sp>
    </p:spTree>
    <p:extLst>
      <p:ext uri="{BB962C8B-B14F-4D97-AF65-F5344CB8AC3E}">
        <p14:creationId xmlns:p14="http://schemas.microsoft.com/office/powerpoint/2010/main" val="1432326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Blackbody Radiation Spectrum</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636" y="1853248"/>
            <a:ext cx="6567394" cy="3973671"/>
          </a:xfrm>
        </p:spPr>
      </p:pic>
    </p:spTree>
    <p:extLst>
      <p:ext uri="{BB962C8B-B14F-4D97-AF65-F5344CB8AC3E}">
        <p14:creationId xmlns:p14="http://schemas.microsoft.com/office/powerpoint/2010/main" val="2300643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Photoelectric Effect</a:t>
            </a:r>
            <a:endParaRPr lang="en-IN" dirty="0"/>
          </a:p>
        </p:txBody>
      </p:sp>
      <p:sp>
        <p:nvSpPr>
          <p:cNvPr id="3" name="Content Placeholder 2"/>
          <p:cNvSpPr>
            <a:spLocks noGrp="1"/>
          </p:cNvSpPr>
          <p:nvPr>
            <p:ph idx="1"/>
          </p:nvPr>
        </p:nvSpPr>
        <p:spPr/>
        <p:txBody>
          <a:bodyPr/>
          <a:lstStyle/>
          <a:p>
            <a:r>
              <a:rPr lang="en-IN" dirty="0" smtClean="0"/>
              <a:t>The emission of electrons from the metal surface when illuminated by light or any other radiation of suitable wavelength or frequency is known as photoelectric effect. The emitted electrons are known as photoelectrons and the current constituted by these electrons is known as photocurrent.</a:t>
            </a:r>
            <a:endParaRPr lang="en-IN" dirty="0"/>
          </a:p>
        </p:txBody>
      </p:sp>
    </p:spTree>
    <p:extLst>
      <p:ext uri="{BB962C8B-B14F-4D97-AF65-F5344CB8AC3E}">
        <p14:creationId xmlns:p14="http://schemas.microsoft.com/office/powerpoint/2010/main" val="31989139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459</TotalTime>
  <Words>969</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Elementary Modern Physics</vt:lpstr>
      <vt:lpstr>Introduction</vt:lpstr>
      <vt:lpstr>Questions</vt:lpstr>
      <vt:lpstr>Blackbody</vt:lpstr>
      <vt:lpstr>Questions</vt:lpstr>
      <vt:lpstr>Blackbody Radiation Spectrum</vt:lpstr>
      <vt:lpstr>Questions</vt:lpstr>
      <vt:lpstr>Blackbody Radiation Spectrum</vt:lpstr>
      <vt:lpstr>Photoelectric Effect</vt:lpstr>
      <vt:lpstr>Photoelectric Effect</vt:lpstr>
      <vt:lpstr>Course Completed!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Modern Physics</dc:title>
  <dc:creator>LENOVO</dc:creator>
  <cp:lastModifiedBy>LENOVO</cp:lastModifiedBy>
  <cp:revision>14</cp:revision>
  <dcterms:created xsi:type="dcterms:W3CDTF">2024-04-13T20:13:12Z</dcterms:created>
  <dcterms:modified xsi:type="dcterms:W3CDTF">2024-04-20T09:35:07Z</dcterms:modified>
</cp:coreProperties>
</file>