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Borsa Italian  </a:t>
            </a:r>
            <a:r>
              <a:rPr lang="en-US" sz="4400" dirty="0" err="1">
                <a:solidFill>
                  <a:schemeClr val="tx1"/>
                </a:solidFill>
              </a:rPr>
              <a:t>Listion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2023 - 2024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i="0" dirty="0">
                <a:solidFill>
                  <a:srgbClr val="5F6368"/>
                </a:solidFill>
                <a:effectLst/>
                <a:latin typeface="Inter"/>
              </a:rPr>
              <a:t>information from the borsaitaliana.it website to support a publication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A3A8-8483-564B-78A8-7D3B491E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3206-8C36-E500-581F-15BC6BA1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on stock performance over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growth trends in emerging industries.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Improving financial data reporting for better insights.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Exploring global market comparisons for better benchmarking.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0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7CAF-974A-9610-9973-0B1E1F98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AB71-B5E3-2D75-823A-4238952D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focuses on Borsa Italian stocks, examining market distribution, industry segmentation, financial data availability, and COVID study participation from year </a:t>
            </a:r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2023-07-11 to 2024-02-23.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593 rows, 16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stock details, market, industry, financial accounts, and COVID study 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https://www.kaggle.com/datasets/robertolofaro/borsa-italiana-listino-as-of-20221119.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2093-36D1-EBF8-0E88-00C97CE5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8690-78AA-F03F-19C6-D119EC1F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593 stocks, 16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Stock Name, Market, Industry, ISIN, Financial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COVID Study Participation, Yahoo Finance Links.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Process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Replaced missing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Converted categorical variables for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Removed inconsistencies.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AD67-8166-7344-7093-40D9971E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8B699-E9F8-7D0F-638C-DB0D24CFB5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Euronext Growth Milan dominates with 250 stocks.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Euronext Milan follows with 163 stocks.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markets include Global Equity Market, STAR Milan,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markets indicate strong SME presence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5197E9-407F-A0E6-7523-592378739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015" y="1737360"/>
            <a:ext cx="6327165" cy="4309479"/>
          </a:xfrm>
        </p:spPr>
      </p:pic>
    </p:spTree>
    <p:extLst>
      <p:ext uri="{BB962C8B-B14F-4D97-AF65-F5344CB8AC3E}">
        <p14:creationId xmlns:p14="http://schemas.microsoft.com/office/powerpoint/2010/main" val="225125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AA8E-7290-A17C-2973-843EC371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COVID Study Participation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CBFC-D445-6FE3-E638-37FF0F0CF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235 companies participated.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183 companies did not participate.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175 have unknown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Certain industries may have been more impacted by COVID.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gaps could affect financial forecasting.</a:t>
            </a:r>
          </a:p>
          <a:p>
            <a:endParaRPr lang="en-IN" dirty="0"/>
          </a:p>
        </p:txBody>
      </p:sp>
      <p:pic>
        <p:nvPicPr>
          <p:cNvPr id="6" name="Content Placeholder 5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43A8A7B1-B245-70A9-846C-1AAD1C687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016" y="1952988"/>
            <a:ext cx="6209177" cy="4034857"/>
          </a:xfrm>
        </p:spPr>
      </p:pic>
    </p:spTree>
    <p:extLst>
      <p:ext uri="{BB962C8B-B14F-4D97-AF65-F5344CB8AC3E}">
        <p14:creationId xmlns:p14="http://schemas.microsoft.com/office/powerpoint/2010/main" val="34611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35F5-1A20-A940-FD9B-8E7D59B4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Accounts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FFBB-AB2E-331F-6B84-987BF93ECB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235 companies have financial data for 2019.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236 companies have financial data for 2021.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Many companies lack full financial records.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data makes valuation and investment riskier.</a:t>
            </a:r>
          </a:p>
          <a:p>
            <a:endParaRPr lang="en-IN" dirty="0"/>
          </a:p>
        </p:txBody>
      </p:sp>
      <p:pic>
        <p:nvPicPr>
          <p:cNvPr id="6" name="Content Placeholder 5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FF7F1D4C-2822-46CC-9D6A-BB1ABBF7D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016" y="2267393"/>
            <a:ext cx="5798535" cy="3415652"/>
          </a:xfrm>
        </p:spPr>
      </p:pic>
    </p:spTree>
    <p:extLst>
      <p:ext uri="{BB962C8B-B14F-4D97-AF65-F5344CB8AC3E}">
        <p14:creationId xmlns:p14="http://schemas.microsoft.com/office/powerpoint/2010/main" val="149946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AC1A-6835-A8DE-C366-6D517508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7A57-5BC9-8A8E-5C70-5D84DCD08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industries by stock count: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Consumer Discretionary (Beni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Voluttuari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26.7%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Industrials: 23.3%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Finance: 14.9%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Technology: 8.4%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Tech and Finance are emerging but not        dominant.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Consumer goods &amp; industrials still lead.</a:t>
            </a:r>
          </a:p>
          <a:p>
            <a:endParaRPr lang="en-IN" dirty="0"/>
          </a:p>
        </p:txBody>
      </p:sp>
      <p:pic>
        <p:nvPicPr>
          <p:cNvPr id="6" name="Content Placeholder 5" descr="A colorful pie chart with text&#10;&#10;AI-generated content may be incorrect.">
            <a:extLst>
              <a:ext uri="{FF2B5EF4-FFF2-40B4-BE49-F238E27FC236}">
                <a16:creationId xmlns:a16="http://schemas.microsoft.com/office/drawing/2014/main" id="{70DD5E1C-3432-6C83-D09C-F56E7BD59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80812"/>
            <a:ext cx="5535561" cy="4372503"/>
          </a:xfrm>
        </p:spPr>
      </p:pic>
    </p:spTree>
    <p:extLst>
      <p:ext uri="{BB962C8B-B14F-4D97-AF65-F5344CB8AC3E}">
        <p14:creationId xmlns:p14="http://schemas.microsoft.com/office/powerpoint/2010/main" val="15198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02661A-CFD2-9C7D-FFC2-AB9035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vs Industry Cross-Tabulation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3284D-EDDA-15C3-42B1-873F076F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Key 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Euronext Milan has stocks in multiple industries.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Technology companies are mainly in STAR &amp; Growth markets.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Healthcare stocks favor professional markets.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Helps investors identify sectoral concentration.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69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ED3B-603D-54CF-515A-0C4317AD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C519-55CE-BB8F-C028-0DB689CE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Trends: Euronext Growth Milan leads, SMEs dominate.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 Insights: Consumer goods &amp; industrial sectors are strongest, while tech &amp; healthcare are emerging.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Data Gaps: Many companies lack full-year reports, affecting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Impact: Study participation varies; long-term effects require further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Investment Strategy: Focus on industries with stable reporting and growth potential.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135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{FC9869E5-E312-4FB1-801A-01AD0672EAE2}tf22712842_win32</Template>
  <TotalTime>100</TotalTime>
  <Words>474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Franklin Gothic Book</vt:lpstr>
      <vt:lpstr>Inter</vt:lpstr>
      <vt:lpstr>Times New Roman</vt:lpstr>
      <vt:lpstr>Wingdings</vt:lpstr>
      <vt:lpstr>Custom</vt:lpstr>
      <vt:lpstr>Borsa Italian  Listion  2023 - 2024</vt:lpstr>
      <vt:lpstr>Introduction</vt:lpstr>
      <vt:lpstr>Dataset Overview</vt:lpstr>
      <vt:lpstr>Market Distribution</vt:lpstr>
      <vt:lpstr>COVID Study Participation </vt:lpstr>
      <vt:lpstr>Financial Accounts Availability</vt:lpstr>
      <vt:lpstr>Industry Distribution</vt:lpstr>
      <vt:lpstr>Market vs Industry Cross-Tabulation</vt:lpstr>
      <vt:lpstr>Conclusion</vt:lpstr>
      <vt:lpstr>Recommendations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DHRUKUMAR RAJESHBHAI VALAND</dc:creator>
  <cp:lastModifiedBy>DHRUKUMAR RAJESHBHAI VALAND</cp:lastModifiedBy>
  <cp:revision>5</cp:revision>
  <dcterms:created xsi:type="dcterms:W3CDTF">2025-02-12T16:03:33Z</dcterms:created>
  <dcterms:modified xsi:type="dcterms:W3CDTF">2025-02-12T22:17:35Z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