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78" d="100"/>
          <a:sy n="78" d="100"/>
        </p:scale>
        <p:origin x="202" y="7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2/12/2025</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2/12/2025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2.daad.de/deutschland/studienangebote/international-programmes/en/" TargetMode="External"/><Relationship Id="rId2" Type="http://schemas.openxmlformats.org/officeDocument/2006/relationships/hyperlink" Target="https://www.kaggle.com/datasets/leonardoferigutti/daad-datasetinternational-programmes-in-Germany"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br>
              <a:rPr lang="en-IN" sz="5000" b="1" i="1" dirty="0">
                <a:solidFill>
                  <a:srgbClr val="202124"/>
                </a:solidFill>
                <a:effectLst/>
                <a:latin typeface="Times New Roman" panose="02020603050405020304" pitchFamily="18" charset="0"/>
                <a:cs typeface="Times New Roman" panose="02020603050405020304" pitchFamily="18" charset="0"/>
              </a:rPr>
            </a:br>
            <a:r>
              <a:rPr lang="en-IN" sz="5000" b="1" i="1" dirty="0">
                <a:solidFill>
                  <a:srgbClr val="202124"/>
                </a:solidFill>
                <a:effectLst/>
                <a:latin typeface="Times New Roman" panose="02020603050405020304" pitchFamily="18" charset="0"/>
                <a:cs typeface="Times New Roman" panose="02020603050405020304" pitchFamily="18" charset="0"/>
              </a:rPr>
              <a:t>DAAD Dataset-International Programmes in Germany</a:t>
            </a:r>
            <a:br>
              <a:rPr lang="en-IN" sz="5000" b="1" i="1" dirty="0">
                <a:solidFill>
                  <a:srgbClr val="202124"/>
                </a:solidFill>
                <a:effectLst/>
                <a:latin typeface="Times New Roman" panose="02020603050405020304" pitchFamily="18" charset="0"/>
                <a:cs typeface="Times New Roman" panose="02020603050405020304" pitchFamily="18" charset="0"/>
              </a:rPr>
            </a:br>
            <a:endParaRPr lang="en-US" sz="5000" i="1" dirty="0">
              <a:latin typeface="Times New Roman" panose="02020603050405020304" pitchFamily="18" charset="0"/>
              <a:cs typeface="Times New Roman" panose="02020603050405020304" pitchFamily="18" charset="0"/>
            </a:endParaRP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7C90-A4B6-AD29-9AAB-7725B7CFADDC}"/>
              </a:ext>
            </a:extLst>
          </p:cNvPr>
          <p:cNvSpPr>
            <a:spLocks noGrp="1"/>
          </p:cNvSpPr>
          <p:nvPr>
            <p:ph type="title"/>
          </p:nvPr>
        </p:nvSpPr>
        <p:spPr/>
        <p:txBody>
          <a:bodyPr/>
          <a:lstStyle/>
          <a:p>
            <a:r>
              <a:rPr lang="en-IN" dirty="0"/>
              <a:t>Conclusion &amp; Recommendations</a:t>
            </a:r>
          </a:p>
        </p:txBody>
      </p:sp>
      <p:sp>
        <p:nvSpPr>
          <p:cNvPr id="3" name="Date Placeholder 2">
            <a:extLst>
              <a:ext uri="{FF2B5EF4-FFF2-40B4-BE49-F238E27FC236}">
                <a16:creationId xmlns:a16="http://schemas.microsoft.com/office/drawing/2014/main" id="{45D626C6-845F-49BA-FD00-F909E42FC477}"/>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E584AA47-54AF-6316-E014-764038BD6AF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B1D4B14-5F37-DE83-3DB5-82D453C0A983}"/>
              </a:ext>
            </a:extLst>
          </p:cNvPr>
          <p:cNvSpPr>
            <a:spLocks noGrp="1"/>
          </p:cNvSpPr>
          <p:nvPr>
            <p:ph type="sldNum" sz="quarter" idx="12"/>
          </p:nvPr>
        </p:nvSpPr>
        <p:spPr/>
        <p:txBody>
          <a:bodyPr/>
          <a:lstStyle/>
          <a:p>
            <a:fld id="{11A71338-8BA2-4C79-A6C5-5A8E30081D0C}" type="slidenum">
              <a:rPr lang="en-US" smtClean="0"/>
              <a:pPr/>
              <a:t>10</a:t>
            </a:fld>
            <a:endParaRPr lang="en-US" dirty="0"/>
          </a:p>
        </p:txBody>
      </p:sp>
      <p:sp>
        <p:nvSpPr>
          <p:cNvPr id="6" name="Content Placeholder 5">
            <a:extLst>
              <a:ext uri="{FF2B5EF4-FFF2-40B4-BE49-F238E27FC236}">
                <a16:creationId xmlns:a16="http://schemas.microsoft.com/office/drawing/2014/main" id="{CC6E48B5-DBBF-3FFF-A9BE-2B7453789ECB}"/>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 Germany offers diverse university programs</a:t>
            </a:r>
          </a:p>
          <a:p>
            <a:r>
              <a:rPr lang="en-US" dirty="0">
                <a:latin typeface="Times New Roman" panose="02020603050405020304" pitchFamily="18" charset="0"/>
                <a:cs typeface="Times New Roman" panose="02020603050405020304" pitchFamily="18" charset="0"/>
              </a:rPr>
              <a:t>• Many tuition-free options available</a:t>
            </a:r>
          </a:p>
          <a:p>
            <a:r>
              <a:rPr lang="en-US" dirty="0">
                <a:latin typeface="Times New Roman" panose="02020603050405020304" pitchFamily="18" charset="0"/>
                <a:cs typeface="Times New Roman" panose="02020603050405020304" pitchFamily="18" charset="0"/>
              </a:rPr>
              <a:t>• English and German are the primary languages of instruction</a:t>
            </a:r>
          </a:p>
          <a:p>
            <a:r>
              <a:rPr lang="en-US" dirty="0">
                <a:latin typeface="Times New Roman" panose="02020603050405020304" pitchFamily="18" charset="0"/>
                <a:cs typeface="Times New Roman" panose="02020603050405020304" pitchFamily="18" charset="0"/>
              </a:rPr>
              <a:t>• Students should consider top universities and cities for better opportunities</a:t>
            </a:r>
          </a:p>
          <a:p>
            <a:endParaRPr lang="en-IN" dirty="0"/>
          </a:p>
        </p:txBody>
      </p:sp>
    </p:spTree>
    <p:extLst>
      <p:ext uri="{BB962C8B-B14F-4D97-AF65-F5344CB8AC3E}">
        <p14:creationId xmlns:p14="http://schemas.microsoft.com/office/powerpoint/2010/main" val="76642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311A2DC-A7BF-E490-CC6C-F2A1A98E56B7}"/>
              </a:ext>
            </a:extLst>
          </p:cNvPr>
          <p:cNvSpPr>
            <a:spLocks noGrp="1"/>
          </p:cNvSpPr>
          <p:nvPr>
            <p:ph type="title"/>
          </p:nvPr>
        </p:nvSpPr>
        <p:spPr/>
        <p:txBody>
          <a:bodyPr/>
          <a:lstStyle/>
          <a:p>
            <a:r>
              <a:rPr lang="en-IN" dirty="0"/>
              <a:t>Introduction</a:t>
            </a:r>
          </a:p>
        </p:txBody>
      </p:sp>
      <p:sp>
        <p:nvSpPr>
          <p:cNvPr id="6" name="Date Placeholder 5">
            <a:extLst>
              <a:ext uri="{FF2B5EF4-FFF2-40B4-BE49-F238E27FC236}">
                <a16:creationId xmlns:a16="http://schemas.microsoft.com/office/drawing/2014/main" id="{5BEA388C-E4A1-E84D-28F0-4366BDE48289}"/>
              </a:ext>
            </a:extLst>
          </p:cNvPr>
          <p:cNvSpPr>
            <a:spLocks noGrp="1"/>
          </p:cNvSpPr>
          <p:nvPr>
            <p:ph type="dt" sz="half" idx="10"/>
          </p:nvPr>
        </p:nvSpPr>
        <p:spPr/>
        <p:txBody>
          <a:bodyPr/>
          <a:lstStyle/>
          <a:p>
            <a:r>
              <a:rPr lang="en-US"/>
              <a:t>2/2/20XX</a:t>
            </a:r>
            <a:endParaRPr lang="en-US" dirty="0"/>
          </a:p>
        </p:txBody>
      </p:sp>
      <p:sp>
        <p:nvSpPr>
          <p:cNvPr id="7" name="Footer Placeholder 6">
            <a:extLst>
              <a:ext uri="{FF2B5EF4-FFF2-40B4-BE49-F238E27FC236}">
                <a16:creationId xmlns:a16="http://schemas.microsoft.com/office/drawing/2014/main" id="{7CFA5173-DA23-522C-95EB-90CA902E64B6}"/>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06EECB5F-ED99-B5F9-4490-4CFBA13F67DA}"/>
              </a:ext>
            </a:extLst>
          </p:cNvPr>
          <p:cNvSpPr>
            <a:spLocks noGrp="1"/>
          </p:cNvSpPr>
          <p:nvPr>
            <p:ph type="sldNum" sz="quarter" idx="12"/>
          </p:nvPr>
        </p:nvSpPr>
        <p:spPr/>
        <p:txBody>
          <a:bodyPr/>
          <a:lstStyle/>
          <a:p>
            <a:fld id="{11A71338-8BA2-4C79-A6C5-5A8E30081D0C}" type="slidenum">
              <a:rPr lang="en-US" smtClean="0"/>
              <a:pPr/>
              <a:t>2</a:t>
            </a:fld>
            <a:endParaRPr lang="en-US" dirty="0"/>
          </a:p>
        </p:txBody>
      </p:sp>
      <p:sp>
        <p:nvSpPr>
          <p:cNvPr id="10" name="Content Placeholder 9">
            <a:extLst>
              <a:ext uri="{FF2B5EF4-FFF2-40B4-BE49-F238E27FC236}">
                <a16:creationId xmlns:a16="http://schemas.microsoft.com/office/drawing/2014/main" id="{7D829E4E-AB89-C7E4-F865-D61CFD0E944A}"/>
              </a:ext>
            </a:extLst>
          </p:cNvPr>
          <p:cNvSpPr>
            <a:spLocks noGrp="1"/>
          </p:cNvSpPr>
          <p:nvPr>
            <p:ph sz="quarter" idx="13"/>
          </p:nvPr>
        </p:nvSpPr>
        <p:spPr>
          <a:xfrm>
            <a:off x="688258" y="2172929"/>
            <a:ext cx="10218279" cy="3581400"/>
          </a:xfrm>
        </p:spPr>
        <p:txBody>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analysis explores DAAD university data to identify trends in tuition fees, degree distributions, and course availability in Germany. The goal is to help students make informed decisions when selecting universities.</a:t>
            </a:r>
          </a:p>
          <a:p>
            <a:pPr marL="342900" indent="-342900">
              <a:buFont typeface="Wingdings" panose="05000000000000000000" pitchFamily="2" charset="2"/>
              <a:buChar char="q"/>
            </a:pPr>
            <a:r>
              <a:rPr lang="en-IN" dirty="0"/>
              <a:t>Source of the data - </a:t>
            </a:r>
            <a:r>
              <a:rPr lang="en-IN" dirty="0">
                <a:hlinkClick r:id="rId2"/>
              </a:rPr>
              <a:t>https://www.kaggle.com/datasets/leonardoferigutti/daad-datasetinternational-programmes-in-Germany</a:t>
            </a:r>
            <a:r>
              <a:rPr lang="en-IN" dirty="0"/>
              <a:t>.</a:t>
            </a:r>
          </a:p>
          <a:p>
            <a:pPr marL="342900" indent="-342900">
              <a:buFont typeface="Wingdings" panose="05000000000000000000" pitchFamily="2" charset="2"/>
              <a:buChar char="q"/>
            </a:pPr>
            <a:r>
              <a:rPr lang="en-US" b="0" i="0" dirty="0">
                <a:solidFill>
                  <a:srgbClr val="3C4043"/>
                </a:solidFill>
                <a:effectLst/>
                <a:latin typeface="Inter"/>
              </a:rPr>
              <a:t>This Dataset contain the information of the international programmers that people could study in Germany. The website where you can find this information is: </a:t>
            </a:r>
            <a:r>
              <a:rPr lang="en-US" b="0" i="0" u="none" strike="noStrike" dirty="0">
                <a:solidFill>
                  <a:srgbClr val="202124"/>
                </a:solidFill>
                <a:effectLst/>
                <a:latin typeface="Inter"/>
                <a:hlinkClick r:id="rId3"/>
              </a:rPr>
              <a:t>https://www2.daad.de/deutschland/studienangebote/international-programmes/en/</a:t>
            </a:r>
            <a:endParaRPr lang="en-IN" dirty="0"/>
          </a:p>
        </p:txBody>
      </p:sp>
    </p:spTree>
    <p:extLst>
      <p:ext uri="{BB962C8B-B14F-4D97-AF65-F5344CB8AC3E}">
        <p14:creationId xmlns:p14="http://schemas.microsoft.com/office/powerpoint/2010/main" val="76711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C246523-0A59-A96F-96E4-0EC2A5262E52}"/>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5A44E46E-1924-5512-C825-27C8C60CACC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CF3DD65-A9FB-3F86-35A6-945BC32C3B86}"/>
              </a:ext>
            </a:extLst>
          </p:cNvPr>
          <p:cNvSpPr>
            <a:spLocks noGrp="1"/>
          </p:cNvSpPr>
          <p:nvPr>
            <p:ph type="sldNum" sz="quarter" idx="12"/>
          </p:nvPr>
        </p:nvSpPr>
        <p:spPr/>
        <p:txBody>
          <a:bodyPr/>
          <a:lstStyle/>
          <a:p>
            <a:fld id="{11A71338-8BA2-4C79-A6C5-5A8E30081D0C}" type="slidenum">
              <a:rPr lang="en-US" smtClean="0"/>
              <a:pPr/>
              <a:t>3</a:t>
            </a:fld>
            <a:endParaRPr lang="en-US" dirty="0"/>
          </a:p>
        </p:txBody>
      </p:sp>
      <p:sp>
        <p:nvSpPr>
          <p:cNvPr id="6" name="Content Placeholder 5">
            <a:extLst>
              <a:ext uri="{FF2B5EF4-FFF2-40B4-BE49-F238E27FC236}">
                <a16:creationId xmlns:a16="http://schemas.microsoft.com/office/drawing/2014/main" id="{9FF881A4-F956-A563-79D0-8BDCC11C7572}"/>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 1,705 university programs analyzed</a:t>
            </a:r>
          </a:p>
          <a:p>
            <a:r>
              <a:rPr lang="en-US" dirty="0">
                <a:latin typeface="Times New Roman" panose="02020603050405020304" pitchFamily="18" charset="0"/>
                <a:cs typeface="Times New Roman" panose="02020603050405020304" pitchFamily="18" charset="0"/>
              </a:rPr>
              <a:t>• 58 features including university name, degree type, language, and tuition fees</a:t>
            </a:r>
          </a:p>
          <a:p>
            <a:r>
              <a:rPr lang="en-US" dirty="0">
                <a:latin typeface="Times New Roman" panose="02020603050405020304" pitchFamily="18" charset="0"/>
                <a:cs typeface="Times New Roman" panose="02020603050405020304" pitchFamily="18" charset="0"/>
              </a:rPr>
              <a:t>• Data sourced from DAAD (German Academic Exchange Service)</a:t>
            </a:r>
          </a:p>
          <a:p>
            <a:endParaRPr lang="en-IN" dirty="0"/>
          </a:p>
          <a:p>
            <a:r>
              <a:rPr lang="en-US" dirty="0"/>
              <a:t>• Replaced missing values with </a:t>
            </a:r>
            <a:r>
              <a:rPr lang="en-US" dirty="0" err="1"/>
              <a:t>NaN</a:t>
            </a:r>
            <a:endParaRPr lang="en-US" dirty="0"/>
          </a:p>
          <a:p>
            <a:r>
              <a:rPr lang="en-US" dirty="0"/>
              <a:t>• Checked for inconsistencies in numerical and categorical data</a:t>
            </a:r>
          </a:p>
          <a:p>
            <a:r>
              <a:rPr lang="en-US" dirty="0"/>
              <a:t>• Filtered and processed relevant features for analysis</a:t>
            </a:r>
          </a:p>
          <a:p>
            <a:endParaRPr lang="en-IN" dirty="0"/>
          </a:p>
        </p:txBody>
      </p:sp>
      <p:sp>
        <p:nvSpPr>
          <p:cNvPr id="9" name="Title 1">
            <a:extLst>
              <a:ext uri="{FF2B5EF4-FFF2-40B4-BE49-F238E27FC236}">
                <a16:creationId xmlns:a16="http://schemas.microsoft.com/office/drawing/2014/main" id="{9FFBDD39-67AA-8A44-E63F-B08C4D376C0D}"/>
              </a:ext>
            </a:extLst>
          </p:cNvPr>
          <p:cNvSpPr>
            <a:spLocks noGrp="1"/>
          </p:cNvSpPr>
          <p:nvPr>
            <p:ph type="title"/>
          </p:nvPr>
        </p:nvSpPr>
        <p:spPr>
          <a:xfrm>
            <a:off x="216310" y="353577"/>
            <a:ext cx="11501438" cy="1500188"/>
          </a:xfrm>
        </p:spPr>
        <p:txBody>
          <a:bodyPr/>
          <a:lstStyle/>
          <a:p>
            <a:r>
              <a:rPr lang="en-IN" dirty="0"/>
              <a:t>Dataset Overview/Data Cleaning Process</a:t>
            </a:r>
          </a:p>
        </p:txBody>
      </p:sp>
    </p:spTree>
    <p:extLst>
      <p:ext uri="{BB962C8B-B14F-4D97-AF65-F5344CB8AC3E}">
        <p14:creationId xmlns:p14="http://schemas.microsoft.com/office/powerpoint/2010/main" val="130530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B220-7FC3-12D2-819D-BAA3A5FCBA1B}"/>
              </a:ext>
            </a:extLst>
          </p:cNvPr>
          <p:cNvSpPr>
            <a:spLocks noGrp="1"/>
          </p:cNvSpPr>
          <p:nvPr>
            <p:ph type="title"/>
          </p:nvPr>
        </p:nvSpPr>
        <p:spPr/>
        <p:txBody>
          <a:bodyPr/>
          <a:lstStyle/>
          <a:p>
            <a:r>
              <a:rPr lang="en-IN" dirty="0"/>
              <a:t>Degree Distribution Analysis</a:t>
            </a:r>
          </a:p>
        </p:txBody>
      </p:sp>
      <p:sp>
        <p:nvSpPr>
          <p:cNvPr id="3" name="Date Placeholder 2">
            <a:extLst>
              <a:ext uri="{FF2B5EF4-FFF2-40B4-BE49-F238E27FC236}">
                <a16:creationId xmlns:a16="http://schemas.microsoft.com/office/drawing/2014/main" id="{60ED8602-8C8D-1454-754F-1E25F049EA47}"/>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DE433854-97D1-C3B8-7FFC-E6CEBEE56EAA}"/>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30D265E-7707-3B67-B8D4-9A80ADDDFE7C}"/>
              </a:ext>
            </a:extLst>
          </p:cNvPr>
          <p:cNvSpPr>
            <a:spLocks noGrp="1"/>
          </p:cNvSpPr>
          <p:nvPr>
            <p:ph type="sldNum" sz="quarter" idx="12"/>
          </p:nvPr>
        </p:nvSpPr>
        <p:spPr/>
        <p:txBody>
          <a:bodyPr/>
          <a:lstStyle/>
          <a:p>
            <a:fld id="{11A71338-8BA2-4C79-A6C5-5A8E30081D0C}" type="slidenum">
              <a:rPr lang="en-US" smtClean="0"/>
              <a:pPr/>
              <a:t>4</a:t>
            </a:fld>
            <a:endParaRPr lang="en-US" dirty="0"/>
          </a:p>
        </p:txBody>
      </p:sp>
      <p:sp>
        <p:nvSpPr>
          <p:cNvPr id="6" name="Content Placeholder 5">
            <a:extLst>
              <a:ext uri="{FF2B5EF4-FFF2-40B4-BE49-F238E27FC236}">
                <a16:creationId xmlns:a16="http://schemas.microsoft.com/office/drawing/2014/main" id="{F76CBEA1-BA3F-13BE-33B4-0E96746786E5}"/>
              </a:ext>
            </a:extLst>
          </p:cNvPr>
          <p:cNvSpPr>
            <a:spLocks noGrp="1"/>
          </p:cNvSpPr>
          <p:nvPr>
            <p:ph sz="quarter" idx="13"/>
          </p:nvPr>
        </p:nvSpPr>
        <p:spPr>
          <a:xfrm>
            <a:off x="1285461" y="2419525"/>
            <a:ext cx="4613894" cy="3334804"/>
          </a:xfrm>
        </p:spPr>
        <p:txBody>
          <a:bodyPr/>
          <a:lstStyle/>
          <a:p>
            <a:r>
              <a:rPr lang="en-US" dirty="0">
                <a:latin typeface="Times New Roman" panose="02020603050405020304" pitchFamily="18" charset="0"/>
                <a:cs typeface="Times New Roman" panose="02020603050405020304" pitchFamily="18" charset="0"/>
              </a:rPr>
              <a:t>• The dataset includes Bachelor's, Master's, and PhD programs</a:t>
            </a:r>
          </a:p>
          <a:p>
            <a:r>
              <a:rPr lang="en-US" dirty="0">
                <a:latin typeface="Times New Roman" panose="02020603050405020304" pitchFamily="18" charset="0"/>
                <a:cs typeface="Times New Roman" panose="02020603050405020304" pitchFamily="18" charset="0"/>
              </a:rPr>
              <a:t>• Master's programs are the most common</a:t>
            </a:r>
          </a:p>
          <a:p>
            <a:r>
              <a:rPr lang="en-US" dirty="0">
                <a:latin typeface="Times New Roman" panose="02020603050405020304" pitchFamily="18" charset="0"/>
                <a:cs typeface="Times New Roman" panose="02020603050405020304" pitchFamily="18" charset="0"/>
              </a:rPr>
              <a:t>• Visualization: Bar chart showing degree counts</a:t>
            </a:r>
          </a:p>
          <a:p>
            <a:endParaRPr lang="en-IN" dirty="0"/>
          </a:p>
        </p:txBody>
      </p:sp>
      <p:pic>
        <p:nvPicPr>
          <p:cNvPr id="8" name="Picture 7" descr="A graph with blue squares&#10;&#10;AI-generated content may be incorrect.">
            <a:extLst>
              <a:ext uri="{FF2B5EF4-FFF2-40B4-BE49-F238E27FC236}">
                <a16:creationId xmlns:a16="http://schemas.microsoft.com/office/drawing/2014/main" id="{CBB145A4-BB2F-CC84-870E-9AE4184FBC02}"/>
              </a:ext>
            </a:extLst>
          </p:cNvPr>
          <p:cNvPicPr>
            <a:picLocks noChangeAspect="1"/>
          </p:cNvPicPr>
          <p:nvPr/>
        </p:nvPicPr>
        <p:blipFill>
          <a:blip r:embed="rId2"/>
          <a:stretch>
            <a:fillRect/>
          </a:stretch>
        </p:blipFill>
        <p:spPr>
          <a:xfrm>
            <a:off x="5899356" y="1917289"/>
            <a:ext cx="5690990" cy="4139381"/>
          </a:xfrm>
          <a:prstGeom prst="rect">
            <a:avLst/>
          </a:prstGeom>
        </p:spPr>
      </p:pic>
    </p:spTree>
    <p:extLst>
      <p:ext uri="{BB962C8B-B14F-4D97-AF65-F5344CB8AC3E}">
        <p14:creationId xmlns:p14="http://schemas.microsoft.com/office/powerpoint/2010/main" val="348210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AD37-4858-C4C4-6287-CA3126E3ED1F}"/>
              </a:ext>
            </a:extLst>
          </p:cNvPr>
          <p:cNvSpPr>
            <a:spLocks noGrp="1"/>
          </p:cNvSpPr>
          <p:nvPr>
            <p:ph type="title"/>
          </p:nvPr>
        </p:nvSpPr>
        <p:spPr/>
        <p:txBody>
          <a:bodyPr/>
          <a:lstStyle/>
          <a:p>
            <a:r>
              <a:rPr lang="en-IN" dirty="0"/>
              <a:t>Tuition Fee Analysis</a:t>
            </a:r>
          </a:p>
        </p:txBody>
      </p:sp>
      <p:sp>
        <p:nvSpPr>
          <p:cNvPr id="3" name="Date Placeholder 2">
            <a:extLst>
              <a:ext uri="{FF2B5EF4-FFF2-40B4-BE49-F238E27FC236}">
                <a16:creationId xmlns:a16="http://schemas.microsoft.com/office/drawing/2014/main" id="{6E852A71-A6CF-58E9-78EA-DCC8A78B860D}"/>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D40E314C-6481-6675-8420-32AC11B6C05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D729B40-5AA1-3D00-110E-0509EE890B7D}"/>
              </a:ext>
            </a:extLst>
          </p:cNvPr>
          <p:cNvSpPr>
            <a:spLocks noGrp="1"/>
          </p:cNvSpPr>
          <p:nvPr>
            <p:ph type="sldNum" sz="quarter" idx="12"/>
          </p:nvPr>
        </p:nvSpPr>
        <p:spPr/>
        <p:txBody>
          <a:bodyPr/>
          <a:lstStyle/>
          <a:p>
            <a:fld id="{11A71338-8BA2-4C79-A6C5-5A8E30081D0C}" type="slidenum">
              <a:rPr lang="en-US" smtClean="0"/>
              <a:pPr/>
              <a:t>5</a:t>
            </a:fld>
            <a:endParaRPr lang="en-US" dirty="0"/>
          </a:p>
        </p:txBody>
      </p:sp>
      <p:sp>
        <p:nvSpPr>
          <p:cNvPr id="6" name="Content Placeholder 5">
            <a:extLst>
              <a:ext uri="{FF2B5EF4-FFF2-40B4-BE49-F238E27FC236}">
                <a16:creationId xmlns:a16="http://schemas.microsoft.com/office/drawing/2014/main" id="{5DBE44F4-F018-5998-D833-A6A3117A9781}"/>
              </a:ext>
            </a:extLst>
          </p:cNvPr>
          <p:cNvSpPr>
            <a:spLocks noGrp="1"/>
          </p:cNvSpPr>
          <p:nvPr>
            <p:ph sz="quarter" idx="13"/>
          </p:nvPr>
        </p:nvSpPr>
        <p:spPr>
          <a:xfrm>
            <a:off x="6636773" y="2419525"/>
            <a:ext cx="5073445" cy="3334804"/>
          </a:xfrm>
        </p:spPr>
        <p:txBody>
          <a:bodyPr/>
          <a:lstStyle/>
          <a:p>
            <a:r>
              <a:rPr lang="en-US" dirty="0">
                <a:latin typeface="Times New Roman" panose="02020603050405020304" pitchFamily="18" charset="0"/>
                <a:cs typeface="Times New Roman" panose="02020603050405020304" pitchFamily="18" charset="0"/>
              </a:rPr>
              <a:t>• The average tuition fee per semester is ~1,051 EUR</a:t>
            </a:r>
          </a:p>
          <a:p>
            <a:r>
              <a:rPr lang="en-US" dirty="0">
                <a:latin typeface="Times New Roman" panose="02020603050405020304" pitchFamily="18" charset="0"/>
                <a:cs typeface="Times New Roman" panose="02020603050405020304" pitchFamily="18" charset="0"/>
              </a:rPr>
              <a:t>• Many programs have zero tuition fees</a:t>
            </a:r>
          </a:p>
          <a:p>
            <a:r>
              <a:rPr lang="en-US" dirty="0">
                <a:latin typeface="Times New Roman" panose="02020603050405020304" pitchFamily="18" charset="0"/>
                <a:cs typeface="Times New Roman" panose="02020603050405020304" pitchFamily="18" charset="0"/>
              </a:rPr>
              <a:t>• The highest tuition fee is 21,750 EUR</a:t>
            </a:r>
          </a:p>
          <a:p>
            <a:r>
              <a:rPr lang="en-US" dirty="0">
                <a:latin typeface="Times New Roman" panose="02020603050405020304" pitchFamily="18" charset="0"/>
                <a:cs typeface="Times New Roman" panose="02020603050405020304" pitchFamily="18" charset="0"/>
              </a:rPr>
              <a:t>• Visualization: Histogram of tuition fees</a:t>
            </a:r>
          </a:p>
          <a:p>
            <a:endParaRPr lang="en-IN" dirty="0"/>
          </a:p>
        </p:txBody>
      </p:sp>
      <p:pic>
        <p:nvPicPr>
          <p:cNvPr id="8" name="Picture 7" descr="A graph with a number of data&#10;&#10;AI-generated content may be incorrect.">
            <a:extLst>
              <a:ext uri="{FF2B5EF4-FFF2-40B4-BE49-F238E27FC236}">
                <a16:creationId xmlns:a16="http://schemas.microsoft.com/office/drawing/2014/main" id="{D33B342B-DFFE-8257-C36A-A370A46CF58F}"/>
              </a:ext>
            </a:extLst>
          </p:cNvPr>
          <p:cNvPicPr>
            <a:picLocks noChangeAspect="1"/>
          </p:cNvPicPr>
          <p:nvPr/>
        </p:nvPicPr>
        <p:blipFill>
          <a:blip r:embed="rId2"/>
          <a:stretch>
            <a:fillRect/>
          </a:stretch>
        </p:blipFill>
        <p:spPr>
          <a:xfrm>
            <a:off x="127820" y="1917290"/>
            <a:ext cx="6243483" cy="4203196"/>
          </a:xfrm>
          <a:prstGeom prst="rect">
            <a:avLst/>
          </a:prstGeom>
        </p:spPr>
      </p:pic>
    </p:spTree>
    <p:extLst>
      <p:ext uri="{BB962C8B-B14F-4D97-AF65-F5344CB8AC3E}">
        <p14:creationId xmlns:p14="http://schemas.microsoft.com/office/powerpoint/2010/main" val="111479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5CA8-3DDA-B5B4-3982-33B6FD41122D}"/>
              </a:ext>
            </a:extLst>
          </p:cNvPr>
          <p:cNvSpPr>
            <a:spLocks noGrp="1"/>
          </p:cNvSpPr>
          <p:nvPr>
            <p:ph type="title"/>
          </p:nvPr>
        </p:nvSpPr>
        <p:spPr/>
        <p:txBody>
          <a:bodyPr/>
          <a:lstStyle/>
          <a:p>
            <a:r>
              <a:rPr lang="en-IN" dirty="0"/>
              <a:t>Language-wise Course Distribution</a:t>
            </a:r>
          </a:p>
        </p:txBody>
      </p:sp>
      <p:sp>
        <p:nvSpPr>
          <p:cNvPr id="3" name="Date Placeholder 2">
            <a:extLst>
              <a:ext uri="{FF2B5EF4-FFF2-40B4-BE49-F238E27FC236}">
                <a16:creationId xmlns:a16="http://schemas.microsoft.com/office/drawing/2014/main" id="{3201151B-7578-7781-4A6F-2EF6FDD41EF4}"/>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0A033329-C633-47C9-15A6-EEEECF918F5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ED0698-5816-9060-2031-787AEEB3CAD3}"/>
              </a:ext>
            </a:extLst>
          </p:cNvPr>
          <p:cNvSpPr>
            <a:spLocks noGrp="1"/>
          </p:cNvSpPr>
          <p:nvPr>
            <p:ph type="sldNum" sz="quarter" idx="12"/>
          </p:nvPr>
        </p:nvSpPr>
        <p:spPr/>
        <p:txBody>
          <a:bodyPr/>
          <a:lstStyle/>
          <a:p>
            <a:fld id="{11A71338-8BA2-4C79-A6C5-5A8E30081D0C}" type="slidenum">
              <a:rPr lang="en-US" smtClean="0"/>
              <a:pPr/>
              <a:t>6</a:t>
            </a:fld>
            <a:endParaRPr lang="en-US" dirty="0"/>
          </a:p>
        </p:txBody>
      </p:sp>
      <p:sp>
        <p:nvSpPr>
          <p:cNvPr id="6" name="Content Placeholder 5">
            <a:extLst>
              <a:ext uri="{FF2B5EF4-FFF2-40B4-BE49-F238E27FC236}">
                <a16:creationId xmlns:a16="http://schemas.microsoft.com/office/drawing/2014/main" id="{0ECE68FF-0BE9-6CB1-F61E-FA204FCDEF4C}"/>
              </a:ext>
            </a:extLst>
          </p:cNvPr>
          <p:cNvSpPr>
            <a:spLocks noGrp="1"/>
          </p:cNvSpPr>
          <p:nvPr>
            <p:ph sz="quarter" idx="13"/>
          </p:nvPr>
        </p:nvSpPr>
        <p:spPr>
          <a:xfrm>
            <a:off x="457201" y="2005781"/>
            <a:ext cx="4950541" cy="3628103"/>
          </a:xfrm>
        </p:spPr>
        <p:txBody>
          <a:bodyPr/>
          <a:lstStyle/>
          <a:p>
            <a:r>
              <a:rPr lang="en-US" dirty="0">
                <a:latin typeface="Times New Roman" panose="02020603050405020304" pitchFamily="18" charset="0"/>
                <a:cs typeface="Times New Roman" panose="02020603050405020304" pitchFamily="18" charset="0"/>
              </a:rPr>
              <a:t>• Courses are mainly offered in English and German</a:t>
            </a:r>
          </a:p>
          <a:p>
            <a:r>
              <a:rPr lang="en-US" dirty="0">
                <a:latin typeface="Times New Roman" panose="02020603050405020304" pitchFamily="18" charset="0"/>
                <a:cs typeface="Times New Roman" panose="02020603050405020304" pitchFamily="18" charset="0"/>
              </a:rPr>
              <a:t>• Some programs are available in other languages</a:t>
            </a:r>
          </a:p>
          <a:p>
            <a:r>
              <a:rPr lang="en-US" dirty="0">
                <a:latin typeface="Times New Roman" panose="02020603050405020304" pitchFamily="18" charset="0"/>
                <a:cs typeface="Times New Roman" panose="02020603050405020304" pitchFamily="18" charset="0"/>
              </a:rPr>
              <a:t>• Visualization: Bar chart showing language distribution</a:t>
            </a:r>
          </a:p>
          <a:p>
            <a:endParaRPr lang="en-IN" dirty="0"/>
          </a:p>
        </p:txBody>
      </p:sp>
      <p:pic>
        <p:nvPicPr>
          <p:cNvPr id="8" name="Picture 7" descr="A graph with blue squares&#10;&#10;AI-generated content may be incorrect.">
            <a:extLst>
              <a:ext uri="{FF2B5EF4-FFF2-40B4-BE49-F238E27FC236}">
                <a16:creationId xmlns:a16="http://schemas.microsoft.com/office/drawing/2014/main" id="{6C5C70B5-BC72-4B11-ED83-72D765DEC0E0}"/>
              </a:ext>
            </a:extLst>
          </p:cNvPr>
          <p:cNvPicPr>
            <a:picLocks noChangeAspect="1"/>
          </p:cNvPicPr>
          <p:nvPr/>
        </p:nvPicPr>
        <p:blipFill>
          <a:blip r:embed="rId2"/>
          <a:stretch>
            <a:fillRect/>
          </a:stretch>
        </p:blipFill>
        <p:spPr>
          <a:xfrm>
            <a:off x="5766639" y="1839842"/>
            <a:ext cx="5864922" cy="4201859"/>
          </a:xfrm>
          <a:prstGeom prst="rect">
            <a:avLst/>
          </a:prstGeom>
        </p:spPr>
      </p:pic>
    </p:spTree>
    <p:extLst>
      <p:ext uri="{BB962C8B-B14F-4D97-AF65-F5344CB8AC3E}">
        <p14:creationId xmlns:p14="http://schemas.microsoft.com/office/powerpoint/2010/main" val="225843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2B2E-7FE8-AE1C-94F5-A3C9BF99575E}"/>
              </a:ext>
            </a:extLst>
          </p:cNvPr>
          <p:cNvSpPr>
            <a:spLocks noGrp="1"/>
          </p:cNvSpPr>
          <p:nvPr>
            <p:ph type="title"/>
          </p:nvPr>
        </p:nvSpPr>
        <p:spPr/>
        <p:txBody>
          <a:bodyPr/>
          <a:lstStyle/>
          <a:p>
            <a:r>
              <a:rPr lang="en-US" dirty="0"/>
              <a:t>Top Universities by Course Count</a:t>
            </a:r>
            <a:endParaRPr lang="en-IN" dirty="0"/>
          </a:p>
        </p:txBody>
      </p:sp>
      <p:sp>
        <p:nvSpPr>
          <p:cNvPr id="3" name="Date Placeholder 2">
            <a:extLst>
              <a:ext uri="{FF2B5EF4-FFF2-40B4-BE49-F238E27FC236}">
                <a16:creationId xmlns:a16="http://schemas.microsoft.com/office/drawing/2014/main" id="{0FB74F57-9A76-D1F4-4CE9-A9C18296AC95}"/>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A1ED42C7-5ADF-54FD-4CF6-3A6E9584E36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EA33C3A-9C2D-56AD-6371-0FE59476E6C0}"/>
              </a:ext>
            </a:extLst>
          </p:cNvPr>
          <p:cNvSpPr>
            <a:spLocks noGrp="1"/>
          </p:cNvSpPr>
          <p:nvPr>
            <p:ph type="sldNum" sz="quarter" idx="12"/>
          </p:nvPr>
        </p:nvSpPr>
        <p:spPr/>
        <p:txBody>
          <a:bodyPr/>
          <a:lstStyle/>
          <a:p>
            <a:fld id="{11A71338-8BA2-4C79-A6C5-5A8E30081D0C}" type="slidenum">
              <a:rPr lang="en-US" smtClean="0"/>
              <a:pPr/>
              <a:t>7</a:t>
            </a:fld>
            <a:endParaRPr lang="en-US" dirty="0"/>
          </a:p>
        </p:txBody>
      </p:sp>
      <p:sp>
        <p:nvSpPr>
          <p:cNvPr id="6" name="Content Placeholder 5">
            <a:extLst>
              <a:ext uri="{FF2B5EF4-FFF2-40B4-BE49-F238E27FC236}">
                <a16:creationId xmlns:a16="http://schemas.microsoft.com/office/drawing/2014/main" id="{FEAA5D45-8F70-6C35-9CF4-16A09DF0AFFF}"/>
              </a:ext>
            </a:extLst>
          </p:cNvPr>
          <p:cNvSpPr>
            <a:spLocks noGrp="1"/>
          </p:cNvSpPr>
          <p:nvPr>
            <p:ph sz="quarter" idx="13"/>
          </p:nvPr>
        </p:nvSpPr>
        <p:spPr>
          <a:xfrm>
            <a:off x="6390967" y="2419525"/>
            <a:ext cx="5415979" cy="3334804"/>
          </a:xfrm>
        </p:spPr>
        <p:txBody>
          <a:bodyPr/>
          <a:lstStyle/>
          <a:p>
            <a:r>
              <a:rPr lang="en-US" dirty="0">
                <a:latin typeface="Times New Roman" panose="02020603050405020304" pitchFamily="18" charset="0"/>
                <a:cs typeface="Times New Roman" panose="02020603050405020304" pitchFamily="18" charset="0"/>
              </a:rPr>
              <a:t>• The top universities offer the highest number of programs</a:t>
            </a:r>
          </a:p>
          <a:p>
            <a:r>
              <a:rPr lang="en-US" dirty="0">
                <a:latin typeface="Times New Roman" panose="02020603050405020304" pitchFamily="18" charset="0"/>
                <a:cs typeface="Times New Roman" panose="02020603050405020304" pitchFamily="18" charset="0"/>
              </a:rPr>
              <a:t>• Helps identify the most program-rich institutions</a:t>
            </a:r>
          </a:p>
          <a:p>
            <a:r>
              <a:rPr lang="en-US" dirty="0">
                <a:latin typeface="Times New Roman" panose="02020603050405020304" pitchFamily="18" charset="0"/>
                <a:cs typeface="Times New Roman" panose="02020603050405020304" pitchFamily="18" charset="0"/>
              </a:rPr>
              <a:t>• Visualization: Horizontal bar chart of top universities</a:t>
            </a:r>
          </a:p>
          <a:p>
            <a:endParaRPr lang="en-IN" dirty="0"/>
          </a:p>
        </p:txBody>
      </p:sp>
      <p:pic>
        <p:nvPicPr>
          <p:cNvPr id="8" name="Picture 7" descr="A graph with blue and white bars&#10;&#10;AI-generated content may be incorrect.">
            <a:extLst>
              <a:ext uri="{FF2B5EF4-FFF2-40B4-BE49-F238E27FC236}">
                <a16:creationId xmlns:a16="http://schemas.microsoft.com/office/drawing/2014/main" id="{48D434F0-01FF-DF8A-6680-44A1C79ACE1A}"/>
              </a:ext>
            </a:extLst>
          </p:cNvPr>
          <p:cNvPicPr>
            <a:picLocks noChangeAspect="1"/>
          </p:cNvPicPr>
          <p:nvPr/>
        </p:nvPicPr>
        <p:blipFill>
          <a:blip r:embed="rId2"/>
          <a:stretch>
            <a:fillRect/>
          </a:stretch>
        </p:blipFill>
        <p:spPr>
          <a:xfrm>
            <a:off x="457200" y="1839841"/>
            <a:ext cx="5415979" cy="4485558"/>
          </a:xfrm>
          <a:prstGeom prst="rect">
            <a:avLst/>
          </a:prstGeom>
        </p:spPr>
      </p:pic>
    </p:spTree>
    <p:extLst>
      <p:ext uri="{BB962C8B-B14F-4D97-AF65-F5344CB8AC3E}">
        <p14:creationId xmlns:p14="http://schemas.microsoft.com/office/powerpoint/2010/main" val="126717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6B7E-FC70-7626-CF53-7C9770DC1D8C}"/>
              </a:ext>
            </a:extLst>
          </p:cNvPr>
          <p:cNvSpPr>
            <a:spLocks noGrp="1"/>
          </p:cNvSpPr>
          <p:nvPr>
            <p:ph type="title"/>
          </p:nvPr>
        </p:nvSpPr>
        <p:spPr/>
        <p:txBody>
          <a:bodyPr/>
          <a:lstStyle/>
          <a:p>
            <a:r>
              <a:rPr lang="en-US" dirty="0"/>
              <a:t>Top Cities by Course Availability</a:t>
            </a:r>
            <a:endParaRPr lang="en-IN" dirty="0"/>
          </a:p>
        </p:txBody>
      </p:sp>
      <p:sp>
        <p:nvSpPr>
          <p:cNvPr id="3" name="Date Placeholder 2">
            <a:extLst>
              <a:ext uri="{FF2B5EF4-FFF2-40B4-BE49-F238E27FC236}">
                <a16:creationId xmlns:a16="http://schemas.microsoft.com/office/drawing/2014/main" id="{3BE74372-F439-C89E-080F-BA9732E35F53}"/>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2F092F92-DD18-52F2-E0F5-F5D1A1B6B88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3CED341-CDB5-98B7-AAEB-8071D57BE318}"/>
              </a:ext>
            </a:extLst>
          </p:cNvPr>
          <p:cNvSpPr>
            <a:spLocks noGrp="1"/>
          </p:cNvSpPr>
          <p:nvPr>
            <p:ph type="sldNum" sz="quarter" idx="12"/>
          </p:nvPr>
        </p:nvSpPr>
        <p:spPr/>
        <p:txBody>
          <a:bodyPr/>
          <a:lstStyle/>
          <a:p>
            <a:fld id="{11A71338-8BA2-4C79-A6C5-5A8E30081D0C}" type="slidenum">
              <a:rPr lang="en-US" smtClean="0"/>
              <a:pPr/>
              <a:t>8</a:t>
            </a:fld>
            <a:endParaRPr lang="en-US" dirty="0"/>
          </a:p>
        </p:txBody>
      </p:sp>
      <p:sp>
        <p:nvSpPr>
          <p:cNvPr id="6" name="Content Placeholder 5">
            <a:extLst>
              <a:ext uri="{FF2B5EF4-FFF2-40B4-BE49-F238E27FC236}">
                <a16:creationId xmlns:a16="http://schemas.microsoft.com/office/drawing/2014/main" id="{15EDE084-0B65-4475-A316-F8D98DFAED3C}"/>
              </a:ext>
            </a:extLst>
          </p:cNvPr>
          <p:cNvSpPr>
            <a:spLocks noGrp="1"/>
          </p:cNvSpPr>
          <p:nvPr>
            <p:ph sz="quarter" idx="13"/>
          </p:nvPr>
        </p:nvSpPr>
        <p:spPr>
          <a:xfrm>
            <a:off x="457200" y="1966452"/>
            <a:ext cx="5098026" cy="3608437"/>
          </a:xfrm>
        </p:spPr>
        <p:txBody>
          <a:bodyPr/>
          <a:lstStyle/>
          <a:p>
            <a:r>
              <a:rPr lang="en-US" dirty="0">
                <a:latin typeface="Times New Roman" panose="02020603050405020304" pitchFamily="18" charset="0"/>
                <a:cs typeface="Times New Roman" panose="02020603050405020304" pitchFamily="18" charset="0"/>
              </a:rPr>
              <a:t>• Some cities have a higher concentration of universities</a:t>
            </a:r>
          </a:p>
          <a:p>
            <a:r>
              <a:rPr lang="en-US" dirty="0">
                <a:latin typeface="Times New Roman" panose="02020603050405020304" pitchFamily="18" charset="0"/>
                <a:cs typeface="Times New Roman" panose="02020603050405020304" pitchFamily="18" charset="0"/>
              </a:rPr>
              <a:t>• Helps understand the geographical spread of programs</a:t>
            </a:r>
          </a:p>
          <a:p>
            <a:r>
              <a:rPr lang="en-US" dirty="0">
                <a:latin typeface="Times New Roman" panose="02020603050405020304" pitchFamily="18" charset="0"/>
                <a:cs typeface="Times New Roman" panose="02020603050405020304" pitchFamily="18" charset="0"/>
              </a:rPr>
              <a:t>• Visualization: Bar chart showing top cities by course count</a:t>
            </a:r>
          </a:p>
          <a:p>
            <a:endParaRPr lang="en-IN" dirty="0"/>
          </a:p>
        </p:txBody>
      </p:sp>
      <p:pic>
        <p:nvPicPr>
          <p:cNvPr id="8" name="Picture 7" descr="A graph with blue bars&#10;&#10;AI-generated content may be incorrect.">
            <a:extLst>
              <a:ext uri="{FF2B5EF4-FFF2-40B4-BE49-F238E27FC236}">
                <a16:creationId xmlns:a16="http://schemas.microsoft.com/office/drawing/2014/main" id="{859EB368-60F1-F24E-1A1F-8117A4AF17DE}"/>
              </a:ext>
            </a:extLst>
          </p:cNvPr>
          <p:cNvPicPr>
            <a:picLocks noChangeAspect="1"/>
          </p:cNvPicPr>
          <p:nvPr/>
        </p:nvPicPr>
        <p:blipFill>
          <a:blip r:embed="rId2"/>
          <a:stretch>
            <a:fillRect/>
          </a:stretch>
        </p:blipFill>
        <p:spPr>
          <a:xfrm>
            <a:off x="5610033" y="1839842"/>
            <a:ext cx="6277163" cy="4277590"/>
          </a:xfrm>
          <a:prstGeom prst="rect">
            <a:avLst/>
          </a:prstGeom>
        </p:spPr>
      </p:pic>
    </p:spTree>
    <p:extLst>
      <p:ext uri="{BB962C8B-B14F-4D97-AF65-F5344CB8AC3E}">
        <p14:creationId xmlns:p14="http://schemas.microsoft.com/office/powerpoint/2010/main" val="426804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11A3-8146-76C3-608D-211443468B15}"/>
              </a:ext>
            </a:extLst>
          </p:cNvPr>
          <p:cNvSpPr>
            <a:spLocks noGrp="1"/>
          </p:cNvSpPr>
          <p:nvPr>
            <p:ph type="title"/>
          </p:nvPr>
        </p:nvSpPr>
        <p:spPr/>
        <p:txBody>
          <a:bodyPr/>
          <a:lstStyle/>
          <a:p>
            <a:r>
              <a:rPr lang="en-IN" dirty="0"/>
              <a:t>Application Deadlines</a:t>
            </a:r>
          </a:p>
        </p:txBody>
      </p:sp>
      <p:sp>
        <p:nvSpPr>
          <p:cNvPr id="3" name="Date Placeholder 2">
            <a:extLst>
              <a:ext uri="{FF2B5EF4-FFF2-40B4-BE49-F238E27FC236}">
                <a16:creationId xmlns:a16="http://schemas.microsoft.com/office/drawing/2014/main" id="{D4D8189C-20FA-80B4-1AC4-B7055E126EE7}"/>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A7FC6114-7CC9-47C6-1FF0-8E3B87C8B51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66D25F8-5B09-E6C2-E0A0-D2A93D8CC8E9}"/>
              </a:ext>
            </a:extLst>
          </p:cNvPr>
          <p:cNvSpPr>
            <a:spLocks noGrp="1"/>
          </p:cNvSpPr>
          <p:nvPr>
            <p:ph type="sldNum" sz="quarter" idx="12"/>
          </p:nvPr>
        </p:nvSpPr>
        <p:spPr/>
        <p:txBody>
          <a:bodyPr/>
          <a:lstStyle/>
          <a:p>
            <a:fld id="{11A71338-8BA2-4C79-A6C5-5A8E30081D0C}" type="slidenum">
              <a:rPr lang="en-US" smtClean="0"/>
              <a:pPr/>
              <a:t>9</a:t>
            </a:fld>
            <a:endParaRPr lang="en-US" dirty="0"/>
          </a:p>
        </p:txBody>
      </p:sp>
      <p:sp>
        <p:nvSpPr>
          <p:cNvPr id="6" name="Content Placeholder 5">
            <a:extLst>
              <a:ext uri="{FF2B5EF4-FFF2-40B4-BE49-F238E27FC236}">
                <a16:creationId xmlns:a16="http://schemas.microsoft.com/office/drawing/2014/main" id="{DB120042-C69E-525C-D015-0947D4C66E5B}"/>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 Programs have different deadlines based on the semester</a:t>
            </a:r>
          </a:p>
          <a:p>
            <a:r>
              <a:rPr lang="en-US" dirty="0">
                <a:latin typeface="Times New Roman" panose="02020603050405020304" pitchFamily="18" charset="0"/>
                <a:cs typeface="Times New Roman" panose="02020603050405020304" pitchFamily="18" charset="0"/>
              </a:rPr>
              <a:t>• Common deadlines occur in January, July, and October</a:t>
            </a:r>
          </a:p>
          <a:p>
            <a:endParaRPr lang="en-IN" dirty="0"/>
          </a:p>
        </p:txBody>
      </p:sp>
    </p:spTree>
    <p:extLst>
      <p:ext uri="{BB962C8B-B14F-4D97-AF65-F5344CB8AC3E}">
        <p14:creationId xmlns:p14="http://schemas.microsoft.com/office/powerpoint/2010/main" val="54498521"/>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8316A4-DB9D-4B40-83D1-0433996D54B0}">
  <ds:schemaRefs>
    <ds:schemaRef ds:uri="http://schemas.openxmlformats.org/package/2006/metadata/core-properties"/>
    <ds:schemaRef ds:uri="230e9df3-be65-4c73-a93b-d1236ebd677e"/>
    <ds:schemaRef ds:uri="http://schemas.microsoft.com/sharepoint/v3"/>
    <ds:schemaRef ds:uri="http://www.w3.org/XML/1998/namespace"/>
    <ds:schemaRef ds:uri="16c05727-aa75-4e4a-9b5f-8a80a1165891"/>
    <ds:schemaRef ds:uri="http://schemas.microsoft.com/office/2006/documentManagement/types"/>
    <ds:schemaRef ds:uri="http://purl.org/dc/terms/"/>
    <ds:schemaRef ds:uri="http://schemas.microsoft.com/office/infopath/2007/PartnerControls"/>
    <ds:schemaRef ds:uri="http://schemas.microsoft.com/office/2006/metadata/properties"/>
    <ds:schemaRef ds:uri="71af3243-3dd4-4a8d-8c0d-dd76da1f02a5"/>
    <ds:schemaRef ds:uri="http://purl.org/dc/dcmitype/"/>
    <ds:schemaRef ds:uri="http://purl.org/dc/elements/1.1/"/>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36</TotalTime>
  <Words>414</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Inter</vt:lpstr>
      <vt:lpstr>Posterama</vt:lpstr>
      <vt:lpstr>Times New Roman</vt:lpstr>
      <vt:lpstr>Wingdings</vt:lpstr>
      <vt:lpstr>SineVTI</vt:lpstr>
      <vt:lpstr> DAAD Dataset-International Programmes in Germany </vt:lpstr>
      <vt:lpstr>Introduction</vt:lpstr>
      <vt:lpstr>Dataset Overview/Data Cleaning Process</vt:lpstr>
      <vt:lpstr>Degree Distribution Analysis</vt:lpstr>
      <vt:lpstr>Tuition Fee Analysis</vt:lpstr>
      <vt:lpstr>Language-wise Course Distribution</vt:lpstr>
      <vt:lpstr>Top Universities by Course Count</vt:lpstr>
      <vt:lpstr>Top Cities by Course Availability</vt:lpstr>
      <vt:lpstr>Application Deadlines</vt:lpstr>
      <vt:lpstr>Conclusion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DHRUKUMAR RAJESHBHAI VALAND</dc:creator>
  <cp:lastModifiedBy>DHRUKUMAR RAJESHBHAI VALAND</cp:lastModifiedBy>
  <cp:revision>1</cp:revision>
  <dcterms:created xsi:type="dcterms:W3CDTF">2025-02-12T22:09:19Z</dcterms:created>
  <dcterms:modified xsi:type="dcterms:W3CDTF">2025-02-12T22:45:55Z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