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7D"/>
    <a:srgbClr val="292C15"/>
    <a:srgbClr val="084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4" autoAdjust="0"/>
  </p:normalViewPr>
  <p:slideViewPr>
    <p:cSldViewPr snapToGrid="0">
      <p:cViewPr varScale="1">
        <p:scale>
          <a:sx n="80" d="100"/>
          <a:sy n="80"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be5c16300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be5c16300d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a:t>
            </a:r>
            <a:r>
              <a:rPr lang="en-US" sz="1400" dirty="0">
                <a:solidFill>
                  <a:schemeClr val="dk1"/>
                </a:solidFill>
                <a:highlight>
                  <a:srgbClr val="FFFFFF"/>
                </a:highlight>
                <a:latin typeface="Arial"/>
                <a:ea typeface="Arial"/>
                <a:cs typeface="Arial"/>
                <a:sym typeface="Arial"/>
              </a:rPr>
              <a:t>K independent attention mechanisms execute the transformation, and then their features are concatenated, resulting in the following output feature representation.</a:t>
            </a:r>
            <a:endParaRPr sz="1400" dirty="0">
              <a:solidFill>
                <a:schemeClr val="dk1"/>
              </a:solidFill>
              <a:highlight>
                <a:srgbClr val="FFFFFF"/>
              </a:highlight>
              <a:latin typeface="Arial"/>
              <a:ea typeface="Arial"/>
              <a:cs typeface="Arial"/>
              <a:sym typeface="Arial"/>
            </a:endParaRPr>
          </a:p>
          <a:p>
            <a:pPr algn="l"/>
            <a:r>
              <a:rPr lang="en-US" sz="1800" b="0" i="0" u="none" strike="noStrike" baseline="0" dirty="0">
                <a:latin typeface="NimbusRomNo9L-Regu"/>
              </a:rPr>
              <a:t>It indicates the importance of node </a:t>
            </a:r>
            <a:r>
              <a:rPr lang="en-US" sz="1800" b="0" i="0" u="none" strike="noStrike" baseline="0" dirty="0">
                <a:latin typeface="CMMI10"/>
              </a:rPr>
              <a:t>q </a:t>
            </a:r>
            <a:r>
              <a:rPr lang="en-US" sz="1800" b="0" i="0" u="none" strike="noStrike" baseline="0" dirty="0">
                <a:latin typeface="NimbusRomNo9L-Regu"/>
              </a:rPr>
              <a:t>to node </a:t>
            </a:r>
            <a:r>
              <a:rPr lang="en-US" sz="1800" b="0" i="0" u="none" strike="noStrike" baseline="0" dirty="0">
                <a:latin typeface="CMMI10"/>
              </a:rPr>
              <a:t>p</a:t>
            </a:r>
            <a:r>
              <a:rPr lang="en-US" sz="1800" b="0" i="0" u="none" strike="noStrike" baseline="0" dirty="0">
                <a:latin typeface="NimbusRomNo9L-Regu"/>
              </a:rPr>
              <a:t>, where </a:t>
            </a:r>
            <a:r>
              <a:rPr lang="en-US" sz="1800" b="0" i="0" u="none" strike="noStrike" baseline="0" dirty="0">
                <a:latin typeface="CMMI10"/>
              </a:rPr>
              <a:t>q </a:t>
            </a:r>
            <a:r>
              <a:rPr lang="en-US" sz="1800" b="0" i="0" u="none" strike="noStrike" baseline="0" dirty="0">
                <a:latin typeface="NimbusRomNo9L-Regu"/>
              </a:rPr>
              <a:t>is in the neighborhood (</a:t>
            </a:r>
            <a:r>
              <a:rPr lang="en-US" sz="1800" b="0" i="0" u="none" strike="noStrike" baseline="0" dirty="0">
                <a:latin typeface="CMMI10"/>
              </a:rPr>
              <a:t>N</a:t>
            </a:r>
            <a:r>
              <a:rPr lang="en-US" sz="1800" b="0" i="0" u="none" strike="noStrike" baseline="0" dirty="0">
                <a:latin typeface="CMMI7"/>
              </a:rPr>
              <a:t>p</a:t>
            </a:r>
            <a:r>
              <a:rPr lang="en-US" sz="1800" b="0" i="0" u="none" strike="noStrike" baseline="0" dirty="0">
                <a:latin typeface="NimbusRomNo9L-Regu"/>
              </a:rPr>
              <a:t>) of node </a:t>
            </a:r>
            <a:r>
              <a:rPr lang="en-US" sz="1800" b="0" i="0" u="none" strike="noStrike" baseline="0" dirty="0">
                <a:latin typeface="CMMI10"/>
              </a:rPr>
              <a:t>p</a:t>
            </a:r>
            <a:r>
              <a:rPr lang="en-US" sz="1800" b="0" i="0" u="none" strike="noStrike" baseline="0" dirty="0">
                <a:latin typeface="NimbusRomNo9L-Regu"/>
              </a:rPr>
              <a:t>, </a:t>
            </a:r>
            <a:r>
              <a:rPr lang="en-US" sz="1800" b="0" i="0" u="none" strike="noStrike" baseline="0" dirty="0">
                <a:latin typeface="CMMI10"/>
              </a:rPr>
              <a:t>q </a:t>
            </a:r>
            <a:r>
              <a:rPr lang="en-US" sz="1800" b="0" i="0" u="none" strike="noStrike" baseline="0" dirty="0">
                <a:latin typeface="CMSY10"/>
              </a:rPr>
              <a:t>∈ </a:t>
            </a:r>
            <a:r>
              <a:rPr lang="en-US" sz="1800" b="0" i="0" u="none" strike="noStrike" baseline="0" dirty="0">
                <a:latin typeface="CMMI10"/>
              </a:rPr>
              <a:t>N</a:t>
            </a:r>
            <a:r>
              <a:rPr lang="en-US" sz="1800" b="0" i="0" u="none" strike="noStrike" baseline="0" dirty="0">
                <a:latin typeface="CMMI7"/>
              </a:rPr>
              <a:t>p </a:t>
            </a:r>
            <a:r>
              <a:rPr lang="en-US" sz="1800" b="0" i="0" u="none" strike="noStrike" baseline="0" dirty="0">
                <a:latin typeface="NimbusRomNo9L-Regu"/>
              </a:rPr>
              <a:t>in the Region Adjacency graph.</a:t>
            </a: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US" sz="1400" dirty="0">
                <a:solidFill>
                  <a:schemeClr val="dk1"/>
                </a:solidFill>
                <a:highlight>
                  <a:srgbClr val="FFFFFF"/>
                </a:highlight>
                <a:latin typeface="Arial"/>
                <a:ea typeface="Arial"/>
                <a:cs typeface="Arial"/>
                <a:sym typeface="Arial"/>
              </a:rPr>
              <a:t>-&gt; </a:t>
            </a:r>
            <a:r>
              <a:rPr lang="en-US" sz="1400" dirty="0" err="1">
                <a:solidFill>
                  <a:schemeClr val="dk1"/>
                </a:solidFill>
                <a:highlight>
                  <a:srgbClr val="FFFFFF"/>
                </a:highlight>
                <a:latin typeface="Arial"/>
                <a:ea typeface="Arial"/>
                <a:cs typeface="Arial"/>
                <a:sym typeface="Arial"/>
              </a:rPr>
              <a:t>euv</a:t>
            </a:r>
            <a:r>
              <a:rPr lang="en-US" sz="1400" dirty="0">
                <a:solidFill>
                  <a:schemeClr val="dk1"/>
                </a:solidFill>
                <a:highlight>
                  <a:srgbClr val="FFFFFF"/>
                </a:highlight>
                <a:latin typeface="Arial"/>
                <a:ea typeface="Arial"/>
                <a:cs typeface="Arial"/>
                <a:sym typeface="Arial"/>
              </a:rPr>
              <a:t>, first common linear transformation that is parameterized by weight matrix. That indicates the importance of node v’s features to node u.</a:t>
            </a: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US" sz="1400" dirty="0">
                <a:solidFill>
                  <a:schemeClr val="dk1"/>
                </a:solidFill>
                <a:highlight>
                  <a:srgbClr val="FFFFFF"/>
                </a:highlight>
                <a:latin typeface="Arial"/>
                <a:ea typeface="Arial"/>
                <a:cs typeface="Arial"/>
                <a:sym typeface="Arial"/>
              </a:rPr>
              <a:t>-&gt; We only compute </a:t>
            </a:r>
            <a:r>
              <a:rPr lang="en-US" sz="1400" dirty="0" err="1">
                <a:solidFill>
                  <a:schemeClr val="dk1"/>
                </a:solidFill>
                <a:highlight>
                  <a:srgbClr val="FFFFFF"/>
                </a:highlight>
                <a:latin typeface="Arial"/>
                <a:ea typeface="Arial"/>
                <a:cs typeface="Arial"/>
                <a:sym typeface="Arial"/>
              </a:rPr>
              <a:t>euv</a:t>
            </a:r>
            <a:r>
              <a:rPr lang="en-US" sz="1400" dirty="0">
                <a:solidFill>
                  <a:schemeClr val="dk1"/>
                </a:solidFill>
                <a:highlight>
                  <a:srgbClr val="FFFFFF"/>
                </a:highlight>
                <a:latin typeface="Arial"/>
                <a:ea typeface="Arial"/>
                <a:cs typeface="Arial"/>
                <a:sym typeface="Arial"/>
              </a:rPr>
              <a:t> for nodes </a:t>
            </a:r>
            <a:r>
              <a:rPr lang="en-US" sz="1400" dirty="0" err="1">
                <a:solidFill>
                  <a:schemeClr val="dk1"/>
                </a:solidFill>
                <a:highlight>
                  <a:srgbClr val="FFFFFF"/>
                </a:highlight>
                <a:latin typeface="Arial"/>
                <a:ea typeface="Arial"/>
                <a:cs typeface="Arial"/>
                <a:sym typeface="Arial"/>
              </a:rPr>
              <a:t>vεNu</a:t>
            </a:r>
            <a:r>
              <a:rPr lang="en-US" sz="1400" dirty="0">
                <a:solidFill>
                  <a:schemeClr val="dk1"/>
                </a:solidFill>
                <a:highlight>
                  <a:srgbClr val="FFFFFF"/>
                </a:highlight>
                <a:latin typeface="Arial"/>
                <a:ea typeface="Arial"/>
                <a:cs typeface="Arial"/>
                <a:sym typeface="Arial"/>
              </a:rPr>
              <a:t>, where Nu is some neighborhood of node u in the graph. To make coefficients easily comparable across different nodes, we normalize them across all choices of v</a:t>
            </a: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400" dirty="0">
                <a:solidFill>
                  <a:schemeClr val="dk1"/>
                </a:solidFill>
                <a:highlight>
                  <a:srgbClr val="FFFFFF"/>
                </a:highlight>
                <a:latin typeface="Arial"/>
                <a:ea typeface="Arial"/>
                <a:cs typeface="Arial"/>
                <a:sym typeface="Arial"/>
              </a:rPr>
              <a:t> using the </a:t>
            </a:r>
            <a:r>
              <a:rPr lang="en-US" sz="1400" dirty="0" err="1">
                <a:solidFill>
                  <a:schemeClr val="dk1"/>
                </a:solidFill>
                <a:highlight>
                  <a:srgbClr val="FFFFFF"/>
                </a:highlight>
                <a:latin typeface="Arial"/>
                <a:ea typeface="Arial"/>
                <a:cs typeface="Arial"/>
                <a:sym typeface="Arial"/>
              </a:rPr>
              <a:t>softmax</a:t>
            </a:r>
            <a:r>
              <a:rPr lang="en-US" sz="1400" dirty="0">
                <a:solidFill>
                  <a:schemeClr val="dk1"/>
                </a:solidFill>
                <a:highlight>
                  <a:srgbClr val="FFFFFF"/>
                </a:highlight>
                <a:latin typeface="Arial"/>
                <a:ea typeface="Arial"/>
                <a:cs typeface="Arial"/>
                <a:sym typeface="Arial"/>
              </a:rPr>
              <a:t> function. </a:t>
            </a: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US" sz="1400" dirty="0">
                <a:solidFill>
                  <a:schemeClr val="dk1"/>
                </a:solidFill>
                <a:highlight>
                  <a:srgbClr val="FFFFFF"/>
                </a:highlight>
                <a:latin typeface="Arial"/>
                <a:ea typeface="Arial"/>
                <a:cs typeface="Arial"/>
                <a:sym typeface="Arial"/>
              </a:rPr>
              <a:t> </a:t>
            </a:r>
            <a:endParaRPr sz="1400"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e5c16300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be5c16300d_0_7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be3ff64b8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be3ff64b86_0_3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50">
                <a:solidFill>
                  <a:schemeClr val="dk1"/>
                </a:solidFill>
                <a:highlight>
                  <a:srgbClr val="FFFFFF"/>
                </a:highlight>
                <a:latin typeface="Arial"/>
                <a:ea typeface="Arial"/>
                <a:cs typeface="Arial"/>
                <a:sym typeface="Arial"/>
              </a:rPr>
              <a:t>The Average prediction time per 10 sample scans is 17 seconds for used environment. B</a:t>
            </a:r>
            <a:r>
              <a:rPr lang="en-US" sz="1400">
                <a:solidFill>
                  <a:schemeClr val="dk1"/>
                </a:solidFill>
                <a:highlight>
                  <a:schemeClr val="lt1"/>
                </a:highlight>
              </a:rPr>
              <a:t>oth measures are assessed over the whole tumor, the core tumor, and the active tumor subregions. Dice score evaluates the degree to which predictions and actual segmentations overlap, and Hausdorff distance, on the other hand, measures the degree to which forecasts and actual segmentations differ.</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US" sz="1250">
                <a:solidFill>
                  <a:schemeClr val="dk1"/>
                </a:solidFill>
                <a:highlight>
                  <a:srgbClr val="FFFFFF"/>
                </a:highlight>
                <a:latin typeface="Arial"/>
                <a:ea typeface="Arial"/>
                <a:cs typeface="Arial"/>
                <a:sym typeface="Arial"/>
              </a:rPr>
              <a:t>Dice score and the 95th percentile of the symmetric Hausdorff distance are two measures used to assess the performance of the models. Both measures are assessed over the whole tumor, the core tumor, and the active tumor subregions. Dice score evaluates the degree to which predictions and actual segmentations overlap, and Hausdorff distance, on the other hand, measures the degree to which forecasts and actual segmentations differ.</a:t>
            </a:r>
            <a:endParaRPr sz="12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US" sz="1050">
                <a:solidFill>
                  <a:schemeClr val="dk1"/>
                </a:solidFill>
                <a:highlight>
                  <a:srgbClr val="FFFFFF"/>
                </a:highlight>
                <a:latin typeface="Arial"/>
                <a:ea typeface="Arial"/>
                <a:cs typeface="Arial"/>
                <a:sym typeface="Arial"/>
              </a:rPr>
              <a:t>–</a:t>
            </a:r>
            <a:r>
              <a:rPr lang="en-US" sz="1400">
                <a:solidFill>
                  <a:schemeClr val="dk1"/>
                </a:solidFill>
              </a:rPr>
              <a:t>where T P, F P, and F N are the number of true positives, false positives, and false negatives, respectively. True positive voxels are defined as those correctly assigned as belonging to a specific tumor compartment.</a:t>
            </a:r>
            <a:endParaRPr sz="1400">
              <a:solidFill>
                <a:schemeClr val="dk1"/>
              </a:solidFill>
            </a:endParaRPr>
          </a:p>
          <a:p>
            <a:pPr marL="0" lvl="0" indent="0" algn="l" rtl="0">
              <a:spcBef>
                <a:spcPts val="0"/>
              </a:spcBef>
              <a:spcAft>
                <a:spcPts val="0"/>
              </a:spcAft>
              <a:buNone/>
            </a:pPr>
            <a:endParaRPr sz="1050">
              <a:solidFill>
                <a:schemeClr val="dk1"/>
              </a:solidFill>
              <a:highlight>
                <a:srgbClr val="FFFFFF"/>
              </a:highlight>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be5c1630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be5c16300d_0_10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above table represents the ….”Caption”. The the row in the table represents the performance score for the proposed model “GAT”.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be5c16300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be5c16300d_0_10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algn="just"/>
            <a:r>
              <a:rPr lang="en-US" sz="1200" dirty="0">
                <a:latin typeface="Calibri"/>
                <a:ea typeface="Calibri"/>
                <a:cs typeface="Calibri"/>
                <a:sym typeface="Calibri"/>
              </a:rPr>
              <a:t>The segmentation results obtained utilizing the proposed model. </a:t>
            </a:r>
          </a:p>
          <a:p>
            <a:pPr algn="just">
              <a:buAutoNum type="arabicParenR"/>
            </a:pPr>
            <a:r>
              <a:rPr lang="en-US" sz="1200" dirty="0">
                <a:latin typeface="Calibri"/>
                <a:ea typeface="Calibri"/>
                <a:cs typeface="Calibri"/>
                <a:sym typeface="Calibri"/>
              </a:rPr>
              <a:t>Rows (R1:R4) represents four input modalities: FLAIR, T1CE, T1 and T2, R5: Predicted result and R6: Ground truth. </a:t>
            </a:r>
          </a:p>
          <a:p>
            <a:pPr algn="just">
              <a:buAutoNum type="arabicParenR"/>
            </a:pPr>
            <a:r>
              <a:rPr lang="en-US" sz="1200" dirty="0">
                <a:latin typeface="Calibri"/>
                <a:ea typeface="Calibri"/>
                <a:cs typeface="Calibri"/>
                <a:sym typeface="Calibri"/>
              </a:rPr>
              <a:t>Each columns represent samples used for generating segmentation results where Columns (C1:C6) represents the segmentations obtained using BraTS2020 dataset and</a:t>
            </a:r>
          </a:p>
          <a:p>
            <a:pPr marL="228600" indent="0" algn="just">
              <a:buNone/>
            </a:pPr>
            <a:r>
              <a:rPr lang="en-US" sz="1200" dirty="0">
                <a:latin typeface="Calibri"/>
                <a:ea typeface="Calibri"/>
                <a:cs typeface="Calibri"/>
                <a:sym typeface="Calibri"/>
              </a:rPr>
              <a:t>Columns (C7:C12) represents the segmentation output for BraTS21 Validation dataset. </a:t>
            </a:r>
          </a:p>
          <a:p>
            <a:pPr marL="228600" indent="0" algn="just">
              <a:buNone/>
            </a:pPr>
            <a:r>
              <a:rPr lang="en-US" sz="1200" dirty="0">
                <a:latin typeface="Calibri"/>
                <a:ea typeface="Calibri"/>
                <a:cs typeface="Calibri"/>
                <a:sym typeface="Calibri"/>
              </a:rPr>
              <a:t>3) The segmentation labels are: </a:t>
            </a:r>
            <a:r>
              <a:rPr lang="en-US" sz="1200" dirty="0">
                <a:solidFill>
                  <a:schemeClr val="dk1"/>
                </a:solidFill>
                <a:latin typeface="Calibri"/>
                <a:ea typeface="Calibri"/>
                <a:cs typeface="Calibri"/>
                <a:sym typeface="Calibri"/>
              </a:rPr>
              <a:t>Red</a:t>
            </a:r>
            <a:r>
              <a:rPr lang="en-US" sz="1200" dirty="0">
                <a:latin typeface="Calibri"/>
                <a:ea typeface="Calibri"/>
                <a:cs typeface="Calibri"/>
                <a:sym typeface="Calibri"/>
              </a:rPr>
              <a:t> for Edema, </a:t>
            </a:r>
            <a:r>
              <a:rPr lang="en-US" sz="1200" dirty="0">
                <a:solidFill>
                  <a:schemeClr val="dk1"/>
                </a:solidFill>
                <a:latin typeface="Calibri"/>
                <a:ea typeface="Calibri"/>
                <a:cs typeface="Calibri"/>
                <a:sym typeface="Calibri"/>
              </a:rPr>
              <a:t>Yellow</a:t>
            </a:r>
            <a:r>
              <a:rPr lang="en-US" sz="1200" dirty="0">
                <a:latin typeface="Calibri"/>
                <a:ea typeface="Calibri"/>
                <a:cs typeface="Calibri"/>
                <a:sym typeface="Calibri"/>
              </a:rPr>
              <a:t> for Enhancing Tumor and </a:t>
            </a:r>
            <a:r>
              <a:rPr lang="en-US" sz="1200" dirty="0">
                <a:solidFill>
                  <a:schemeClr val="dk1"/>
                </a:solidFill>
                <a:latin typeface="Calibri"/>
                <a:ea typeface="Calibri"/>
                <a:cs typeface="Calibri"/>
                <a:sym typeface="Calibri"/>
              </a:rPr>
              <a:t>Blue</a:t>
            </a:r>
            <a:r>
              <a:rPr lang="en-US" sz="1200" dirty="0">
                <a:latin typeface="Calibri"/>
                <a:ea typeface="Calibri"/>
                <a:cs typeface="Calibri"/>
                <a:sym typeface="Calibri"/>
              </a:rPr>
              <a:t> for (Necrosis/Non-Enhancing).</a:t>
            </a:r>
          </a:p>
          <a:p>
            <a:pPr marL="228600" indent="0" algn="just">
              <a:buNone/>
            </a:pPr>
            <a:endParaRPr lang="en-US" sz="1200" dirty="0">
              <a:latin typeface="Calibri"/>
              <a:ea typeface="Calibri"/>
              <a:cs typeface="Calibri"/>
              <a:sym typeface="Calibri"/>
            </a:endParaRPr>
          </a:p>
          <a:p>
            <a:pPr algn="l"/>
            <a:r>
              <a:rPr lang="en-US" sz="1800" b="0" i="0" u="none" strike="noStrike" baseline="0" dirty="0">
                <a:latin typeface="NimbusRomNo9L-Regu"/>
              </a:rPr>
              <a:t>This figure summarizes a few qualitative results of the proposed model on BraTS2021 validation dataset. </a:t>
            </a:r>
          </a:p>
          <a:p>
            <a:pPr algn="l"/>
            <a:r>
              <a:rPr lang="en-US" sz="1800" b="0" i="0" u="none" strike="noStrike" baseline="0" dirty="0">
                <a:latin typeface="NimbusRomNo9L-Regu"/>
              </a:rPr>
              <a:t>We also conduct an extended experiment using the BraTS2020 dataset to check the robustness of our model. </a:t>
            </a:r>
          </a:p>
          <a:p>
            <a:pPr algn="l"/>
            <a:r>
              <a:rPr lang="en-US" sz="1800" b="0" i="0" u="none" strike="noStrike" baseline="0" dirty="0">
                <a:latin typeface="NimbusRomNo9L-Regu"/>
              </a:rPr>
              <a:t>Note that the model has not been retrained on BraTS2020, rather the trained model on BraTS2021 is used to predict the tumor segmentation on BraTS2020. </a:t>
            </a:r>
          </a:p>
          <a:p>
            <a:pPr algn="l"/>
            <a:r>
              <a:rPr lang="en-US" sz="1800" b="0" i="0" u="none" strike="noStrike" baseline="0" dirty="0">
                <a:latin typeface="NimbusRomNo9L-Regu"/>
              </a:rPr>
              <a:t>These qualitative results prove that the proposed GAT segments the three types of tumors close to the ground truths.</a:t>
            </a:r>
            <a:endParaRPr lang="en-US" sz="1200" dirty="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Exploiting advancement in AI and computer vision for lifesaving medical diagnosis is extremely significant. </a:t>
            </a:r>
          </a:p>
          <a:p>
            <a:pPr algn="l"/>
            <a:r>
              <a:rPr lang="en-US" sz="1800" b="0" i="0" u="none" strike="noStrike" baseline="0" dirty="0">
                <a:latin typeface="NimbusRomNo9L-Regu"/>
              </a:rPr>
              <a:t>In response to that, this work proposes a graph attention-based neural network for effectively segmenting multi-class tumors from multi-modality MRI scans. </a:t>
            </a:r>
          </a:p>
          <a:p>
            <a:pPr algn="l"/>
            <a:r>
              <a:rPr lang="en-US" sz="1800" b="0" i="0" u="none" strike="noStrike" baseline="0" dirty="0">
                <a:latin typeface="NimbusRomNo9L-Regu"/>
              </a:rPr>
              <a:t>The exhaustive experimental studies and comparative analysis on the benchmark datasets show that the proposed model can achieve competitive performances. </a:t>
            </a:r>
          </a:p>
          <a:p>
            <a:pPr algn="l"/>
            <a:r>
              <a:rPr lang="en-US" sz="1800" b="0" i="0" u="none" strike="noStrike" baseline="0" dirty="0">
                <a:latin typeface="NimbusRomNo9L-Regu"/>
              </a:rPr>
              <a:t>It shows an overall improvement </a:t>
            </a:r>
            <a:r>
              <a:rPr lang="en-US" sz="1800" b="0" i="0" u="none" strike="noStrike" baseline="0" dirty="0">
                <a:latin typeface="CMMI10"/>
              </a:rPr>
              <a:t>&gt; </a:t>
            </a:r>
            <a:r>
              <a:rPr lang="en-US" sz="1800" b="0" i="0" u="none" strike="noStrike" baseline="0" dirty="0">
                <a:latin typeface="CMR10"/>
              </a:rPr>
              <a:t>6% </a:t>
            </a:r>
            <a:r>
              <a:rPr lang="en-US" sz="1800" b="0" i="0" u="none" strike="noStrike" baseline="0" dirty="0">
                <a:latin typeface="NimbusRomNo9L-Regu"/>
              </a:rPr>
              <a:t>and </a:t>
            </a:r>
            <a:r>
              <a:rPr lang="en-US" sz="1800" b="0" i="0" u="none" strike="noStrike" baseline="0" dirty="0">
                <a:latin typeface="CMMI10"/>
              </a:rPr>
              <a:t>&gt; </a:t>
            </a:r>
            <a:r>
              <a:rPr lang="en-US" sz="1800" b="0" i="0" u="none" strike="noStrike" baseline="0" dirty="0">
                <a:latin typeface="CMR10"/>
              </a:rPr>
              <a:t>50%</a:t>
            </a:r>
            <a:r>
              <a:rPr lang="en-US" sz="1800" b="0" i="0" u="none" strike="noStrike" baseline="0" dirty="0">
                <a:latin typeface="NimbusRomNo9L-Regu"/>
              </a:rPr>
              <a:t>, respectively in dice score and HD95 evaluation metrics compared to an existing GNN-based baseline model.</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networks use a graph attentional layer that is computationally efficient (does not require expensive matrix operations and is parallelizable across all nodes in the graph), enables (implicitly) assigning different importance to different nodes within a neighborhood while dealing with different-sized neighborhoods, and does not require prior knowledge of the entire graph structure, thus addressing many of the theoretical problems with earlier spectral networks.</a:t>
            </a:r>
            <a:endParaRPr dirty="0"/>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e5c16300d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be5c16300d_0_1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e5c16300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e5c16300d_0_1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e5c16300d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be5c16300d_0_1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54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be3ff64b8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be3ff64b86_0_1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457200" indent="-342900">
              <a:buSzPts val="1800"/>
              <a:buFont typeface="Calibri"/>
              <a:buAutoNum type="arabicParenR"/>
            </a:pPr>
            <a:r>
              <a:rPr lang="en-US" sz="1200" dirty="0">
                <a:latin typeface="Calibri"/>
                <a:ea typeface="Calibri"/>
                <a:cs typeface="Calibri"/>
                <a:sym typeface="Calibri"/>
              </a:rPr>
              <a:t>Introduction</a:t>
            </a:r>
          </a:p>
          <a:p>
            <a:pPr marL="457200" indent="-342900">
              <a:buSzPts val="1800"/>
              <a:buFont typeface="Calibri"/>
              <a:buAutoNum type="arabicParenR"/>
            </a:pPr>
            <a:r>
              <a:rPr lang="en-US" sz="1200" dirty="0">
                <a:latin typeface="Calibri"/>
                <a:ea typeface="Calibri"/>
                <a:cs typeface="Calibri"/>
                <a:sym typeface="Calibri"/>
              </a:rPr>
              <a:t>Literature review(Traditional Methods)</a:t>
            </a:r>
          </a:p>
          <a:p>
            <a:pPr marL="457200" indent="-342900">
              <a:buSzPts val="1800"/>
              <a:buFont typeface="Calibri"/>
              <a:buAutoNum type="arabicParenR"/>
            </a:pPr>
            <a:r>
              <a:rPr lang="en-US" sz="1200" dirty="0">
                <a:latin typeface="Calibri"/>
                <a:ea typeface="Calibri"/>
                <a:cs typeface="Calibri"/>
                <a:sym typeface="Calibri"/>
              </a:rPr>
              <a:t>Literature review(Advanced Methods/CNN)</a:t>
            </a:r>
          </a:p>
          <a:p>
            <a:pPr marL="457200" indent="-342900">
              <a:buSzPts val="1800"/>
              <a:buFont typeface="Calibri"/>
              <a:buAutoNum type="arabicParenR"/>
            </a:pPr>
            <a:r>
              <a:rPr lang="en-US" sz="1200" dirty="0">
                <a:solidFill>
                  <a:schemeClr val="dk1"/>
                </a:solidFill>
                <a:latin typeface="Calibri"/>
                <a:ea typeface="Calibri"/>
                <a:cs typeface="Calibri"/>
                <a:sym typeface="Calibri"/>
              </a:rPr>
              <a:t>Literature review(Advanced Methods/GNN)</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Literature review(Dataset Description)</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Proposed Solution</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Layer-wise schematic of GAT</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Equations</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Hyperparameters</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Experimental study and results</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Quantitative analysis</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Qualitative analysis-1</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Qualitative analysis-2</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Conclusion</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Acknowledgement</a:t>
            </a:r>
          </a:p>
          <a:p>
            <a:pPr marL="457200" indent="-342900">
              <a:buClr>
                <a:schemeClr val="dk1"/>
              </a:buClr>
              <a:buSzPts val="1800"/>
              <a:buFont typeface="Calibri"/>
              <a:buAutoNum type="arabicParenR"/>
            </a:pPr>
            <a:r>
              <a:rPr lang="en-US" sz="1200" dirty="0">
                <a:solidFill>
                  <a:schemeClr val="dk1"/>
                </a:solidFill>
                <a:latin typeface="Calibri"/>
                <a:ea typeface="Calibri"/>
                <a:cs typeface="Calibri"/>
                <a:sym typeface="Calibri"/>
              </a:rPr>
              <a:t>References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e3ff64b8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e3ff64b86_0_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Since tumor does not discriminate, men, women, and kids of all racial and ethnic origins are impacted. The MRI scans are typically scattered and poorly contrasted because brain tumors can grow anywhere in the brain and vary widely in size, form, and morphology. Therefore, even with human assistance, segmenting MRI brain tumors is still a challenging task. Because brain tumors can be incredibly dangerous, early detection of these disorders is crucial for improving patient care.</a:t>
            </a:r>
            <a:endParaRPr/>
          </a:p>
          <a:p>
            <a:pPr marL="0" lvl="0" indent="0" algn="l" rtl="0">
              <a:spcBef>
                <a:spcPts val="0"/>
              </a:spcBef>
              <a:spcAft>
                <a:spcPts val="0"/>
              </a:spcAft>
              <a:buNone/>
            </a:pPr>
            <a:endParaRPr/>
          </a:p>
          <a:p>
            <a:pPr marL="0" lvl="0" indent="0" algn="l" rtl="0">
              <a:spcBef>
                <a:spcPts val="0"/>
              </a:spcBef>
              <a:spcAft>
                <a:spcPts val="0"/>
              </a:spcAft>
              <a:buNone/>
            </a:pPr>
            <a:r>
              <a:rPr lang="en-US"/>
              <a:t>As mentioned here over 18k americans are diagnosed with tumor and its very fatal to health. </a:t>
            </a:r>
            <a:endParaRPr/>
          </a:p>
          <a:p>
            <a:pPr marL="0" lvl="0" indent="0" algn="l" rtl="0">
              <a:spcBef>
                <a:spcPts val="0"/>
              </a:spcBef>
              <a:spcAft>
                <a:spcPts val="0"/>
              </a:spcAft>
              <a:buNone/>
            </a:pPr>
            <a:endParaRPr/>
          </a:p>
          <a:p>
            <a:pPr marL="0" lvl="0" indent="0" algn="l" rtl="0">
              <a:spcBef>
                <a:spcPts val="0"/>
              </a:spcBef>
              <a:spcAft>
                <a:spcPts val="0"/>
              </a:spcAft>
              <a:buNone/>
            </a:pPr>
            <a:r>
              <a:rPr lang="en-US"/>
              <a:t>Neuroimaging using MRI scans is a key component of the diagnosis and treatment of brain tumors, and is used for a variety of purposes including surgical and radiation therapy planning, longitudinal tumor monitoring, treatment response assessment, and predictive analysis.</a:t>
            </a:r>
            <a:endParaRPr/>
          </a:p>
          <a:p>
            <a:pPr marL="0" lvl="0" indent="0" algn="l" rtl="0">
              <a:spcBef>
                <a:spcPts val="0"/>
              </a:spcBef>
              <a:spcAft>
                <a:spcPts val="0"/>
              </a:spcAft>
              <a:buNone/>
            </a:pPr>
            <a:endParaRPr/>
          </a:p>
          <a:p>
            <a:pPr marL="0" lvl="0" indent="0" algn="l" rtl="0">
              <a:spcBef>
                <a:spcPts val="0"/>
              </a:spcBef>
              <a:spcAft>
                <a:spcPts val="0"/>
              </a:spcAft>
              <a:buNone/>
            </a:pPr>
            <a:r>
              <a:rPr lang="en-US"/>
              <a:t>The challenge of processing entire brain motivated us to employ GAT approach which makes it possible while also improving performance results.</a:t>
            </a:r>
            <a:endParaRPr/>
          </a:p>
          <a:p>
            <a:pPr marL="0" lvl="0" indent="0" algn="l" rtl="0">
              <a:spcBef>
                <a:spcPts val="0"/>
              </a:spcBef>
              <a:spcAft>
                <a:spcPts val="0"/>
              </a:spcAft>
              <a:buNone/>
            </a:pPr>
            <a:endParaRPr/>
          </a:p>
          <a:p>
            <a:pPr marL="0" lvl="0" indent="0" algn="l" rtl="0">
              <a:spcBef>
                <a:spcPts val="0"/>
              </a:spcBef>
              <a:spcAft>
                <a:spcPts val="0"/>
              </a:spcAft>
              <a:buNone/>
            </a:pPr>
            <a:r>
              <a:rPr lang="en-US"/>
              <a:t>The primary contributions of GAT based approach is gaining higher results and better processing times regards to state of the art results.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b3976bf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b3976bf30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628650" indent="-400050" algn="l">
              <a:buAutoNum type="romanLcParenBoth"/>
            </a:pPr>
            <a:r>
              <a:rPr lang="en-US" sz="1800" b="0" i="0" u="none" strike="noStrike" baseline="0" dirty="0">
                <a:latin typeface="NimbusRomNo9L-Regu"/>
              </a:rPr>
              <a:t>A computationally efficient and accurate model for brain tumor segmentation as compared to relevant state-of-the-art methods, and</a:t>
            </a:r>
          </a:p>
          <a:p>
            <a:pPr marL="628650" indent="-400050" algn="l">
              <a:buAutoNum type="romanLcParenBoth"/>
            </a:pPr>
            <a:r>
              <a:rPr lang="en-US" sz="1800" b="0" i="0" u="none" strike="noStrike" baseline="0" dirty="0">
                <a:latin typeface="NimbusRomNo9L-Regu"/>
              </a:rPr>
              <a:t>Exhaustive experimental analysis on benchmark datasets and thorough comparative analysis.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be3ff64b8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be3ff64b86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dirty="0">
                <a:solidFill>
                  <a:schemeClr val="dk1"/>
                </a:solidFill>
                <a:highlight>
                  <a:srgbClr val="FFFFFF"/>
                </a:highlight>
                <a:latin typeface="Arial"/>
                <a:ea typeface="Arial"/>
                <a:cs typeface="Arial"/>
                <a:sym typeface="Arial"/>
              </a:rPr>
              <a:t>As shown here we started with exploring brain tumor detection techniques which helped us gain more context towards further segmentation techniques used by various studies. Here I will talk more about traditional methods of brain tumor detection.</a:t>
            </a: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dirty="0">
                <a:solidFill>
                  <a:schemeClr val="dk1"/>
                </a:solidFill>
                <a:highlight>
                  <a:srgbClr val="FFFFFF"/>
                </a:highlight>
                <a:latin typeface="Arial"/>
                <a:ea typeface="Arial"/>
                <a:cs typeface="Arial"/>
                <a:sym typeface="Arial"/>
              </a:rPr>
              <a:t>In first study shows </a:t>
            </a:r>
            <a:r>
              <a:rPr lang="en-US" sz="1000" dirty="0">
                <a:solidFill>
                  <a:schemeClr val="dk1"/>
                </a:solidFill>
                <a:highlight>
                  <a:schemeClr val="lt1"/>
                </a:highlight>
                <a:latin typeface="Arial"/>
                <a:ea typeface="Arial"/>
                <a:cs typeface="Arial"/>
                <a:sym typeface="Arial"/>
              </a:rPr>
              <a:t>that the method could detect</a:t>
            </a:r>
            <a:r>
              <a:rPr lang="en-US" sz="1100" dirty="0">
                <a:solidFill>
                  <a:schemeClr val="dk1"/>
                </a:solidFill>
                <a:latin typeface="Arial"/>
                <a:ea typeface="Arial"/>
                <a:cs typeface="Arial"/>
                <a:sym typeface="Arial"/>
              </a:rPr>
              <a:t> </a:t>
            </a:r>
            <a:r>
              <a:rPr lang="en-US" sz="1000" dirty="0">
                <a:solidFill>
                  <a:schemeClr val="dk1"/>
                </a:solidFill>
                <a:highlight>
                  <a:schemeClr val="lt1"/>
                </a:highlight>
                <a:latin typeface="Arial"/>
                <a:ea typeface="Arial"/>
                <a:cs typeface="Arial"/>
                <a:sym typeface="Arial"/>
              </a:rPr>
              <a:t>disease and label normal </a:t>
            </a:r>
            <a:r>
              <a:rPr lang="en-US" sz="1000" dirty="0" err="1">
                <a:solidFill>
                  <a:schemeClr val="dk1"/>
                </a:solidFill>
                <a:highlight>
                  <a:schemeClr val="lt1"/>
                </a:highlight>
                <a:latin typeface="Arial"/>
                <a:ea typeface="Arial"/>
                <a:cs typeface="Arial"/>
                <a:sym typeface="Arial"/>
              </a:rPr>
              <a:t>transaxial</a:t>
            </a:r>
            <a:r>
              <a:rPr lang="en-US" sz="1000" dirty="0">
                <a:solidFill>
                  <a:schemeClr val="dk1"/>
                </a:solidFill>
                <a:highlight>
                  <a:schemeClr val="lt1"/>
                </a:highlight>
                <a:latin typeface="Arial"/>
                <a:ea typeface="Arial"/>
                <a:cs typeface="Arial"/>
                <a:sym typeface="Arial"/>
              </a:rPr>
              <a:t> slices.</a:t>
            </a: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dirty="0">
                <a:solidFill>
                  <a:schemeClr val="dk1"/>
                </a:solidFill>
                <a:highlight>
                  <a:srgbClr val="FFFFFF"/>
                </a:highlight>
                <a:latin typeface="Arial"/>
                <a:ea typeface="Arial"/>
                <a:cs typeface="Arial"/>
                <a:sym typeface="Arial"/>
              </a:rPr>
              <a:t>Later study shows hybrid approach in which received highly accurate result but it has shortcomings for 3D images as it has never been tested on them, and computational time is higher</a:t>
            </a: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dirty="0">
                <a:solidFill>
                  <a:schemeClr val="dk1"/>
                </a:solidFill>
                <a:highlight>
                  <a:srgbClr val="FFFFFF"/>
                </a:highlight>
                <a:latin typeface="Arial"/>
                <a:ea typeface="Arial"/>
                <a:cs typeface="Arial"/>
                <a:sym typeface="Arial"/>
              </a:rPr>
              <a:t>Third study uses two different set of groups and optimization techniques but it has only being tested with 42 MRI images, and optimization technique used here is Particle Swarm Optimization.</a:t>
            </a: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dirty="0">
                <a:solidFill>
                  <a:schemeClr val="dk1"/>
                </a:solidFill>
                <a:highlight>
                  <a:srgbClr val="FFFFFF"/>
                </a:highlight>
                <a:latin typeface="Arial"/>
                <a:ea typeface="Arial"/>
                <a:cs typeface="Arial"/>
                <a:sym typeface="Arial"/>
              </a:rPr>
              <a:t>So far the model by Javaid and team is best performing automated tumor </a:t>
            </a:r>
            <a:r>
              <a:rPr lang="en-US" sz="1000" dirty="0" err="1">
                <a:solidFill>
                  <a:schemeClr val="dk1"/>
                </a:solidFill>
                <a:highlight>
                  <a:srgbClr val="FFFFFF"/>
                </a:highlight>
                <a:latin typeface="Arial"/>
                <a:ea typeface="Arial"/>
                <a:cs typeface="Arial"/>
                <a:sym typeface="Arial"/>
              </a:rPr>
              <a:t>reccognizing</a:t>
            </a:r>
            <a:r>
              <a:rPr lang="en-US" sz="1000" dirty="0">
                <a:solidFill>
                  <a:schemeClr val="dk1"/>
                </a:solidFill>
                <a:highlight>
                  <a:srgbClr val="FFFFFF"/>
                </a:highlight>
                <a:latin typeface="Arial"/>
                <a:ea typeface="Arial"/>
                <a:cs typeface="Arial"/>
                <a:sym typeface="Arial"/>
              </a:rPr>
              <a:t> model with highest accuracy, sensitivity of 90% and least error rate of 0.2. Only feasible limitation of this model is that only tested MRI images and might not be applicable on any other medical based images.</a:t>
            </a:r>
          </a:p>
          <a:p>
            <a:pPr algn="l"/>
            <a:endParaRPr lang="en-US" sz="1000" b="0" i="0" u="none" strike="noStrike" baseline="0" dirty="0">
              <a:solidFill>
                <a:schemeClr val="dk1"/>
              </a:solidFill>
              <a:highlight>
                <a:srgbClr val="FFFFFF"/>
              </a:highlight>
              <a:latin typeface="Arial"/>
              <a:cs typeface="Arial"/>
              <a:sym typeface="Arial"/>
            </a:endParaRPr>
          </a:p>
          <a:p>
            <a:pPr algn="l"/>
            <a:r>
              <a:rPr lang="en-US" sz="1800" b="0" i="0" u="none" strike="noStrike" baseline="0" dirty="0">
                <a:latin typeface="NimbusRomNo9L-Regu"/>
              </a:rPr>
              <a:t>Javaid </a:t>
            </a:r>
            <a:r>
              <a:rPr lang="en-US" sz="1800" b="0" i="0" u="none" strike="noStrike" baseline="0" dirty="0">
                <a:latin typeface="NimbusRomNo9L-ReguItal"/>
              </a:rPr>
              <a:t>et al. </a:t>
            </a:r>
            <a:r>
              <a:rPr lang="en-US" sz="1800" b="0" i="0" u="none" strike="noStrike" baseline="0" dirty="0">
                <a:latin typeface="NimbusRomNo9L-Regu"/>
              </a:rPr>
              <a:t>[8] came up with an automated tumor recognition model using a kernel-based fuzzy c-means and skull stripping method. They used multiple kernels to extract spatial features for improved clustering and segmentation of tumors.</a:t>
            </a:r>
            <a:endParaRPr sz="10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dirty="0">
              <a:solidFill>
                <a:schemeClr val="dk1"/>
              </a:solidFill>
              <a:highlight>
                <a:srgbClr val="FFFFFF"/>
              </a:highligh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e5c1630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e5c16300d_0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Hyeonwoo</a:t>
            </a:r>
            <a:r>
              <a:rPr lang="en-US" dirty="0"/>
              <a:t> et al. [16] combined a multi-view representation using multiple simultaneous self-constructing graph (SCG) modules to transform image data into a graph representation.</a:t>
            </a:r>
          </a:p>
          <a:p>
            <a:pPr marL="0" lvl="0" indent="0" algn="l" rtl="0">
              <a:spcBef>
                <a:spcPts val="0"/>
              </a:spcBef>
              <a:spcAft>
                <a:spcPts val="0"/>
              </a:spcAft>
              <a:buNone/>
            </a:pPr>
            <a:r>
              <a:rPr lang="en-US" dirty="0"/>
              <a:t>They used a graph convolutional network (GCN) to learn node features from the generated graphs and applied this integrated model–SCG-GCN for extracting a latent graph pattern from 2-D spatial information and performing segmentation.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e5c16300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e5c16300d_0_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These GNN-based models have shown competitive performances when compared to 3d-CNN and 3d-DenseNet-based segmentation approaches. Inspired by the success of graph-based models in segmentation tasks, this work exploits the</a:t>
            </a:r>
          </a:p>
          <a:p>
            <a:pPr algn="l"/>
            <a:r>
              <a:rPr lang="en-US" sz="1800" b="0" i="0" u="none" strike="noStrike" baseline="0" dirty="0">
                <a:latin typeface="NimbusRomNo9L-Regu"/>
              </a:rPr>
              <a:t>attention mechanism of GATs, to improve the performance of GNN-based brain tumor segmentation. </a:t>
            </a:r>
          </a:p>
          <a:p>
            <a:pPr algn="l"/>
            <a:r>
              <a:rPr lang="en-US" sz="1800" b="0" i="0" u="none" strike="noStrike" baseline="0" dirty="0">
                <a:latin typeface="NimbusRomNo9L-Regu"/>
              </a:rPr>
              <a:t>In contrast to earlier approaches, GATs enable simultaneous processing of the entire brain region and explicitly account for both local and global information by combining data from nearby nodes in the </a:t>
            </a:r>
            <a:r>
              <a:rPr lang="en-US" sz="1800" b="0" i="0" u="none" strike="noStrike" baseline="0" dirty="0">
                <a:latin typeface="NimbusRomNo9L-Medi"/>
              </a:rPr>
              <a:t>region adjacency graph (</a:t>
            </a:r>
            <a:r>
              <a:rPr lang="en-US" sz="1800" b="0" i="0" u="none" strike="noStrike" baseline="0" dirty="0">
                <a:latin typeface="NimbusRomNo9L-Regu"/>
              </a:rPr>
              <a:t>RAG) of the inputs. As a result, GATs have a rich learning system for feature extraction and reasoning power to capture relationships among the data points efficiently.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e5c16300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e5c16300d_0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e5c16300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e5c16300d_0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514350" indent="-285750" algn="l">
              <a:buFont typeface="Arial" panose="020B0604020202020204" pitchFamily="34" charset="0"/>
              <a:buChar char="•"/>
            </a:pPr>
            <a:r>
              <a:rPr lang="en-US" sz="1800" b="0" i="0" u="none" strike="noStrike" baseline="0" dirty="0">
                <a:latin typeface="CMMI8"/>
              </a:rPr>
              <a:t>K </a:t>
            </a:r>
            <a:r>
              <a:rPr lang="en-US" sz="1800" b="0" i="0" u="none" strike="noStrike" baseline="0" dirty="0">
                <a:latin typeface="NimbusRomNo9L-Regu"/>
              </a:rPr>
              <a:t>is the number of attention heads set to 4, 5, 5, 5, 3, 5, 5, 3 from layer 1 to layer 8 in the order, where the 5th layer uses residual connections. These are the best settings attained through empirical analysis.</a:t>
            </a:r>
          </a:p>
          <a:p>
            <a:pPr marL="514350" indent="-285750" algn="l">
              <a:buFont typeface="Arial" panose="020B0604020202020204" pitchFamily="34" charset="0"/>
              <a:buChar char="•"/>
            </a:pPr>
            <a:r>
              <a:rPr lang="en-US" sz="1800" b="0" i="0" u="none" strike="noStrike" baseline="0" dirty="0">
                <a:solidFill>
                  <a:srgbClr val="000000"/>
                </a:solidFill>
                <a:latin typeface="NimbusRomNo9L-Regu"/>
              </a:rPr>
              <a:t>Each </a:t>
            </a:r>
            <a:r>
              <a:rPr lang="en-US" sz="1800" b="0" i="0" u="none" strike="noStrike" baseline="0" dirty="0" err="1">
                <a:solidFill>
                  <a:srgbClr val="000000"/>
                </a:solidFill>
                <a:latin typeface="NimbusRomNo9L-Regu"/>
              </a:rPr>
              <a:t>GATConv</a:t>
            </a:r>
            <a:r>
              <a:rPr lang="en-US" sz="1800" b="0" i="0" u="none" strike="noStrike" baseline="0" dirty="0">
                <a:solidFill>
                  <a:srgbClr val="000000"/>
                </a:solidFill>
                <a:latin typeface="NimbusRomNo9L-Regu"/>
              </a:rPr>
              <a:t> layer computes each node’s output features based on eq (</a:t>
            </a:r>
            <a:r>
              <a:rPr lang="en-US" sz="1800" b="0" i="0" u="none" strike="noStrike" baseline="0" dirty="0">
                <a:solidFill>
                  <a:srgbClr val="FF0000"/>
                </a:solidFill>
                <a:latin typeface="NimbusRomNo9L-Regu"/>
              </a:rPr>
              <a:t>5</a:t>
            </a:r>
            <a:r>
              <a:rPr lang="en-US" sz="1800" b="0" i="0" u="none" strike="noStrike" baseline="0" dirty="0">
                <a:solidFill>
                  <a:srgbClr val="000000"/>
                </a:solidFill>
                <a:latin typeface="NimbusRomNo9L-Regu"/>
              </a:rPr>
              <a:t>). </a:t>
            </a:r>
          </a:p>
          <a:p>
            <a:pPr marL="514350" indent="-285750" algn="l">
              <a:buFont typeface="Arial" panose="020B0604020202020204" pitchFamily="34" charset="0"/>
              <a:buChar char="•"/>
            </a:pPr>
            <a:r>
              <a:rPr lang="en-US" sz="1800" b="0" i="0" u="none" strike="noStrike" baseline="0" dirty="0">
                <a:solidFill>
                  <a:srgbClr val="000000"/>
                </a:solidFill>
                <a:latin typeface="NimbusRomNo9L-Regu"/>
              </a:rPr>
              <a:t>The model uses a negative input slope of 0.2 in the </a:t>
            </a:r>
            <a:r>
              <a:rPr lang="en-US" sz="1800" b="0" i="0" u="none" strike="noStrike" baseline="0" dirty="0" err="1">
                <a:solidFill>
                  <a:srgbClr val="000000"/>
                </a:solidFill>
                <a:latin typeface="NimbusRomNo9L-Regu"/>
              </a:rPr>
              <a:t>LeakyReLU</a:t>
            </a:r>
            <a:r>
              <a:rPr lang="en-US" sz="1800" b="0" i="0" u="none" strike="noStrike" baseline="0" dirty="0">
                <a:solidFill>
                  <a:srgbClr val="000000"/>
                </a:solidFill>
                <a:latin typeface="NimbusRomNo9L-Regu"/>
              </a:rPr>
              <a:t> and applies a multi-head attention mechanism as defined in eq (</a:t>
            </a:r>
            <a:r>
              <a:rPr lang="en-US" sz="1800" b="0" i="0" u="none" strike="noStrike" baseline="0" dirty="0">
                <a:solidFill>
                  <a:srgbClr val="FF0000"/>
                </a:solidFill>
                <a:latin typeface="NimbusRomNo9L-Regu"/>
              </a:rPr>
              <a:t>4</a:t>
            </a:r>
            <a:r>
              <a:rPr lang="en-US" sz="1800" b="0" i="0" u="none" strike="noStrike" baseline="0" dirty="0">
                <a:solidFill>
                  <a:srgbClr val="000000"/>
                </a:solidFill>
                <a:latin typeface="NimbusRomNo9L-Regu"/>
              </a:rPr>
              <a:t>). </a:t>
            </a:r>
          </a:p>
          <a:p>
            <a:pPr marL="514350" indent="-285750" algn="l">
              <a:buFont typeface="Arial" panose="020B0604020202020204" pitchFamily="34" charset="0"/>
              <a:buChar char="•"/>
            </a:pPr>
            <a:r>
              <a:rPr lang="en-US" sz="1800" b="0" i="0" u="none" strike="noStrike" baseline="0" dirty="0">
                <a:solidFill>
                  <a:srgbClr val="000000"/>
                </a:solidFill>
                <a:latin typeface="NimbusRomNo9L-Regu"/>
              </a:rPr>
              <a:t>It is trained using multi-label cross-entropy loss given by Eq. (</a:t>
            </a:r>
            <a:r>
              <a:rPr lang="en-US" sz="1800" b="0" i="0" u="none" strike="noStrike" baseline="0" dirty="0">
                <a:solidFill>
                  <a:srgbClr val="FF0000"/>
                </a:solidFill>
                <a:latin typeface="NimbusRomNo9L-Regu"/>
              </a:rPr>
              <a:t>6</a:t>
            </a:r>
            <a:r>
              <a:rPr lang="en-US" sz="1800" b="0" i="0" u="none" strike="noStrike" baseline="0" dirty="0">
                <a:solidFill>
                  <a:srgbClr val="000000"/>
                </a:solidFill>
                <a:latin typeface="NimbusRomNo9L-Regu"/>
              </a:rPr>
              <a:t>). </a:t>
            </a:r>
          </a:p>
          <a:p>
            <a:pPr marL="514350" indent="-285750" algn="l">
              <a:buFont typeface="Arial" panose="020B0604020202020204" pitchFamily="34" charset="0"/>
              <a:buChar char="•"/>
            </a:pPr>
            <a:r>
              <a:rPr lang="en-US" sz="1800" b="0" i="0" u="none" strike="noStrike" baseline="0" dirty="0">
                <a:solidFill>
                  <a:srgbClr val="000000"/>
                </a:solidFill>
                <a:latin typeface="NimbusRomNo9L-Regu"/>
              </a:rPr>
              <a:t>The values denoted below each layer refer to the trainable parameters of the respective layer.</a:t>
            </a:r>
            <a:endParaRPr lang="en-US" sz="1800" b="0" i="0" u="none" strike="noStrike" baseline="0" dirty="0">
              <a:latin typeface="NimbusRomNo9L-Regu"/>
            </a:endParaRPr>
          </a:p>
          <a:p>
            <a:pPr algn="l"/>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11390049" y="6356350"/>
            <a:ext cx="577049" cy="358140"/>
          </a:xfrm>
          <a:prstGeom prst="rect">
            <a:avLst/>
          </a:prstGeom>
          <a:noFill/>
          <a:ln>
            <a:noFill/>
          </a:ln>
        </p:spPr>
        <p:txBody>
          <a:bodyPr spcFirstLastPara="1" wrap="square" lIns="45700" tIns="45700" rIns="45700" bIns="45700" anchor="t" anchorCtr="0">
            <a:noAutofit/>
          </a:bodyPr>
          <a:lstStyle>
            <a:lvl1pPr marL="0" marR="0" lvl="0" indent="0" algn="r"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13"/>
        <p:cNvGrpSpPr/>
        <p:nvPr/>
      </p:nvGrpSpPr>
      <p:grpSpPr>
        <a:xfrm>
          <a:off x="0" y="0"/>
          <a:ext cx="0" cy="0"/>
          <a:chOff x="0" y="0"/>
          <a:chExt cx="0" cy="0"/>
        </a:xfrm>
      </p:grpSpPr>
      <p:sp>
        <p:nvSpPr>
          <p:cNvPr id="2" name="Google Shape;12;p2">
            <a:extLst>
              <a:ext uri="{FF2B5EF4-FFF2-40B4-BE49-F238E27FC236}">
                <a16:creationId xmlns:a16="http://schemas.microsoft.com/office/drawing/2014/main" id="{2175AFA2-863B-228D-4CD2-BB4B7B447E9B}"/>
              </a:ext>
            </a:extLst>
          </p:cNvPr>
          <p:cNvSpPr txBox="1">
            <a:spLocks noGrp="1"/>
          </p:cNvSpPr>
          <p:nvPr>
            <p:ph type="sldNum" idx="12"/>
          </p:nvPr>
        </p:nvSpPr>
        <p:spPr>
          <a:xfrm>
            <a:off x="11390049" y="6356350"/>
            <a:ext cx="577049" cy="358140"/>
          </a:xfrm>
          <a:prstGeom prst="rect">
            <a:avLst/>
          </a:prstGeom>
          <a:noFill/>
          <a:ln>
            <a:noFill/>
          </a:ln>
        </p:spPr>
        <p:txBody>
          <a:bodyPr spcFirstLastPara="1" wrap="square" lIns="45700" tIns="45700" rIns="45700" bIns="45700" anchor="t" anchorCtr="0">
            <a:noAutofit/>
          </a:bodyPr>
          <a:lstStyle>
            <a:lvl1pPr marL="0" marR="0" lvl="0" indent="0" algn="r"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7" name="Google Shape;7;p1" descr="Picture 8"/>
          <p:cNvPicPr preferRelativeResize="0"/>
          <p:nvPr/>
        </p:nvPicPr>
        <p:blipFill rotWithShape="1">
          <a:blip r:embed="rId4">
            <a:alphaModFix/>
          </a:blip>
          <a:srcRect/>
          <a:stretch/>
        </p:blipFill>
        <p:spPr>
          <a:xfrm>
            <a:off x="197733" y="6376426"/>
            <a:ext cx="11781137" cy="358727"/>
          </a:xfrm>
          <a:prstGeom prst="rect">
            <a:avLst/>
          </a:prstGeom>
          <a:noFill/>
          <a:ln>
            <a:noFill/>
          </a:ln>
        </p:spPr>
      </p:pic>
      <p:pic>
        <p:nvPicPr>
          <p:cNvPr id="1026" name="Picture 2">
            <a:extLst>
              <a:ext uri="{FF2B5EF4-FFF2-40B4-BE49-F238E27FC236}">
                <a16:creationId xmlns:a16="http://schemas.microsoft.com/office/drawing/2014/main" id="{ACE0B9A0-A510-E62D-2018-49D626469F37}"/>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3782" t="13197" b="24888"/>
          <a:stretch/>
        </p:blipFill>
        <p:spPr bwMode="auto">
          <a:xfrm>
            <a:off x="2423" y="71893"/>
            <a:ext cx="12189577" cy="75373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2;p2">
            <a:extLst>
              <a:ext uri="{FF2B5EF4-FFF2-40B4-BE49-F238E27FC236}">
                <a16:creationId xmlns:a16="http://schemas.microsoft.com/office/drawing/2014/main" id="{57B578A9-99EF-F06D-6BF9-57FAFA744B56}"/>
              </a:ext>
            </a:extLst>
          </p:cNvPr>
          <p:cNvSpPr txBox="1">
            <a:spLocks noGrp="1"/>
          </p:cNvSpPr>
          <p:nvPr>
            <p:ph type="sldNum" idx="4"/>
          </p:nvPr>
        </p:nvSpPr>
        <p:spPr>
          <a:xfrm>
            <a:off x="11390049" y="6356350"/>
            <a:ext cx="577049" cy="358140"/>
          </a:xfrm>
          <a:prstGeom prst="rect">
            <a:avLst/>
          </a:prstGeom>
          <a:noFill/>
          <a:ln>
            <a:noFill/>
          </a:ln>
        </p:spPr>
        <p:txBody>
          <a:bodyPr spcFirstLastPara="1" wrap="square" lIns="45700" tIns="45700" rIns="45700" bIns="45700" anchor="t" anchorCtr="0">
            <a:noAutofit/>
          </a:bodyPr>
          <a:lstStyle>
            <a:lvl1pPr marL="0" marR="0" lvl="0" indent="0" algn="r"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1"/>
          <p:cNvSpPr txBox="1">
            <a:spLocks noGrp="1"/>
          </p:cNvSpPr>
          <p:nvPr>
            <p:ph type="title" idx="4294967295"/>
          </p:nvPr>
        </p:nvSpPr>
        <p:spPr>
          <a:xfrm>
            <a:off x="1296302" y="2769282"/>
            <a:ext cx="9676498" cy="1258350"/>
          </a:xfrm>
          <a:prstGeom prst="rect">
            <a:avLst/>
          </a:prstGeom>
          <a:noFill/>
          <a:ln>
            <a:noFill/>
          </a:ln>
        </p:spPr>
        <p:txBody>
          <a:bodyPr spcFirstLastPara="1" wrap="square" lIns="45700" tIns="45700" rIns="45700" bIns="45700" anchor="t" anchorCtr="0">
            <a:noAutofit/>
          </a:bodyPr>
          <a:lstStyle/>
          <a:p>
            <a:pPr algn="ctr"/>
            <a:r>
              <a:rPr lang="en-US" sz="3600" dirty="0">
                <a:solidFill>
                  <a:srgbClr val="00417D"/>
                </a:solidFill>
                <a:highlight>
                  <a:srgbClr val="FFFFFF"/>
                </a:highlight>
              </a:rPr>
              <a:t>Multi-class Brain Tumor Segmentation using Graph Attention Network</a:t>
            </a:r>
            <a:endParaRPr sz="3600" dirty="0">
              <a:solidFill>
                <a:srgbClr val="00417D"/>
              </a:solidFill>
            </a:endParaRPr>
          </a:p>
        </p:txBody>
      </p:sp>
      <p:sp>
        <p:nvSpPr>
          <p:cNvPr id="53" name="Google Shape;53;p11"/>
          <p:cNvSpPr txBox="1"/>
          <p:nvPr/>
        </p:nvSpPr>
        <p:spPr>
          <a:xfrm>
            <a:off x="2167951" y="4157450"/>
            <a:ext cx="7933200" cy="1569630"/>
          </a:xfrm>
          <a:prstGeom prst="rect">
            <a:avLst/>
          </a:prstGeom>
          <a:noFill/>
          <a:ln>
            <a:noFill/>
          </a:ln>
        </p:spPr>
        <p:txBody>
          <a:bodyPr spcFirstLastPara="1" wrap="square" lIns="91425" tIns="91425" rIns="91425" bIns="91425" anchor="t" anchorCtr="0">
            <a:spAutoFit/>
          </a:bodyPr>
          <a:lstStyle/>
          <a:p>
            <a:pPr algn="ctr"/>
            <a:r>
              <a:rPr lang="en-US" sz="1800" dirty="0">
                <a:latin typeface="Calibri"/>
                <a:ea typeface="Calibri"/>
                <a:cs typeface="Calibri"/>
                <a:sym typeface="Calibri"/>
              </a:rPr>
              <a:t>Authors:</a:t>
            </a:r>
            <a:endParaRPr sz="1800" dirty="0">
              <a:solidFill>
                <a:schemeClr val="dk1"/>
              </a:solidFill>
              <a:highlight>
                <a:srgbClr val="FFFFFF"/>
              </a:highlight>
              <a:latin typeface="Calibri"/>
              <a:ea typeface="Calibri"/>
              <a:cs typeface="Calibri"/>
              <a:sym typeface="Calibri"/>
            </a:endParaRPr>
          </a:p>
          <a:p>
            <a:pPr algn="ctr"/>
            <a:r>
              <a:rPr lang="en-US" sz="1800" dirty="0" err="1">
                <a:solidFill>
                  <a:schemeClr val="dk1"/>
                </a:solidFill>
                <a:highlight>
                  <a:srgbClr val="FFFFFF"/>
                </a:highlight>
                <a:latin typeface="Calibri"/>
                <a:ea typeface="Calibri"/>
                <a:cs typeface="Calibri"/>
                <a:sym typeface="Calibri"/>
              </a:rPr>
              <a:t>Dhrumil</a:t>
            </a:r>
            <a:r>
              <a:rPr lang="en-US" sz="1800" dirty="0">
                <a:solidFill>
                  <a:schemeClr val="dk1"/>
                </a:solidFill>
                <a:highlight>
                  <a:srgbClr val="FFFFFF"/>
                </a:highlight>
                <a:latin typeface="Calibri"/>
                <a:ea typeface="Calibri"/>
                <a:cs typeface="Calibri"/>
                <a:sym typeface="Calibri"/>
              </a:rPr>
              <a:t> Patel, Dhruv Patel, Rudra Saxena, and Thangarajah Akilan</a:t>
            </a:r>
          </a:p>
          <a:p>
            <a:pPr algn="ctr"/>
            <a:endParaRPr lang="en-US" sz="1800" dirty="0">
              <a:solidFill>
                <a:schemeClr val="dk1"/>
              </a:solidFill>
              <a:highlight>
                <a:srgbClr val="FFFFFF"/>
              </a:highlight>
              <a:latin typeface="Calibri"/>
              <a:ea typeface="Calibri"/>
              <a:cs typeface="Calibri"/>
              <a:sym typeface="Calibri"/>
            </a:endParaRPr>
          </a:p>
          <a:p>
            <a:pPr algn="ctr"/>
            <a:r>
              <a:rPr lang="en-US" sz="1800" dirty="0">
                <a:latin typeface="Calibri"/>
                <a:ea typeface="Calibri"/>
                <a:cs typeface="Calibri"/>
                <a:sym typeface="Calibri"/>
              </a:rPr>
              <a:t>Presenters:</a:t>
            </a:r>
          </a:p>
          <a:p>
            <a:pPr algn="ctr"/>
            <a:r>
              <a:rPr lang="en-US" sz="1800" dirty="0" err="1">
                <a:solidFill>
                  <a:schemeClr val="dk1"/>
                </a:solidFill>
                <a:highlight>
                  <a:srgbClr val="FFFFFF"/>
                </a:highlight>
                <a:latin typeface="Calibri"/>
                <a:ea typeface="Calibri"/>
                <a:cs typeface="Calibri"/>
                <a:sym typeface="Calibri"/>
              </a:rPr>
              <a:t>Dhrumil</a:t>
            </a:r>
            <a:r>
              <a:rPr lang="en-US" sz="1800" dirty="0">
                <a:solidFill>
                  <a:schemeClr val="dk1"/>
                </a:solidFill>
                <a:highlight>
                  <a:srgbClr val="FFFFFF"/>
                </a:highlight>
                <a:latin typeface="Calibri"/>
                <a:ea typeface="Calibri"/>
                <a:cs typeface="Calibri"/>
                <a:sym typeface="Calibri"/>
              </a:rPr>
              <a:t> Patel and Dhruv Patel</a:t>
            </a:r>
            <a:endParaRPr sz="1800" dirty="0">
              <a:solidFill>
                <a:schemeClr val="dk1"/>
              </a:solidFill>
              <a:highlight>
                <a:srgbClr val="FFFFFF"/>
              </a:highlight>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B0EF7B16-3C1E-982D-749D-63F5B3ABF28A}"/>
              </a:ext>
            </a:extLst>
          </p:cNvPr>
          <p:cNvSpPr>
            <a:spLocks noGrp="1"/>
          </p:cNvSpPr>
          <p:nvPr>
            <p:ph type="sldNum" idx="12"/>
          </p:nvPr>
        </p:nvSpPr>
        <p:spPr/>
        <p:txBody>
          <a:bodyPr/>
          <a:lstStyle/>
          <a:p>
            <a:fld id="{00000000-1234-1234-1234-123412341234}" type="slidenum">
              <a:rPr lang="en-US" smtClean="0"/>
              <a:pPr/>
              <a:t>1</a:t>
            </a:fld>
            <a:endParaRPr lang="en-US"/>
          </a:p>
        </p:txBody>
      </p:sp>
      <p:sp>
        <p:nvSpPr>
          <p:cNvPr id="5" name="TextBox 4">
            <a:extLst>
              <a:ext uri="{FF2B5EF4-FFF2-40B4-BE49-F238E27FC236}">
                <a16:creationId xmlns:a16="http://schemas.microsoft.com/office/drawing/2014/main" id="{58CDE47C-4E94-6ECA-B343-2D7AB66FD8EA}"/>
              </a:ext>
            </a:extLst>
          </p:cNvPr>
          <p:cNvSpPr txBox="1"/>
          <p:nvPr/>
        </p:nvSpPr>
        <p:spPr>
          <a:xfrm>
            <a:off x="1296302" y="2331686"/>
            <a:ext cx="9676498" cy="307777"/>
          </a:xfrm>
          <a:prstGeom prst="rect">
            <a:avLst/>
          </a:prstGeom>
          <a:noFill/>
        </p:spPr>
        <p:txBody>
          <a:bodyPr wrap="square">
            <a:spAutoFit/>
          </a:bodyPr>
          <a:lstStyle/>
          <a:p>
            <a:pPr algn="ctr"/>
            <a:r>
              <a:rPr lang="en-US" sz="1400" dirty="0">
                <a:solidFill>
                  <a:schemeClr val="dk1"/>
                </a:solidFill>
                <a:highlight>
                  <a:srgbClr val="FFFFFF"/>
                </a:highlight>
              </a:rPr>
              <a:t>Paper ID: DP059</a:t>
            </a:r>
            <a:endParaRPr lang="en-US" dirty="0"/>
          </a:p>
        </p:txBody>
      </p:sp>
      <p:sp>
        <p:nvSpPr>
          <p:cNvPr id="6" name="TextBox 5">
            <a:extLst>
              <a:ext uri="{FF2B5EF4-FFF2-40B4-BE49-F238E27FC236}">
                <a16:creationId xmlns:a16="http://schemas.microsoft.com/office/drawing/2014/main" id="{72E2FD28-A3C7-89AB-C770-1719EDA8759D}"/>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Presentation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34" name="Google Shape;134;p20"/>
          <p:cNvSpPr txBox="1"/>
          <p:nvPr/>
        </p:nvSpPr>
        <p:spPr>
          <a:xfrm>
            <a:off x="224903" y="1635250"/>
            <a:ext cx="4944506" cy="4524285"/>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2400" dirty="0">
                <a:latin typeface="Calibri"/>
                <a:ea typeface="Calibri"/>
                <a:cs typeface="Calibri"/>
                <a:sym typeface="Calibri"/>
              </a:rPr>
              <a:t>The mathematical formulation of the GATs learning layer :</a:t>
            </a:r>
            <a:endParaRPr sz="24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342900" indent="-342900">
              <a:buFont typeface="Arial" panose="020B0604020202020204" pitchFamily="34" charset="0"/>
              <a:buChar char="•"/>
            </a:pPr>
            <a:r>
              <a:rPr lang="en-US" sz="2400" dirty="0">
                <a:latin typeface="Calibri"/>
                <a:ea typeface="Calibri"/>
                <a:cs typeface="Calibri"/>
                <a:sym typeface="Calibri"/>
              </a:rPr>
              <a:t>Attention coefficient e as: </a:t>
            </a:r>
            <a:endParaRPr sz="24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342900" indent="-342900">
              <a:buFont typeface="Arial" panose="020B0604020202020204" pitchFamily="34" charset="0"/>
              <a:buChar char="•"/>
            </a:pPr>
            <a:r>
              <a:rPr lang="en-US" sz="2400" dirty="0">
                <a:latin typeface="Calibri"/>
                <a:ea typeface="Calibri"/>
                <a:cs typeface="Calibri"/>
                <a:sym typeface="Calibri"/>
              </a:rPr>
              <a:t>Attention mechanism: </a:t>
            </a:r>
            <a:endParaRPr sz="24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285750" indent="-285750">
              <a:buFont typeface="Arial" panose="020B0604020202020204" pitchFamily="34" charset="0"/>
              <a:buChar char="•"/>
            </a:pPr>
            <a:endParaRPr sz="1800" dirty="0">
              <a:latin typeface="Calibri"/>
              <a:ea typeface="Calibri"/>
              <a:cs typeface="Calibri"/>
              <a:sym typeface="Calibri"/>
            </a:endParaRPr>
          </a:p>
          <a:p>
            <a:pPr marL="342900" indent="-342900">
              <a:buFont typeface="Arial" panose="020B0604020202020204" pitchFamily="34" charset="0"/>
              <a:buChar char="•"/>
            </a:pPr>
            <a:r>
              <a:rPr lang="en-US" sz="2400" dirty="0">
                <a:latin typeface="Calibri"/>
                <a:ea typeface="Calibri"/>
                <a:cs typeface="Calibri"/>
                <a:sym typeface="Calibri"/>
              </a:rPr>
              <a:t>Multi-label cross-entropy loss: </a:t>
            </a:r>
            <a:endParaRPr sz="1800" dirty="0">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E52CC610-08DE-E6FD-CC67-BA6FDFF52BA6}"/>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4" name="Google Shape;67;p13">
            <a:extLst>
              <a:ext uri="{FF2B5EF4-FFF2-40B4-BE49-F238E27FC236}">
                <a16:creationId xmlns:a16="http://schemas.microsoft.com/office/drawing/2014/main" id="{541665CC-C749-DB9A-23A9-0C5CBEADF2CD}"/>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Proposed Solution: </a:t>
            </a:r>
            <a:r>
              <a:rPr lang="en-US" sz="3200" dirty="0">
                <a:solidFill>
                  <a:schemeClr val="dk1"/>
                </a:solidFill>
                <a:latin typeface="Calibri"/>
                <a:ea typeface="Calibri"/>
                <a:cs typeface="Calibri"/>
                <a:sym typeface="Calibri"/>
              </a:rPr>
              <a:t>The Mathematical Formulation of the GAT</a:t>
            </a:r>
            <a:endParaRPr lang="en-US" dirty="0"/>
          </a:p>
        </p:txBody>
      </p:sp>
      <p:pic>
        <p:nvPicPr>
          <p:cNvPr id="6" name="Picture 5">
            <a:extLst>
              <a:ext uri="{FF2B5EF4-FFF2-40B4-BE49-F238E27FC236}">
                <a16:creationId xmlns:a16="http://schemas.microsoft.com/office/drawing/2014/main" id="{614D7646-98B1-F7E4-8D3F-2C5BC75B9D7D}"/>
              </a:ext>
            </a:extLst>
          </p:cNvPr>
          <p:cNvPicPr>
            <a:picLocks noChangeAspect="1"/>
          </p:cNvPicPr>
          <p:nvPr/>
        </p:nvPicPr>
        <p:blipFill>
          <a:blip r:embed="rId3"/>
          <a:stretch>
            <a:fillRect/>
          </a:stretch>
        </p:blipFill>
        <p:spPr>
          <a:xfrm>
            <a:off x="5390575" y="1484085"/>
            <a:ext cx="4496427" cy="1409897"/>
          </a:xfrm>
          <a:prstGeom prst="rect">
            <a:avLst/>
          </a:prstGeom>
        </p:spPr>
      </p:pic>
      <p:pic>
        <p:nvPicPr>
          <p:cNvPr id="8" name="Picture 7">
            <a:extLst>
              <a:ext uri="{FF2B5EF4-FFF2-40B4-BE49-F238E27FC236}">
                <a16:creationId xmlns:a16="http://schemas.microsoft.com/office/drawing/2014/main" id="{FDC0BD2E-4E6C-AB98-B235-3175FE35CFCB}"/>
              </a:ext>
            </a:extLst>
          </p:cNvPr>
          <p:cNvPicPr>
            <a:picLocks noChangeAspect="1"/>
          </p:cNvPicPr>
          <p:nvPr/>
        </p:nvPicPr>
        <p:blipFill>
          <a:blip r:embed="rId4"/>
          <a:stretch>
            <a:fillRect/>
          </a:stretch>
        </p:blipFill>
        <p:spPr>
          <a:xfrm>
            <a:off x="5555362" y="3054550"/>
            <a:ext cx="2715004" cy="771633"/>
          </a:xfrm>
          <a:prstGeom prst="rect">
            <a:avLst/>
          </a:prstGeom>
        </p:spPr>
      </p:pic>
      <p:sp>
        <p:nvSpPr>
          <p:cNvPr id="10" name="TextBox 9">
            <a:extLst>
              <a:ext uri="{FF2B5EF4-FFF2-40B4-BE49-F238E27FC236}">
                <a16:creationId xmlns:a16="http://schemas.microsoft.com/office/drawing/2014/main" id="{2B7CFF97-DD16-EACE-1900-3774EC35D65E}"/>
              </a:ext>
            </a:extLst>
          </p:cNvPr>
          <p:cNvSpPr txBox="1"/>
          <p:nvPr/>
        </p:nvSpPr>
        <p:spPr>
          <a:xfrm>
            <a:off x="717616" y="3419030"/>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2</a:t>
            </a:r>
            <a:r>
              <a:rPr lang="en-US" sz="1400" b="0" i="0" u="none" strike="noStrike" baseline="0" dirty="0">
                <a:solidFill>
                  <a:srgbClr val="000000"/>
                </a:solidFill>
                <a:latin typeface="NimbusRomNo9L-Regu"/>
              </a:rPr>
              <a:t>) in the paper)</a:t>
            </a:r>
            <a:endParaRPr lang="en-US" dirty="0"/>
          </a:p>
        </p:txBody>
      </p:sp>
      <p:sp>
        <p:nvSpPr>
          <p:cNvPr id="11" name="TextBox 10">
            <a:extLst>
              <a:ext uri="{FF2B5EF4-FFF2-40B4-BE49-F238E27FC236}">
                <a16:creationId xmlns:a16="http://schemas.microsoft.com/office/drawing/2014/main" id="{A3155598-D550-8526-F51C-4784E5213759}"/>
              </a:ext>
            </a:extLst>
          </p:cNvPr>
          <p:cNvSpPr txBox="1"/>
          <p:nvPr/>
        </p:nvSpPr>
        <p:spPr>
          <a:xfrm>
            <a:off x="717616" y="2392201"/>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5</a:t>
            </a:r>
            <a:r>
              <a:rPr lang="en-US" sz="1400" b="0" i="0" u="none" strike="noStrike" baseline="0" dirty="0">
                <a:solidFill>
                  <a:srgbClr val="000000"/>
                </a:solidFill>
                <a:latin typeface="NimbusRomNo9L-Regu"/>
              </a:rPr>
              <a:t>) in the paper)</a:t>
            </a:r>
            <a:endParaRPr lang="en-US" dirty="0"/>
          </a:p>
        </p:txBody>
      </p:sp>
      <p:pic>
        <p:nvPicPr>
          <p:cNvPr id="13" name="Picture 12">
            <a:extLst>
              <a:ext uri="{FF2B5EF4-FFF2-40B4-BE49-F238E27FC236}">
                <a16:creationId xmlns:a16="http://schemas.microsoft.com/office/drawing/2014/main" id="{5CF43EEA-40B6-74AC-DB88-1788DCE77B98}"/>
              </a:ext>
            </a:extLst>
          </p:cNvPr>
          <p:cNvPicPr>
            <a:picLocks noChangeAspect="1"/>
          </p:cNvPicPr>
          <p:nvPr/>
        </p:nvPicPr>
        <p:blipFill>
          <a:blip r:embed="rId5"/>
          <a:stretch>
            <a:fillRect/>
          </a:stretch>
        </p:blipFill>
        <p:spPr>
          <a:xfrm>
            <a:off x="5541807" y="4055888"/>
            <a:ext cx="6363588" cy="1086002"/>
          </a:xfrm>
          <a:prstGeom prst="rect">
            <a:avLst/>
          </a:prstGeom>
        </p:spPr>
      </p:pic>
      <p:sp>
        <p:nvSpPr>
          <p:cNvPr id="14" name="TextBox 13">
            <a:extLst>
              <a:ext uri="{FF2B5EF4-FFF2-40B4-BE49-F238E27FC236}">
                <a16:creationId xmlns:a16="http://schemas.microsoft.com/office/drawing/2014/main" id="{8AFBC0F6-325A-F9A0-2804-1FA2F5183994}"/>
              </a:ext>
            </a:extLst>
          </p:cNvPr>
          <p:cNvSpPr txBox="1"/>
          <p:nvPr/>
        </p:nvSpPr>
        <p:spPr>
          <a:xfrm>
            <a:off x="851728" y="4789282"/>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4</a:t>
            </a:r>
            <a:r>
              <a:rPr lang="en-US" sz="1400" b="0" i="0" u="none" strike="noStrike" baseline="0" dirty="0">
                <a:solidFill>
                  <a:srgbClr val="000000"/>
                </a:solidFill>
                <a:latin typeface="NimbusRomNo9L-Regu"/>
              </a:rPr>
              <a:t>) in the paper)</a:t>
            </a:r>
            <a:endParaRPr lang="en-US" dirty="0"/>
          </a:p>
        </p:txBody>
      </p:sp>
      <p:pic>
        <p:nvPicPr>
          <p:cNvPr id="16" name="Picture 15">
            <a:extLst>
              <a:ext uri="{FF2B5EF4-FFF2-40B4-BE49-F238E27FC236}">
                <a16:creationId xmlns:a16="http://schemas.microsoft.com/office/drawing/2014/main" id="{9CADD071-8400-DB1B-A8E0-6F46EE733D42}"/>
              </a:ext>
            </a:extLst>
          </p:cNvPr>
          <p:cNvPicPr>
            <a:picLocks noChangeAspect="1"/>
          </p:cNvPicPr>
          <p:nvPr/>
        </p:nvPicPr>
        <p:blipFill>
          <a:blip r:embed="rId6"/>
          <a:stretch>
            <a:fillRect/>
          </a:stretch>
        </p:blipFill>
        <p:spPr>
          <a:xfrm>
            <a:off x="5541807" y="5290426"/>
            <a:ext cx="3658111" cy="914528"/>
          </a:xfrm>
          <a:prstGeom prst="rect">
            <a:avLst/>
          </a:prstGeom>
        </p:spPr>
      </p:pic>
      <p:sp>
        <p:nvSpPr>
          <p:cNvPr id="17" name="TextBox 16">
            <a:extLst>
              <a:ext uri="{FF2B5EF4-FFF2-40B4-BE49-F238E27FC236}">
                <a16:creationId xmlns:a16="http://schemas.microsoft.com/office/drawing/2014/main" id="{EEDE473E-B734-F4AA-9D81-C56032B15814}"/>
              </a:ext>
            </a:extLst>
          </p:cNvPr>
          <p:cNvSpPr txBox="1"/>
          <p:nvPr/>
        </p:nvSpPr>
        <p:spPr>
          <a:xfrm>
            <a:off x="876616" y="6002923"/>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6</a:t>
            </a:r>
            <a:r>
              <a:rPr lang="en-US" sz="1400" b="0" i="0" u="none" strike="noStrike" baseline="0" dirty="0">
                <a:solidFill>
                  <a:srgbClr val="000000"/>
                </a:solidFill>
                <a:latin typeface="NimbusRomNo9L-Regu"/>
              </a:rPr>
              <a:t>) in the paper)</a:t>
            </a:r>
            <a:endParaRPr lang="en-US" dirty="0"/>
          </a:p>
        </p:txBody>
      </p:sp>
      <p:sp>
        <p:nvSpPr>
          <p:cNvPr id="18" name="TextBox 17">
            <a:extLst>
              <a:ext uri="{FF2B5EF4-FFF2-40B4-BE49-F238E27FC236}">
                <a16:creationId xmlns:a16="http://schemas.microsoft.com/office/drawing/2014/main" id="{6B78D1B7-FCE0-4F70-7D4B-7AB0A7BD45D1}"/>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Proposed Solution – Hyperparameters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1"/>
          <p:cNvSpPr txBox="1"/>
          <p:nvPr/>
        </p:nvSpPr>
        <p:spPr>
          <a:xfrm>
            <a:off x="232475" y="1775041"/>
            <a:ext cx="11734623" cy="4247286"/>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200" dirty="0">
                <a:latin typeface="Calibri"/>
                <a:ea typeface="Calibri"/>
                <a:cs typeface="Calibri"/>
                <a:sym typeface="Calibri"/>
              </a:rPr>
              <a:t>The GAT is trained for </a:t>
            </a:r>
            <a:r>
              <a:rPr lang="en-US" sz="2200" b="1" dirty="0">
                <a:latin typeface="Calibri"/>
                <a:ea typeface="Calibri"/>
                <a:cs typeface="Calibri"/>
                <a:sym typeface="Calibri"/>
              </a:rPr>
              <a:t>300 epochs</a:t>
            </a:r>
            <a:r>
              <a:rPr lang="en-US" sz="2200" dirty="0">
                <a:latin typeface="Calibri"/>
                <a:ea typeface="Calibri"/>
                <a:cs typeface="Calibri"/>
                <a:sym typeface="Calibri"/>
              </a:rPr>
              <a:t> on </a:t>
            </a:r>
            <a:r>
              <a:rPr lang="en-US" sz="2200" b="1" dirty="0">
                <a:latin typeface="Calibri"/>
                <a:ea typeface="Calibri"/>
                <a:cs typeface="Calibri"/>
                <a:sym typeface="Calibri"/>
              </a:rPr>
              <a:t>mini-batches of 6 graphs. </a:t>
            </a:r>
          </a:p>
          <a:p>
            <a:pPr marL="1195388" lvl="2" indent="-731838">
              <a:buSzPts val="1800"/>
            </a:pPr>
            <a:r>
              <a:rPr lang="en-US" sz="2200" b="1" dirty="0">
                <a:latin typeface="Calibri"/>
                <a:ea typeface="Calibri"/>
                <a:cs typeface="Calibri"/>
                <a:sym typeface="Calibri"/>
              </a:rPr>
              <a:t>Note: </a:t>
            </a:r>
            <a:r>
              <a:rPr lang="en-US" sz="2200" dirty="0">
                <a:latin typeface="Calibri"/>
                <a:ea typeface="Calibri"/>
                <a:cs typeface="Calibri"/>
                <a:sym typeface="Calibri"/>
              </a:rPr>
              <a:t>The training converges between 100 and 150 epochs in different runs depending on the graph mini-batch size. </a:t>
            </a:r>
            <a:endParaRPr sz="2200" dirty="0">
              <a:latin typeface="Calibri"/>
              <a:ea typeface="Calibri"/>
              <a:cs typeface="Calibri"/>
              <a:sym typeface="Calibri"/>
            </a:endParaRPr>
          </a:p>
          <a:p>
            <a:pPr marL="457200"/>
            <a:endParaRPr sz="1100" dirty="0">
              <a:latin typeface="Calibri"/>
              <a:ea typeface="Calibri"/>
              <a:cs typeface="Calibri"/>
              <a:sym typeface="Calibri"/>
            </a:endParaRPr>
          </a:p>
          <a:p>
            <a:pPr marL="457200" indent="-342900">
              <a:buSzPts val="1800"/>
              <a:buFont typeface="Calibri"/>
              <a:buChar char="●"/>
            </a:pPr>
            <a:r>
              <a:rPr lang="en-US" sz="2200" dirty="0">
                <a:latin typeface="Calibri"/>
                <a:ea typeface="Calibri"/>
                <a:cs typeface="Calibri"/>
                <a:sym typeface="Calibri"/>
              </a:rPr>
              <a:t>We used the </a:t>
            </a:r>
            <a:r>
              <a:rPr lang="en-US" sz="2200" b="1" dirty="0" err="1">
                <a:latin typeface="Calibri"/>
                <a:ea typeface="Calibri"/>
                <a:cs typeface="Calibri"/>
                <a:sym typeface="Calibri"/>
              </a:rPr>
              <a:t>AdamW</a:t>
            </a:r>
            <a:r>
              <a:rPr lang="en-US" sz="2200" b="1" dirty="0">
                <a:latin typeface="Calibri"/>
                <a:ea typeface="Calibri"/>
                <a:cs typeface="Calibri"/>
                <a:sym typeface="Calibri"/>
              </a:rPr>
              <a:t> optimizer</a:t>
            </a:r>
            <a:r>
              <a:rPr lang="en-US" sz="2200" dirty="0">
                <a:latin typeface="Calibri"/>
                <a:ea typeface="Calibri"/>
                <a:cs typeface="Calibri"/>
                <a:sym typeface="Calibri"/>
              </a:rPr>
              <a:t> with a </a:t>
            </a:r>
            <a:r>
              <a:rPr lang="en-US" sz="2200" b="1" dirty="0">
                <a:latin typeface="Calibri"/>
                <a:ea typeface="Calibri"/>
                <a:cs typeface="Calibri"/>
                <a:sym typeface="Calibri"/>
              </a:rPr>
              <a:t>weight decay of 0.0001</a:t>
            </a:r>
            <a:r>
              <a:rPr lang="en-US" sz="2200" dirty="0">
                <a:latin typeface="Calibri"/>
                <a:ea typeface="Calibri"/>
                <a:cs typeface="Calibri"/>
                <a:sym typeface="Calibri"/>
              </a:rPr>
              <a:t> and exponentially decrease learning rate. </a:t>
            </a:r>
          </a:p>
          <a:p>
            <a:pPr marL="457200" indent="-342900">
              <a:buSzPts val="1800"/>
              <a:buFont typeface="Calibri"/>
              <a:buChar char="●"/>
            </a:pPr>
            <a:endParaRPr lang="en-US" sz="1100" dirty="0">
              <a:latin typeface="Calibri"/>
              <a:ea typeface="Calibri"/>
              <a:cs typeface="Calibri"/>
              <a:sym typeface="Calibri"/>
            </a:endParaRPr>
          </a:p>
          <a:p>
            <a:pPr marL="457200" indent="-342900">
              <a:buSzPts val="1800"/>
              <a:buFont typeface="Calibri"/>
              <a:buChar char="●"/>
            </a:pPr>
            <a:r>
              <a:rPr lang="en-US" sz="2200" b="1" dirty="0">
                <a:latin typeface="Calibri"/>
                <a:ea typeface="Calibri"/>
                <a:cs typeface="Calibri"/>
                <a:sym typeface="Calibri"/>
              </a:rPr>
              <a:t>SLIC</a:t>
            </a:r>
            <a:r>
              <a:rPr lang="en-US" sz="2200" dirty="0">
                <a:latin typeface="Calibri"/>
                <a:ea typeface="Calibri"/>
                <a:cs typeface="Calibri"/>
                <a:sym typeface="Calibri"/>
              </a:rPr>
              <a:t> configuration: </a:t>
            </a:r>
            <a:r>
              <a:rPr lang="en-US" sz="2200" b="1" dirty="0">
                <a:latin typeface="Calibri"/>
                <a:ea typeface="Calibri"/>
                <a:cs typeface="Calibri"/>
                <a:sym typeface="Calibri"/>
              </a:rPr>
              <a:t>k = 15000</a:t>
            </a:r>
            <a:r>
              <a:rPr lang="en-US" sz="2200" dirty="0">
                <a:latin typeface="Calibri"/>
                <a:ea typeface="Calibri"/>
                <a:cs typeface="Calibri"/>
                <a:sym typeface="Calibri"/>
              </a:rPr>
              <a:t> and </a:t>
            </a:r>
            <a:r>
              <a:rPr lang="en-US" sz="2200" b="1" dirty="0">
                <a:latin typeface="Calibri"/>
                <a:ea typeface="Calibri"/>
                <a:cs typeface="Calibri"/>
                <a:sym typeface="Calibri"/>
              </a:rPr>
              <a:t>m = 0.5</a:t>
            </a:r>
            <a:r>
              <a:rPr lang="en-US" sz="2200" dirty="0">
                <a:latin typeface="Calibri"/>
                <a:ea typeface="Calibri"/>
                <a:cs typeface="Calibri"/>
                <a:sym typeface="Calibri"/>
              </a:rPr>
              <a:t> has the best achievable segmentation accuracy.</a:t>
            </a:r>
          </a:p>
          <a:p>
            <a:pPr marL="457200" indent="-342900">
              <a:buSzPts val="1800"/>
              <a:buFont typeface="Calibri"/>
              <a:buChar char="●"/>
            </a:pPr>
            <a:endParaRPr lang="en-US" sz="1100" dirty="0">
              <a:latin typeface="Calibri"/>
              <a:ea typeface="Calibri"/>
              <a:cs typeface="Calibri"/>
              <a:sym typeface="Calibri"/>
            </a:endParaRPr>
          </a:p>
          <a:p>
            <a:pPr marL="457200" indent="-342900">
              <a:buSzPts val="1800"/>
              <a:buFont typeface="Calibri"/>
              <a:buChar char="●"/>
            </a:pPr>
            <a:r>
              <a:rPr lang="en-US" sz="2200" dirty="0">
                <a:latin typeface="Calibri"/>
                <a:ea typeface="Calibri"/>
                <a:cs typeface="Calibri"/>
                <a:sym typeface="Calibri"/>
              </a:rPr>
              <a:t>The cross-validation phase’s top-performing GAT model comprised </a:t>
            </a:r>
            <a:r>
              <a:rPr lang="en-US" sz="2200" b="1" dirty="0">
                <a:latin typeface="Calibri"/>
                <a:ea typeface="Calibri"/>
                <a:cs typeface="Calibri"/>
                <a:sym typeface="Calibri"/>
              </a:rPr>
              <a:t>8 layers </a:t>
            </a:r>
            <a:r>
              <a:rPr lang="en-US" sz="2200" dirty="0">
                <a:latin typeface="Calibri"/>
                <a:ea typeface="Calibri"/>
                <a:cs typeface="Calibri"/>
                <a:sym typeface="Calibri"/>
              </a:rPr>
              <a:t>with </a:t>
            </a:r>
            <a:r>
              <a:rPr lang="en-US" sz="2200" b="1" dirty="0">
                <a:latin typeface="Calibri"/>
                <a:ea typeface="Calibri"/>
                <a:cs typeface="Calibri"/>
                <a:sym typeface="Calibri"/>
              </a:rPr>
              <a:t>256 neurons </a:t>
            </a:r>
            <a:r>
              <a:rPr lang="en-US" sz="2200" dirty="0">
                <a:latin typeface="Calibri"/>
                <a:ea typeface="Calibri"/>
                <a:cs typeface="Calibri"/>
                <a:sym typeface="Calibri"/>
              </a:rPr>
              <a:t>each.</a:t>
            </a:r>
          </a:p>
          <a:p>
            <a:pPr marL="457200" indent="-342900">
              <a:buSzPts val="1800"/>
              <a:buFont typeface="Calibri"/>
              <a:buChar char="●"/>
            </a:pPr>
            <a:endParaRPr lang="en-US" sz="1100" dirty="0">
              <a:latin typeface="Calibri"/>
              <a:ea typeface="Calibri"/>
              <a:cs typeface="Calibri"/>
              <a:sym typeface="Calibri"/>
            </a:endParaRPr>
          </a:p>
          <a:p>
            <a:pPr marL="457200" indent="-342900">
              <a:buSzPts val="1800"/>
              <a:buFont typeface="Calibri"/>
              <a:buChar char="●"/>
            </a:pPr>
            <a:r>
              <a:rPr lang="en-US" sz="2200" dirty="0">
                <a:latin typeface="Calibri"/>
                <a:ea typeface="Calibri"/>
                <a:cs typeface="Calibri"/>
                <a:sym typeface="Calibri"/>
              </a:rPr>
              <a:t>Attention heads and Residuals used for the model training are [4, 5, 5, 5, 3, 5, 5, 3] and [False, False, False, False, True, False, False, False], respectively.</a:t>
            </a:r>
            <a:endParaRPr sz="2200" dirty="0">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C6FE98B4-8C0A-E7A1-9466-AAE8A70D4D5C}"/>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4" name="Google Shape;67;p13">
            <a:extLst>
              <a:ext uri="{FF2B5EF4-FFF2-40B4-BE49-F238E27FC236}">
                <a16:creationId xmlns:a16="http://schemas.microsoft.com/office/drawing/2014/main" id="{057AC2D5-BE37-A95F-1F1C-06E1CDEF96EA}"/>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Proposed Solution: </a:t>
            </a:r>
            <a:r>
              <a:rPr lang="en-US" sz="3200" dirty="0">
                <a:solidFill>
                  <a:schemeClr val="dk1"/>
                </a:solidFill>
                <a:latin typeface="Calibri"/>
                <a:ea typeface="Calibri"/>
                <a:cs typeface="Calibri"/>
                <a:sym typeface="Calibri"/>
              </a:rPr>
              <a:t>Hyperparameter Setting </a:t>
            </a:r>
            <a:endParaRPr lang="en-US" dirty="0"/>
          </a:p>
        </p:txBody>
      </p:sp>
      <p:sp>
        <p:nvSpPr>
          <p:cNvPr id="5" name="TextBox 4">
            <a:extLst>
              <a:ext uri="{FF2B5EF4-FFF2-40B4-BE49-F238E27FC236}">
                <a16:creationId xmlns:a16="http://schemas.microsoft.com/office/drawing/2014/main" id="{571E8BF5-F3DB-2F3A-07C6-1ACFDCF3E87D}"/>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Experimental Study – Environment and Evaluation Metrics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2"/>
          <p:cNvSpPr txBox="1"/>
          <p:nvPr/>
        </p:nvSpPr>
        <p:spPr>
          <a:xfrm>
            <a:off x="316992" y="1725116"/>
            <a:ext cx="11650106" cy="2954625"/>
          </a:xfrm>
          <a:prstGeom prst="rect">
            <a:avLst/>
          </a:prstGeom>
          <a:noFill/>
          <a:ln>
            <a:noFill/>
          </a:ln>
        </p:spPr>
        <p:txBody>
          <a:bodyPr spcFirstLastPara="1" wrap="square" lIns="91425" tIns="91425" rIns="91425" bIns="91425" anchor="t" anchorCtr="0">
            <a:spAutoFit/>
          </a:bodyPr>
          <a:lstStyle/>
          <a:p>
            <a:pPr marL="457200" indent="-317500">
              <a:buSzPts val="1400"/>
              <a:buFont typeface="Calibri"/>
              <a:buChar char="●"/>
            </a:pPr>
            <a:r>
              <a:rPr lang="en-US" sz="2400" u="sng" dirty="0">
                <a:solidFill>
                  <a:srgbClr val="00417D"/>
                </a:solidFill>
                <a:latin typeface="Calibri"/>
                <a:ea typeface="Calibri"/>
                <a:cs typeface="Calibri"/>
                <a:sym typeface="Calibri"/>
              </a:rPr>
              <a:t>Environment</a:t>
            </a:r>
            <a:r>
              <a:rPr lang="en-US" sz="2200" dirty="0">
                <a:latin typeface="Calibri"/>
                <a:ea typeface="Calibri"/>
                <a:cs typeface="Calibri"/>
                <a:sym typeface="Calibri"/>
              </a:rPr>
              <a:t>:</a:t>
            </a:r>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System specifications: AMD Ryzen 7 4800HS 2.90 GHz processor, a Tesla K80 GPU with 2496 CUDA cores, and 35 GB of DDR5 VRAM on Google </a:t>
            </a:r>
            <a:r>
              <a:rPr lang="en-US" sz="2200" dirty="0" err="1">
                <a:latin typeface="Calibri"/>
                <a:ea typeface="Calibri"/>
                <a:cs typeface="Calibri"/>
                <a:sym typeface="Calibri"/>
              </a:rPr>
              <a:t>Colab</a:t>
            </a:r>
            <a:r>
              <a:rPr lang="en-US" sz="2200" dirty="0">
                <a:latin typeface="Calibri"/>
                <a:ea typeface="Calibri"/>
                <a:cs typeface="Calibri"/>
                <a:sym typeface="Calibri"/>
              </a:rPr>
              <a:t>, the model was trained and tested. </a:t>
            </a:r>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The per-sample prediction time was 1.7 seconds on the above configurations.</a:t>
            </a:r>
            <a:endParaRPr sz="2200" dirty="0">
              <a:latin typeface="Calibri"/>
              <a:ea typeface="Calibri"/>
              <a:cs typeface="Calibri"/>
              <a:sym typeface="Calibri"/>
            </a:endParaRPr>
          </a:p>
          <a:p>
            <a:pPr marL="914400"/>
            <a:endParaRPr sz="2200" dirty="0">
              <a:latin typeface="Calibri"/>
              <a:ea typeface="Calibri"/>
              <a:cs typeface="Calibri"/>
              <a:sym typeface="Calibri"/>
            </a:endParaRPr>
          </a:p>
          <a:p>
            <a:pPr marL="457200" indent="-342900">
              <a:buSzPts val="1800"/>
              <a:buFont typeface="Calibri"/>
              <a:buChar char="●"/>
            </a:pPr>
            <a:r>
              <a:rPr lang="en-US" sz="2400" u="sng" dirty="0">
                <a:solidFill>
                  <a:srgbClr val="00417D"/>
                </a:solidFill>
                <a:latin typeface="Calibri"/>
                <a:ea typeface="Calibri"/>
                <a:cs typeface="Calibri"/>
                <a:sym typeface="Calibri"/>
              </a:rPr>
              <a:t>Evaluation Metrics</a:t>
            </a:r>
            <a:r>
              <a:rPr lang="en-US" sz="2200" b="1" dirty="0">
                <a:latin typeface="Calibri"/>
                <a:ea typeface="Calibri"/>
                <a:cs typeface="Calibri"/>
                <a:sym typeface="Calibri"/>
              </a:rPr>
              <a:t>:</a:t>
            </a:r>
            <a:endParaRPr sz="2200" b="1" dirty="0">
              <a:latin typeface="Calibri"/>
              <a:ea typeface="Calibri"/>
              <a:cs typeface="Calibri"/>
              <a:sym typeface="Calibri"/>
            </a:endParaRPr>
          </a:p>
          <a:p>
            <a:pPr marL="914400" lvl="1" indent="-349250" algn="just">
              <a:buClr>
                <a:schemeClr val="dk1"/>
              </a:buClr>
              <a:buSzPts val="1900"/>
              <a:buFont typeface="Calibri"/>
              <a:buChar char="○"/>
            </a:pPr>
            <a:r>
              <a:rPr lang="en-US" sz="2200" dirty="0">
                <a:solidFill>
                  <a:schemeClr val="dk1"/>
                </a:solidFill>
                <a:highlight>
                  <a:srgbClr val="FFFFFF"/>
                </a:highlight>
                <a:latin typeface="Calibri"/>
                <a:ea typeface="Calibri"/>
                <a:cs typeface="Calibri"/>
                <a:sym typeface="Calibri"/>
              </a:rPr>
              <a:t>Dice score and the 95th percentile of the symmetric </a:t>
            </a:r>
            <a:r>
              <a:rPr lang="en-US" sz="2200" dirty="0" err="1">
                <a:solidFill>
                  <a:schemeClr val="dk1"/>
                </a:solidFill>
                <a:highlight>
                  <a:srgbClr val="FFFFFF"/>
                </a:highlight>
                <a:latin typeface="Calibri"/>
                <a:ea typeface="Calibri"/>
                <a:cs typeface="Calibri"/>
                <a:sym typeface="Calibri"/>
              </a:rPr>
              <a:t>Hausdorff</a:t>
            </a:r>
            <a:r>
              <a:rPr lang="en-US" sz="2200" dirty="0">
                <a:solidFill>
                  <a:schemeClr val="dk1"/>
                </a:solidFill>
                <a:highlight>
                  <a:srgbClr val="FFFFFF"/>
                </a:highlight>
                <a:latin typeface="Calibri"/>
                <a:ea typeface="Calibri"/>
                <a:cs typeface="Calibri"/>
                <a:sym typeface="Calibri"/>
              </a:rPr>
              <a:t> distance are two measures used to assess the performance of the models. </a:t>
            </a:r>
            <a:endParaRPr sz="2200" dirty="0">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3CCDFD8A-391E-99B1-DB21-3B4500997C92}"/>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4" name="Google Shape;67;p13">
            <a:extLst>
              <a:ext uri="{FF2B5EF4-FFF2-40B4-BE49-F238E27FC236}">
                <a16:creationId xmlns:a16="http://schemas.microsoft.com/office/drawing/2014/main" id="{C45663DB-C94C-4505-000A-4ACCB4EC6421}"/>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Experimental Study and Analysis</a:t>
            </a:r>
          </a:p>
        </p:txBody>
      </p:sp>
      <p:pic>
        <p:nvPicPr>
          <p:cNvPr id="6" name="Picture 5">
            <a:extLst>
              <a:ext uri="{FF2B5EF4-FFF2-40B4-BE49-F238E27FC236}">
                <a16:creationId xmlns:a16="http://schemas.microsoft.com/office/drawing/2014/main" id="{4712C613-D02F-1460-4B3D-C9C6F5A6710D}"/>
              </a:ext>
            </a:extLst>
          </p:cNvPr>
          <p:cNvPicPr>
            <a:picLocks noChangeAspect="1"/>
          </p:cNvPicPr>
          <p:nvPr/>
        </p:nvPicPr>
        <p:blipFill>
          <a:blip r:embed="rId3"/>
          <a:stretch>
            <a:fillRect/>
          </a:stretch>
        </p:blipFill>
        <p:spPr>
          <a:xfrm>
            <a:off x="1289395" y="4780825"/>
            <a:ext cx="3296110" cy="847843"/>
          </a:xfrm>
          <a:prstGeom prst="rect">
            <a:avLst/>
          </a:prstGeom>
        </p:spPr>
      </p:pic>
      <p:sp>
        <p:nvSpPr>
          <p:cNvPr id="7" name="TextBox 6">
            <a:extLst>
              <a:ext uri="{FF2B5EF4-FFF2-40B4-BE49-F238E27FC236}">
                <a16:creationId xmlns:a16="http://schemas.microsoft.com/office/drawing/2014/main" id="{6833D1BB-8F1F-6331-47C9-4C65E72A9710}"/>
              </a:ext>
            </a:extLst>
          </p:cNvPr>
          <p:cNvSpPr txBox="1"/>
          <p:nvPr/>
        </p:nvSpPr>
        <p:spPr>
          <a:xfrm>
            <a:off x="1289395" y="5713511"/>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7</a:t>
            </a:r>
            <a:r>
              <a:rPr lang="en-US" sz="1400" b="0" i="0" u="none" strike="noStrike" baseline="0" dirty="0">
                <a:solidFill>
                  <a:srgbClr val="000000"/>
                </a:solidFill>
                <a:latin typeface="NimbusRomNo9L-Regu"/>
              </a:rPr>
              <a:t>) in the paper)</a:t>
            </a:r>
            <a:endParaRPr lang="en-US" dirty="0"/>
          </a:p>
        </p:txBody>
      </p:sp>
      <p:pic>
        <p:nvPicPr>
          <p:cNvPr id="9" name="Picture 8">
            <a:extLst>
              <a:ext uri="{FF2B5EF4-FFF2-40B4-BE49-F238E27FC236}">
                <a16:creationId xmlns:a16="http://schemas.microsoft.com/office/drawing/2014/main" id="{B7C49000-C180-9F4C-6EB3-91EFD9E00EC5}"/>
              </a:ext>
            </a:extLst>
          </p:cNvPr>
          <p:cNvPicPr>
            <a:picLocks noChangeAspect="1"/>
          </p:cNvPicPr>
          <p:nvPr/>
        </p:nvPicPr>
        <p:blipFill>
          <a:blip r:embed="rId4"/>
          <a:stretch>
            <a:fillRect/>
          </a:stretch>
        </p:blipFill>
        <p:spPr>
          <a:xfrm>
            <a:off x="7243062" y="5008563"/>
            <a:ext cx="4582164" cy="704948"/>
          </a:xfrm>
          <a:prstGeom prst="rect">
            <a:avLst/>
          </a:prstGeom>
        </p:spPr>
      </p:pic>
      <p:sp>
        <p:nvSpPr>
          <p:cNvPr id="10" name="TextBox 9">
            <a:extLst>
              <a:ext uri="{FF2B5EF4-FFF2-40B4-BE49-F238E27FC236}">
                <a16:creationId xmlns:a16="http://schemas.microsoft.com/office/drawing/2014/main" id="{8BC7DE3B-88F3-C0B4-E7B4-C7C5CB8C8F32}"/>
              </a:ext>
            </a:extLst>
          </p:cNvPr>
          <p:cNvSpPr txBox="1"/>
          <p:nvPr/>
        </p:nvSpPr>
        <p:spPr>
          <a:xfrm>
            <a:off x="7243062" y="5734556"/>
            <a:ext cx="2954897" cy="307777"/>
          </a:xfrm>
          <a:prstGeom prst="rect">
            <a:avLst/>
          </a:prstGeom>
          <a:noFill/>
        </p:spPr>
        <p:txBody>
          <a:bodyPr wrap="square">
            <a:spAutoFit/>
          </a:bodyPr>
          <a:lstStyle/>
          <a:p>
            <a:r>
              <a:rPr lang="en-US" sz="1400" b="0" i="0" u="none" strike="noStrike" baseline="0" dirty="0">
                <a:solidFill>
                  <a:srgbClr val="000000"/>
                </a:solidFill>
                <a:latin typeface="NimbusRomNo9L-Regu"/>
              </a:rPr>
              <a:t>(Eq (</a:t>
            </a:r>
            <a:r>
              <a:rPr lang="en-US" sz="1400" b="0" i="0" u="none" strike="noStrike" baseline="0" dirty="0">
                <a:solidFill>
                  <a:srgbClr val="FF0000"/>
                </a:solidFill>
                <a:latin typeface="NimbusRomNo9L-Regu"/>
              </a:rPr>
              <a:t>8</a:t>
            </a:r>
            <a:r>
              <a:rPr lang="en-US" sz="1400" b="0" i="0" u="none" strike="noStrike" baseline="0" dirty="0">
                <a:solidFill>
                  <a:srgbClr val="000000"/>
                </a:solidFill>
                <a:latin typeface="NimbusRomNo9L-Regu"/>
              </a:rPr>
              <a:t>) in the paper)</a:t>
            </a:r>
            <a:endParaRPr lang="en-US" dirty="0"/>
          </a:p>
        </p:txBody>
      </p:sp>
      <p:sp>
        <p:nvSpPr>
          <p:cNvPr id="11" name="TextBox 10">
            <a:extLst>
              <a:ext uri="{FF2B5EF4-FFF2-40B4-BE49-F238E27FC236}">
                <a16:creationId xmlns:a16="http://schemas.microsoft.com/office/drawing/2014/main" id="{623E8468-DD48-5A56-F4EE-4320C15A7761}"/>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Experimental Study – Quantitative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37D7ED-C2C9-69E9-7977-D6995B0AEAC6}"/>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4" name="Google Shape;67;p13">
            <a:extLst>
              <a:ext uri="{FF2B5EF4-FFF2-40B4-BE49-F238E27FC236}">
                <a16:creationId xmlns:a16="http://schemas.microsoft.com/office/drawing/2014/main" id="{F7EEC119-A296-4E88-A187-67EB5BFF406E}"/>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Experimental Study and Analysis: Quantitative Analysis</a:t>
            </a:r>
          </a:p>
        </p:txBody>
      </p:sp>
      <p:pic>
        <p:nvPicPr>
          <p:cNvPr id="6" name="Picture 5">
            <a:extLst>
              <a:ext uri="{FF2B5EF4-FFF2-40B4-BE49-F238E27FC236}">
                <a16:creationId xmlns:a16="http://schemas.microsoft.com/office/drawing/2014/main" id="{FC175E26-589F-1445-3E81-FF1723E59236}"/>
              </a:ext>
            </a:extLst>
          </p:cNvPr>
          <p:cNvPicPr>
            <a:picLocks noChangeAspect="1"/>
          </p:cNvPicPr>
          <p:nvPr/>
        </p:nvPicPr>
        <p:blipFill>
          <a:blip r:embed="rId3"/>
          <a:stretch>
            <a:fillRect/>
          </a:stretch>
        </p:blipFill>
        <p:spPr>
          <a:xfrm>
            <a:off x="224902" y="2296486"/>
            <a:ext cx="11742196" cy="3166616"/>
          </a:xfrm>
          <a:prstGeom prst="rect">
            <a:avLst/>
          </a:prstGeom>
        </p:spPr>
      </p:pic>
      <p:sp>
        <p:nvSpPr>
          <p:cNvPr id="8" name="TextBox 7">
            <a:extLst>
              <a:ext uri="{FF2B5EF4-FFF2-40B4-BE49-F238E27FC236}">
                <a16:creationId xmlns:a16="http://schemas.microsoft.com/office/drawing/2014/main" id="{0A08A505-E9F0-B10F-502C-94161A2DBEEF}"/>
              </a:ext>
            </a:extLst>
          </p:cNvPr>
          <p:cNvSpPr txBox="1"/>
          <p:nvPr/>
        </p:nvSpPr>
        <p:spPr>
          <a:xfrm>
            <a:off x="224902" y="5524062"/>
            <a:ext cx="11967098" cy="769441"/>
          </a:xfrm>
          <a:prstGeom prst="rect">
            <a:avLst/>
          </a:prstGeom>
          <a:noFill/>
        </p:spPr>
        <p:txBody>
          <a:bodyPr wrap="square">
            <a:spAutoFit/>
          </a:bodyPr>
          <a:lstStyle/>
          <a:p>
            <a:pPr algn="l"/>
            <a:r>
              <a:rPr lang="en-US" sz="22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Note: Dice coefficient (higher is better), and hd95 (lower is better). </a:t>
            </a:r>
          </a:p>
          <a:p>
            <a:pPr algn="l"/>
            <a:r>
              <a:rPr lang="en-US" sz="22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 And ↑ stand for ‘+’ and ‘-’ Improvement, respectively. The best performances are inked in </a:t>
            </a:r>
            <a:r>
              <a:rPr lang="en-US" sz="2200" b="0" i="0" u="none" strike="noStrike" baseline="0" dirty="0">
                <a:solidFill>
                  <a:srgbClr val="0000FF"/>
                </a:solidFill>
                <a:latin typeface="Calibri" panose="020F0502020204030204" pitchFamily="34" charset="0"/>
                <a:ea typeface="Calibri" panose="020F0502020204030204" pitchFamily="34" charset="0"/>
                <a:cs typeface="Calibri" panose="020F0502020204030204" pitchFamily="34" charset="0"/>
              </a:rPr>
              <a:t>blue</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05594AF-EE61-9C9E-002B-0F665CBA0366}"/>
              </a:ext>
            </a:extLst>
          </p:cNvPr>
          <p:cNvSpPr txBox="1"/>
          <p:nvPr/>
        </p:nvSpPr>
        <p:spPr>
          <a:xfrm>
            <a:off x="224902" y="1676908"/>
            <a:ext cx="11742196" cy="707886"/>
          </a:xfrm>
          <a:prstGeom prst="rect">
            <a:avLst/>
          </a:prstGeom>
          <a:noFill/>
        </p:spPr>
        <p:txBody>
          <a:bodyPr wrap="square">
            <a:spAutoFit/>
          </a:bodyPr>
          <a:lstStyle/>
          <a:p>
            <a:pPr algn="ct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Performance of various models on the BRATS2021 validation dataset and their % of improvement compared to the baseline model introduced in [18]. </a:t>
            </a:r>
          </a:p>
        </p:txBody>
      </p:sp>
      <p:sp>
        <p:nvSpPr>
          <p:cNvPr id="11" name="TextBox 10">
            <a:extLst>
              <a:ext uri="{FF2B5EF4-FFF2-40B4-BE49-F238E27FC236}">
                <a16:creationId xmlns:a16="http://schemas.microsoft.com/office/drawing/2014/main" id="{CC798DA5-55A6-234B-C065-9FA93F3CBD6A}"/>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Experimental Study – Qualitative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0C833-05DF-EE78-5B99-BF2467B0CCFB}"/>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4" name="Google Shape;67;p13">
            <a:extLst>
              <a:ext uri="{FF2B5EF4-FFF2-40B4-BE49-F238E27FC236}">
                <a16:creationId xmlns:a16="http://schemas.microsoft.com/office/drawing/2014/main" id="{A4ED0E5A-34C3-8A98-416E-964DA3B359CE}"/>
              </a:ext>
            </a:extLst>
          </p:cNvPr>
          <p:cNvSpPr txBox="1">
            <a:spLocks/>
          </p:cNvSpPr>
          <p:nvPr/>
        </p:nvSpPr>
        <p:spPr>
          <a:xfrm rot="16200000">
            <a:off x="-2457214" y="3196249"/>
            <a:ext cx="5617315"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Experimental Study</a:t>
            </a:r>
            <a:r>
              <a:rPr lang="en-US" dirty="0"/>
              <a:t>: </a:t>
            </a:r>
            <a:r>
              <a:rPr lang="en-US" sz="2800" dirty="0"/>
              <a:t>Qualitative Analysis</a:t>
            </a:r>
            <a:endParaRPr lang="en-US" dirty="0"/>
          </a:p>
        </p:txBody>
      </p:sp>
      <p:pic>
        <p:nvPicPr>
          <p:cNvPr id="8" name="Picture 7">
            <a:extLst>
              <a:ext uri="{FF2B5EF4-FFF2-40B4-BE49-F238E27FC236}">
                <a16:creationId xmlns:a16="http://schemas.microsoft.com/office/drawing/2014/main" id="{D7E5C3D7-E897-1F6D-ABB1-4961F3909E58}"/>
              </a:ext>
            </a:extLst>
          </p:cNvPr>
          <p:cNvPicPr>
            <a:picLocks noChangeAspect="1"/>
          </p:cNvPicPr>
          <p:nvPr/>
        </p:nvPicPr>
        <p:blipFill>
          <a:blip r:embed="rId3"/>
          <a:stretch>
            <a:fillRect/>
          </a:stretch>
        </p:blipFill>
        <p:spPr>
          <a:xfrm>
            <a:off x="1494471" y="1146518"/>
            <a:ext cx="9545701" cy="4802349"/>
          </a:xfrm>
          <a:prstGeom prst="rect">
            <a:avLst/>
          </a:prstGeom>
        </p:spPr>
      </p:pic>
      <p:sp>
        <p:nvSpPr>
          <p:cNvPr id="10" name="TextBox 9">
            <a:extLst>
              <a:ext uri="{FF2B5EF4-FFF2-40B4-BE49-F238E27FC236}">
                <a16:creationId xmlns:a16="http://schemas.microsoft.com/office/drawing/2014/main" id="{77AB3024-1355-70E5-3DDD-7809F4EDE2A3}"/>
              </a:ext>
            </a:extLst>
          </p:cNvPr>
          <p:cNvSpPr txBox="1"/>
          <p:nvPr/>
        </p:nvSpPr>
        <p:spPr>
          <a:xfrm>
            <a:off x="1678488" y="5948867"/>
            <a:ext cx="4559474" cy="400110"/>
          </a:xfrm>
          <a:prstGeom prst="rect">
            <a:avLst/>
          </a:prstGeom>
          <a:noFill/>
        </p:spPr>
        <p:txBody>
          <a:bodyPr wrap="square">
            <a:spAutoFit/>
          </a:bodyPr>
          <a:lstStyle/>
          <a:p>
            <a:pPr algn="ctr"/>
            <a:r>
              <a:rPr lang="en-US" sz="2000" b="1" i="0" u="none" strike="noStrike" baseline="0" dirty="0">
                <a:solidFill>
                  <a:srgbClr val="292C15"/>
                </a:solidFill>
                <a:latin typeface="Calibri" panose="020F0502020204030204" pitchFamily="34" charset="0"/>
                <a:ea typeface="Calibri" panose="020F0502020204030204" pitchFamily="34" charset="0"/>
                <a:cs typeface="Calibri" panose="020F0502020204030204" pitchFamily="34" charset="0"/>
              </a:rPr>
              <a:t>(a) BRATS 2020</a:t>
            </a:r>
            <a:endParaRPr lang="en-US" sz="2000" b="1" dirty="0">
              <a:solidFill>
                <a:srgbClr val="292C15"/>
              </a:solidFill>
            </a:endParaRPr>
          </a:p>
        </p:txBody>
      </p:sp>
      <p:sp>
        <p:nvSpPr>
          <p:cNvPr id="11" name="TextBox 10">
            <a:extLst>
              <a:ext uri="{FF2B5EF4-FFF2-40B4-BE49-F238E27FC236}">
                <a16:creationId xmlns:a16="http://schemas.microsoft.com/office/drawing/2014/main" id="{6D975ABF-DA53-D4E7-7CA2-07D560C5A1B4}"/>
              </a:ext>
            </a:extLst>
          </p:cNvPr>
          <p:cNvSpPr txBox="1"/>
          <p:nvPr/>
        </p:nvSpPr>
        <p:spPr>
          <a:xfrm>
            <a:off x="6421979" y="5948867"/>
            <a:ext cx="4559474" cy="400110"/>
          </a:xfrm>
          <a:prstGeom prst="rect">
            <a:avLst/>
          </a:prstGeom>
          <a:noFill/>
        </p:spPr>
        <p:txBody>
          <a:bodyPr wrap="square">
            <a:spAutoFit/>
          </a:bodyPr>
          <a:lstStyle/>
          <a:p>
            <a:pPr algn="ctr"/>
            <a:r>
              <a:rPr lang="en-US" sz="2000" b="1" i="0" u="none" strike="noStrike" baseline="0" dirty="0">
                <a:solidFill>
                  <a:srgbClr val="292C15"/>
                </a:solidFill>
                <a:latin typeface="Calibri" panose="020F0502020204030204" pitchFamily="34" charset="0"/>
                <a:ea typeface="Calibri" panose="020F0502020204030204" pitchFamily="34" charset="0"/>
                <a:cs typeface="Calibri" panose="020F0502020204030204" pitchFamily="34" charset="0"/>
              </a:rPr>
              <a:t>(a) BRATS 2021</a:t>
            </a:r>
            <a:endParaRPr lang="en-US" sz="2000" b="1" dirty="0">
              <a:solidFill>
                <a:srgbClr val="292C15"/>
              </a:solidFill>
            </a:endParaRPr>
          </a:p>
        </p:txBody>
      </p:sp>
      <p:sp>
        <p:nvSpPr>
          <p:cNvPr id="12" name="TextBox 11">
            <a:extLst>
              <a:ext uri="{FF2B5EF4-FFF2-40B4-BE49-F238E27FC236}">
                <a16:creationId xmlns:a16="http://schemas.microsoft.com/office/drawing/2014/main" id="{704AC0A5-6B15-E8F0-74FA-23569B012447}"/>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7" name="Google Shape;187;p26"/>
          <p:cNvSpPr txBox="1"/>
          <p:nvPr/>
        </p:nvSpPr>
        <p:spPr>
          <a:xfrm>
            <a:off x="224902" y="1770524"/>
            <a:ext cx="11742196" cy="4708951"/>
          </a:xfrm>
          <a:prstGeom prst="rect">
            <a:avLst/>
          </a:prstGeom>
          <a:noFill/>
          <a:ln>
            <a:noFill/>
          </a:ln>
        </p:spPr>
        <p:txBody>
          <a:bodyPr spcFirstLastPara="1" wrap="square" lIns="91425" tIns="91425" rIns="91425" bIns="91425" anchor="t" anchorCtr="0">
            <a:spAutoFit/>
          </a:bodyPr>
          <a:lstStyle/>
          <a:p>
            <a:pPr marL="457200" indent="-323850" algn="just">
              <a:buSzPts val="1500"/>
              <a:buFont typeface="Calibri"/>
              <a:buChar char="●"/>
            </a:pPr>
            <a:r>
              <a:rPr lang="en-US" sz="2200" dirty="0">
                <a:latin typeface="Calibri"/>
                <a:ea typeface="Calibri"/>
                <a:cs typeface="Calibri"/>
                <a:sym typeface="Calibri"/>
              </a:rPr>
              <a:t>Exploiting advancement in </a:t>
            </a:r>
            <a:r>
              <a:rPr lang="en-US" sz="2200" b="1" dirty="0">
                <a:solidFill>
                  <a:srgbClr val="00417D"/>
                </a:solidFill>
                <a:latin typeface="Calibri"/>
                <a:ea typeface="Calibri"/>
                <a:cs typeface="Calibri"/>
                <a:sym typeface="Calibri"/>
              </a:rPr>
              <a:t>AI and computer vision </a:t>
            </a:r>
            <a:r>
              <a:rPr lang="en-US" sz="2200" dirty="0">
                <a:latin typeface="Calibri"/>
                <a:ea typeface="Calibri"/>
                <a:cs typeface="Calibri"/>
                <a:sym typeface="Calibri"/>
              </a:rPr>
              <a:t>for lifesaving </a:t>
            </a:r>
            <a:r>
              <a:rPr lang="en-US" sz="2200" b="1" dirty="0">
                <a:solidFill>
                  <a:srgbClr val="00417D"/>
                </a:solidFill>
                <a:latin typeface="Calibri"/>
                <a:ea typeface="Calibri"/>
                <a:cs typeface="Calibri"/>
                <a:sym typeface="Calibri"/>
              </a:rPr>
              <a:t>medical diagnosis </a:t>
            </a:r>
            <a:r>
              <a:rPr lang="en-US" sz="2200" dirty="0">
                <a:latin typeface="Calibri"/>
                <a:ea typeface="Calibri"/>
                <a:cs typeface="Calibri"/>
                <a:sym typeface="Calibri"/>
              </a:rPr>
              <a:t>is </a:t>
            </a:r>
            <a:r>
              <a:rPr lang="en-US" sz="2200" b="1" dirty="0">
                <a:solidFill>
                  <a:srgbClr val="00417D"/>
                </a:solidFill>
                <a:latin typeface="Calibri"/>
                <a:ea typeface="Calibri"/>
                <a:cs typeface="Calibri"/>
                <a:sym typeface="Calibri"/>
              </a:rPr>
              <a:t>extremely significant</a:t>
            </a:r>
            <a:r>
              <a:rPr lang="en-US" sz="2200" dirty="0">
                <a:latin typeface="Calibri"/>
                <a:ea typeface="Calibri"/>
                <a:cs typeface="Calibri"/>
                <a:sym typeface="Calibri"/>
              </a:rPr>
              <a:t>. </a:t>
            </a:r>
          </a:p>
          <a:p>
            <a:pPr marL="457200" indent="-323850" algn="just">
              <a:buSzPts val="1500"/>
              <a:buFont typeface="Calibri"/>
              <a:buChar char="●"/>
            </a:pPr>
            <a:endParaRPr lang="en-US" sz="1600" dirty="0">
              <a:latin typeface="Calibri"/>
              <a:ea typeface="Calibri"/>
              <a:cs typeface="Calibri"/>
              <a:sym typeface="Calibri"/>
            </a:endParaRPr>
          </a:p>
          <a:p>
            <a:pPr marL="457200" indent="-323850" algn="just">
              <a:buSzPts val="1500"/>
              <a:buFont typeface="Calibri"/>
              <a:buChar char="●"/>
            </a:pPr>
            <a:r>
              <a:rPr lang="en-US" sz="2200" dirty="0">
                <a:latin typeface="Calibri"/>
                <a:ea typeface="Calibri"/>
                <a:cs typeface="Calibri"/>
                <a:sym typeface="Calibri"/>
              </a:rPr>
              <a:t>In response to that, this work proposes a </a:t>
            </a:r>
            <a:r>
              <a:rPr lang="en-US" sz="2200" b="1" dirty="0">
                <a:solidFill>
                  <a:srgbClr val="00417D"/>
                </a:solidFill>
                <a:latin typeface="Calibri"/>
                <a:ea typeface="Calibri"/>
                <a:cs typeface="Calibri"/>
                <a:sym typeface="Calibri"/>
              </a:rPr>
              <a:t>graph attention-based neural network </a:t>
            </a:r>
            <a:r>
              <a:rPr lang="en-US" sz="2200" dirty="0">
                <a:latin typeface="Calibri"/>
                <a:ea typeface="Calibri"/>
                <a:cs typeface="Calibri"/>
                <a:sym typeface="Calibri"/>
              </a:rPr>
              <a:t>for effectively segmenting </a:t>
            </a:r>
            <a:r>
              <a:rPr lang="en-US" sz="2200" b="1" dirty="0">
                <a:solidFill>
                  <a:srgbClr val="00417D"/>
                </a:solidFill>
                <a:latin typeface="Calibri"/>
                <a:ea typeface="Calibri"/>
                <a:cs typeface="Calibri"/>
                <a:sym typeface="Calibri"/>
              </a:rPr>
              <a:t>multi-class tumors </a:t>
            </a:r>
            <a:r>
              <a:rPr lang="en-US" sz="2200" dirty="0">
                <a:latin typeface="Calibri"/>
                <a:ea typeface="Calibri"/>
                <a:cs typeface="Calibri"/>
                <a:sym typeface="Calibri"/>
              </a:rPr>
              <a:t>from </a:t>
            </a:r>
            <a:r>
              <a:rPr lang="en-US" sz="2200" b="1" dirty="0">
                <a:solidFill>
                  <a:srgbClr val="00417D"/>
                </a:solidFill>
                <a:latin typeface="Calibri"/>
                <a:ea typeface="Calibri"/>
                <a:cs typeface="Calibri"/>
                <a:sym typeface="Calibri"/>
              </a:rPr>
              <a:t>multi-modality MRI </a:t>
            </a:r>
            <a:r>
              <a:rPr lang="en-US" sz="2200" dirty="0">
                <a:latin typeface="Calibri"/>
                <a:ea typeface="Calibri"/>
                <a:cs typeface="Calibri"/>
                <a:sym typeface="Calibri"/>
              </a:rPr>
              <a:t>scans. </a:t>
            </a:r>
          </a:p>
          <a:p>
            <a:pPr marL="457200" algn="just"/>
            <a:endParaRPr sz="1600" dirty="0">
              <a:latin typeface="Calibri"/>
              <a:ea typeface="Calibri"/>
              <a:cs typeface="Calibri"/>
              <a:sym typeface="Calibri"/>
            </a:endParaRPr>
          </a:p>
          <a:p>
            <a:pPr marL="457200" indent="-336550">
              <a:buSzPts val="1700"/>
              <a:buFont typeface="Calibri"/>
              <a:buChar char="●"/>
            </a:pPr>
            <a:r>
              <a:rPr lang="en-US" sz="2200" dirty="0">
                <a:solidFill>
                  <a:schemeClr val="dk1"/>
                </a:solidFill>
                <a:latin typeface="Calibri"/>
                <a:ea typeface="Calibri"/>
                <a:cs typeface="Calibri"/>
                <a:sym typeface="Calibri"/>
              </a:rPr>
              <a:t>Exploiting graph attentional layer that is computationally efficient (does not require expensive matrix operations and is parallelizable across all nodes in the graph).</a:t>
            </a:r>
            <a:endParaRPr sz="2200" dirty="0">
              <a:latin typeface="Calibri"/>
              <a:ea typeface="Calibri"/>
              <a:cs typeface="Calibri"/>
              <a:sym typeface="Calibri"/>
            </a:endParaRPr>
          </a:p>
          <a:p>
            <a:pPr marL="457200"/>
            <a:endParaRPr sz="1600" dirty="0">
              <a:latin typeface="Calibri"/>
              <a:ea typeface="Calibri"/>
              <a:cs typeface="Calibri"/>
              <a:sym typeface="Calibri"/>
            </a:endParaRPr>
          </a:p>
          <a:p>
            <a:pPr marL="457200" indent="-323850" algn="just">
              <a:buSzPts val="1500"/>
              <a:buFont typeface="Calibri"/>
              <a:buChar char="●"/>
            </a:pPr>
            <a:r>
              <a:rPr lang="en-US" sz="2200" dirty="0">
                <a:latin typeface="Calibri"/>
                <a:ea typeface="Calibri"/>
                <a:cs typeface="Calibri"/>
                <a:sym typeface="Calibri"/>
              </a:rPr>
              <a:t>The exhaustive experimental studies and comparative analysis on the benchmark datasets show that the </a:t>
            </a:r>
            <a:r>
              <a:rPr lang="en-US" sz="2200" b="1" dirty="0">
                <a:solidFill>
                  <a:srgbClr val="00417D"/>
                </a:solidFill>
                <a:latin typeface="Calibri"/>
                <a:ea typeface="Calibri"/>
                <a:cs typeface="Calibri"/>
                <a:sym typeface="Calibri"/>
              </a:rPr>
              <a:t>proposed model </a:t>
            </a:r>
            <a:r>
              <a:rPr lang="en-US" sz="2200" dirty="0">
                <a:latin typeface="Calibri"/>
                <a:ea typeface="Calibri"/>
                <a:cs typeface="Calibri"/>
                <a:sym typeface="Calibri"/>
              </a:rPr>
              <a:t>can </a:t>
            </a:r>
            <a:r>
              <a:rPr lang="en-US" sz="2200" b="1" dirty="0">
                <a:solidFill>
                  <a:srgbClr val="00417D"/>
                </a:solidFill>
                <a:latin typeface="Calibri"/>
                <a:ea typeface="Calibri"/>
                <a:cs typeface="Calibri"/>
                <a:sym typeface="Calibri"/>
              </a:rPr>
              <a:t>achieve competitive performances</a:t>
            </a:r>
            <a:r>
              <a:rPr lang="en-US" sz="2200" dirty="0">
                <a:latin typeface="Calibri"/>
                <a:ea typeface="Calibri"/>
                <a:cs typeface="Calibri"/>
                <a:sym typeface="Calibri"/>
              </a:rPr>
              <a:t>. </a:t>
            </a:r>
          </a:p>
          <a:p>
            <a:pPr marL="457200" indent="-323850" algn="just">
              <a:buSzPts val="1500"/>
              <a:buFont typeface="Calibri"/>
              <a:buChar char="●"/>
            </a:pPr>
            <a:endParaRPr lang="en-US" sz="1600" dirty="0">
              <a:latin typeface="Calibri"/>
              <a:ea typeface="Calibri"/>
              <a:cs typeface="Calibri"/>
              <a:sym typeface="Calibri"/>
            </a:endParaRPr>
          </a:p>
          <a:p>
            <a:pPr marL="457200" indent="-323850" algn="just">
              <a:buSzPts val="1500"/>
              <a:buFont typeface="Calibri"/>
              <a:buChar char="●"/>
            </a:pPr>
            <a:r>
              <a:rPr lang="en-US" sz="2200" dirty="0">
                <a:latin typeface="Calibri"/>
                <a:ea typeface="Calibri"/>
                <a:cs typeface="Calibri"/>
                <a:sym typeface="Calibri"/>
              </a:rPr>
              <a:t>It shows an </a:t>
            </a:r>
            <a:r>
              <a:rPr lang="en-US" sz="2200" b="1" dirty="0">
                <a:solidFill>
                  <a:srgbClr val="00417D"/>
                </a:solidFill>
                <a:latin typeface="Calibri"/>
                <a:ea typeface="Calibri"/>
                <a:cs typeface="Calibri"/>
                <a:sym typeface="Calibri"/>
              </a:rPr>
              <a:t>overall improvement &gt; 6% </a:t>
            </a:r>
            <a:r>
              <a:rPr lang="en-US" sz="2200" dirty="0">
                <a:latin typeface="Calibri"/>
                <a:ea typeface="Calibri"/>
                <a:cs typeface="Calibri"/>
                <a:sym typeface="Calibri"/>
              </a:rPr>
              <a:t>and </a:t>
            </a:r>
            <a:r>
              <a:rPr lang="en-US" sz="2200" b="1" dirty="0">
                <a:solidFill>
                  <a:srgbClr val="00417D"/>
                </a:solidFill>
                <a:latin typeface="Calibri"/>
                <a:ea typeface="Calibri"/>
                <a:cs typeface="Calibri"/>
                <a:sym typeface="Calibri"/>
              </a:rPr>
              <a:t>&gt; 50%, </a:t>
            </a:r>
            <a:r>
              <a:rPr lang="en-US" sz="2200" dirty="0">
                <a:latin typeface="Calibri"/>
                <a:ea typeface="Calibri"/>
                <a:cs typeface="Calibri"/>
                <a:sym typeface="Calibri"/>
              </a:rPr>
              <a:t>respectively in </a:t>
            </a:r>
            <a:r>
              <a:rPr lang="en-US" sz="2200" b="1" dirty="0">
                <a:solidFill>
                  <a:srgbClr val="00417D"/>
                </a:solidFill>
                <a:latin typeface="Calibri"/>
                <a:ea typeface="Calibri"/>
                <a:cs typeface="Calibri"/>
                <a:sym typeface="Calibri"/>
              </a:rPr>
              <a:t>dice score </a:t>
            </a:r>
            <a:r>
              <a:rPr lang="en-US" sz="2200" dirty="0">
                <a:latin typeface="Calibri"/>
                <a:ea typeface="Calibri"/>
                <a:cs typeface="Calibri"/>
                <a:sym typeface="Calibri"/>
              </a:rPr>
              <a:t>and </a:t>
            </a:r>
            <a:r>
              <a:rPr lang="en-US" sz="2200" b="1" dirty="0">
                <a:solidFill>
                  <a:srgbClr val="00417D"/>
                </a:solidFill>
                <a:latin typeface="Calibri"/>
                <a:ea typeface="Calibri"/>
                <a:cs typeface="Calibri"/>
                <a:sym typeface="Calibri"/>
              </a:rPr>
              <a:t>HD95 </a:t>
            </a:r>
            <a:r>
              <a:rPr lang="en-US" sz="2200" dirty="0">
                <a:latin typeface="Calibri"/>
                <a:ea typeface="Calibri"/>
                <a:cs typeface="Calibri"/>
                <a:sym typeface="Calibri"/>
              </a:rPr>
              <a:t>evaluation metrics </a:t>
            </a:r>
            <a:r>
              <a:rPr lang="en-US" sz="2200" b="1" dirty="0">
                <a:solidFill>
                  <a:srgbClr val="00417D"/>
                </a:solidFill>
                <a:latin typeface="Calibri"/>
                <a:ea typeface="Calibri"/>
                <a:cs typeface="Calibri"/>
                <a:sym typeface="Calibri"/>
              </a:rPr>
              <a:t>compared </a:t>
            </a:r>
            <a:r>
              <a:rPr lang="en-US" sz="2200" dirty="0">
                <a:latin typeface="Calibri"/>
                <a:ea typeface="Calibri"/>
                <a:cs typeface="Calibri"/>
                <a:sym typeface="Calibri"/>
              </a:rPr>
              <a:t>to an existing GNN-based </a:t>
            </a:r>
            <a:r>
              <a:rPr lang="en-US" sz="2200" b="1" dirty="0">
                <a:solidFill>
                  <a:srgbClr val="00417D"/>
                </a:solidFill>
                <a:latin typeface="Calibri"/>
                <a:ea typeface="Calibri"/>
                <a:cs typeface="Calibri"/>
                <a:sym typeface="Calibri"/>
              </a:rPr>
              <a:t>baseline model</a:t>
            </a:r>
            <a:r>
              <a:rPr lang="en-US" sz="2200" dirty="0">
                <a:latin typeface="Calibri"/>
                <a:ea typeface="Calibri"/>
                <a:cs typeface="Calibri"/>
                <a:sym typeface="Calibri"/>
              </a:rPr>
              <a:t>.</a:t>
            </a:r>
          </a:p>
        </p:txBody>
      </p:sp>
      <p:sp>
        <p:nvSpPr>
          <p:cNvPr id="3" name="Slide Number Placeholder 2">
            <a:extLst>
              <a:ext uri="{FF2B5EF4-FFF2-40B4-BE49-F238E27FC236}">
                <a16:creationId xmlns:a16="http://schemas.microsoft.com/office/drawing/2014/main" id="{DB165237-5A21-409B-B58C-DF65ECBDA67E}"/>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4" name="Google Shape;67;p13">
            <a:extLst>
              <a:ext uri="{FF2B5EF4-FFF2-40B4-BE49-F238E27FC236}">
                <a16:creationId xmlns:a16="http://schemas.microsoft.com/office/drawing/2014/main" id="{B3403065-B9A6-C75B-EBAF-4C9745926F1E}"/>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Conclusion</a:t>
            </a:r>
          </a:p>
        </p:txBody>
      </p:sp>
      <p:sp>
        <p:nvSpPr>
          <p:cNvPr id="5" name="TextBox 4">
            <a:extLst>
              <a:ext uri="{FF2B5EF4-FFF2-40B4-BE49-F238E27FC236}">
                <a16:creationId xmlns:a16="http://schemas.microsoft.com/office/drawing/2014/main" id="{E2917D54-F331-354C-3097-201D89429C88}"/>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Acknowledgment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4" name="Google Shape;194;p27"/>
          <p:cNvSpPr txBox="1"/>
          <p:nvPr/>
        </p:nvSpPr>
        <p:spPr>
          <a:xfrm>
            <a:off x="2630425" y="1898100"/>
            <a:ext cx="5493900" cy="400200"/>
          </a:xfrm>
          <a:prstGeom prst="rect">
            <a:avLst/>
          </a:prstGeom>
          <a:noFill/>
          <a:ln>
            <a:noFill/>
          </a:ln>
        </p:spPr>
        <p:txBody>
          <a:bodyPr spcFirstLastPara="1" wrap="square" lIns="91425" tIns="91425" rIns="91425" bIns="91425" anchor="t" anchorCtr="0">
            <a:spAutoFit/>
          </a:bodyPr>
          <a:lstStyle/>
          <a:p>
            <a:endParaRPr>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BA2B5866-72E7-A14E-B49F-AD7DF1C41569}"/>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4" name="Google Shape;67;p13">
            <a:extLst>
              <a:ext uri="{FF2B5EF4-FFF2-40B4-BE49-F238E27FC236}">
                <a16:creationId xmlns:a16="http://schemas.microsoft.com/office/drawing/2014/main" id="{8566E113-6EF7-DF85-3E7A-7ED78EC08DD2}"/>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Acknowledgment</a:t>
            </a:r>
          </a:p>
        </p:txBody>
      </p:sp>
      <p:sp>
        <p:nvSpPr>
          <p:cNvPr id="6" name="TextBox 5">
            <a:extLst>
              <a:ext uri="{FF2B5EF4-FFF2-40B4-BE49-F238E27FC236}">
                <a16:creationId xmlns:a16="http://schemas.microsoft.com/office/drawing/2014/main" id="{46C7FC45-1DFD-AA73-FE82-DC93F7086BD0}"/>
              </a:ext>
            </a:extLst>
          </p:cNvPr>
          <p:cNvSpPr txBox="1"/>
          <p:nvPr/>
        </p:nvSpPr>
        <p:spPr>
          <a:xfrm>
            <a:off x="224902" y="1916668"/>
            <a:ext cx="11742196" cy="769441"/>
          </a:xfrm>
          <a:prstGeom prst="rect">
            <a:avLst/>
          </a:prstGeom>
          <a:noFill/>
        </p:spPr>
        <p:txBody>
          <a:bodyPr wrap="square">
            <a:spAutoFit/>
          </a:bodyPr>
          <a:lstStyle/>
          <a:p>
            <a:r>
              <a:rPr lang="en-US" sz="2200" dirty="0"/>
              <a:t>This work was inspired in part by the pioneering research conducted by various researchers in graph neural networks and MRI segmentation.</a:t>
            </a:r>
          </a:p>
        </p:txBody>
      </p:sp>
      <p:sp>
        <p:nvSpPr>
          <p:cNvPr id="7" name="TextBox 6">
            <a:extLst>
              <a:ext uri="{FF2B5EF4-FFF2-40B4-BE49-F238E27FC236}">
                <a16:creationId xmlns:a16="http://schemas.microsoft.com/office/drawing/2014/main" id="{0EE4FDB4-D0B3-B7DD-AF1D-B2C5775F5492}"/>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References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66E8A9-DDEC-EDE7-6E97-261F22203EE1}"/>
              </a:ext>
            </a:extLst>
          </p:cNvPr>
          <p:cNvSpPr>
            <a:spLocks noGrp="1"/>
          </p:cNvSpPr>
          <p:nvPr>
            <p:ph type="sldNum" idx="12"/>
          </p:nvPr>
        </p:nvSpPr>
        <p:spPr>
          <a:xfrm>
            <a:off x="11390049" y="6506524"/>
            <a:ext cx="577049" cy="207965"/>
          </a:xfrm>
        </p:spPr>
        <p:txBody>
          <a:bodyPr/>
          <a:lstStyle/>
          <a:p>
            <a:fld id="{00000000-1234-1234-1234-123412341234}" type="slidenum">
              <a:rPr lang="en-US" sz="1200" smtClean="0"/>
              <a:pPr/>
              <a:t>17</a:t>
            </a:fld>
            <a:endParaRPr lang="en-US" sz="1200" dirty="0"/>
          </a:p>
        </p:txBody>
      </p:sp>
      <p:sp>
        <p:nvSpPr>
          <p:cNvPr id="4" name="Google Shape;67;p13">
            <a:extLst>
              <a:ext uri="{FF2B5EF4-FFF2-40B4-BE49-F238E27FC236}">
                <a16:creationId xmlns:a16="http://schemas.microsoft.com/office/drawing/2014/main" id="{563D69FE-6508-D94C-8019-2545922E2F3D}"/>
              </a:ext>
            </a:extLst>
          </p:cNvPr>
          <p:cNvSpPr txBox="1">
            <a:spLocks/>
          </p:cNvSpPr>
          <p:nvPr/>
        </p:nvSpPr>
        <p:spPr>
          <a:xfrm>
            <a:off x="224902" y="839768"/>
            <a:ext cx="11742196" cy="63239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References</a:t>
            </a:r>
          </a:p>
        </p:txBody>
      </p:sp>
      <p:sp>
        <p:nvSpPr>
          <p:cNvPr id="13" name="Rectangle 12">
            <a:extLst>
              <a:ext uri="{FF2B5EF4-FFF2-40B4-BE49-F238E27FC236}">
                <a16:creationId xmlns:a16="http://schemas.microsoft.com/office/drawing/2014/main" id="{C36853B2-35A4-D634-11EF-6A82F13D8C12}"/>
              </a:ext>
            </a:extLst>
          </p:cNvPr>
          <p:cNvSpPr/>
          <p:nvPr/>
        </p:nvSpPr>
        <p:spPr>
          <a:xfrm>
            <a:off x="156925" y="6356351"/>
            <a:ext cx="11899957" cy="1501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7BE2944-9AA5-90EE-16AD-FE098E79AE23}"/>
              </a:ext>
            </a:extLst>
          </p:cNvPr>
          <p:cNvPicPr>
            <a:picLocks noChangeAspect="1"/>
          </p:cNvPicPr>
          <p:nvPr/>
        </p:nvPicPr>
        <p:blipFill>
          <a:blip r:embed="rId3"/>
          <a:stretch>
            <a:fillRect/>
          </a:stretch>
        </p:blipFill>
        <p:spPr>
          <a:xfrm>
            <a:off x="279476" y="1543313"/>
            <a:ext cx="3697952" cy="4963212"/>
          </a:xfrm>
          <a:prstGeom prst="rect">
            <a:avLst/>
          </a:prstGeom>
        </p:spPr>
      </p:pic>
      <p:pic>
        <p:nvPicPr>
          <p:cNvPr id="17" name="Picture 16">
            <a:extLst>
              <a:ext uri="{FF2B5EF4-FFF2-40B4-BE49-F238E27FC236}">
                <a16:creationId xmlns:a16="http://schemas.microsoft.com/office/drawing/2014/main" id="{4F85E57D-AEBD-A405-6A1C-821FA23C79D4}"/>
              </a:ext>
            </a:extLst>
          </p:cNvPr>
          <p:cNvPicPr>
            <a:picLocks noChangeAspect="1"/>
          </p:cNvPicPr>
          <p:nvPr/>
        </p:nvPicPr>
        <p:blipFill>
          <a:blip r:embed="rId4"/>
          <a:stretch>
            <a:fillRect/>
          </a:stretch>
        </p:blipFill>
        <p:spPr>
          <a:xfrm>
            <a:off x="4144471" y="939995"/>
            <a:ext cx="3663930" cy="1972885"/>
          </a:xfrm>
          <a:prstGeom prst="rect">
            <a:avLst/>
          </a:prstGeom>
        </p:spPr>
      </p:pic>
      <p:pic>
        <p:nvPicPr>
          <p:cNvPr id="21" name="Picture 20">
            <a:extLst>
              <a:ext uri="{FF2B5EF4-FFF2-40B4-BE49-F238E27FC236}">
                <a16:creationId xmlns:a16="http://schemas.microsoft.com/office/drawing/2014/main" id="{6DF6C7ED-A608-016A-79F3-ED1335B5375E}"/>
              </a:ext>
            </a:extLst>
          </p:cNvPr>
          <p:cNvPicPr>
            <a:picLocks noChangeAspect="1"/>
          </p:cNvPicPr>
          <p:nvPr/>
        </p:nvPicPr>
        <p:blipFill rotWithShape="1">
          <a:blip r:embed="rId5"/>
          <a:srcRect b="34146"/>
          <a:stretch/>
        </p:blipFill>
        <p:spPr>
          <a:xfrm>
            <a:off x="4144471" y="2931730"/>
            <a:ext cx="3680103" cy="3582190"/>
          </a:xfrm>
          <a:prstGeom prst="rect">
            <a:avLst/>
          </a:prstGeom>
        </p:spPr>
      </p:pic>
      <p:pic>
        <p:nvPicPr>
          <p:cNvPr id="22" name="Picture 21">
            <a:extLst>
              <a:ext uri="{FF2B5EF4-FFF2-40B4-BE49-F238E27FC236}">
                <a16:creationId xmlns:a16="http://schemas.microsoft.com/office/drawing/2014/main" id="{A839C0C3-5568-97B2-2536-7B3A0A1BA8BD}"/>
              </a:ext>
            </a:extLst>
          </p:cNvPr>
          <p:cNvPicPr>
            <a:picLocks noChangeAspect="1"/>
          </p:cNvPicPr>
          <p:nvPr/>
        </p:nvPicPr>
        <p:blipFill rotWithShape="1">
          <a:blip r:embed="rId5"/>
          <a:srcRect t="65823"/>
          <a:stretch/>
        </p:blipFill>
        <p:spPr>
          <a:xfrm>
            <a:off x="8108973" y="942677"/>
            <a:ext cx="3680103" cy="1859108"/>
          </a:xfrm>
          <a:prstGeom prst="rect">
            <a:avLst/>
          </a:prstGeom>
        </p:spPr>
      </p:pic>
      <p:pic>
        <p:nvPicPr>
          <p:cNvPr id="26" name="Picture 25">
            <a:extLst>
              <a:ext uri="{FF2B5EF4-FFF2-40B4-BE49-F238E27FC236}">
                <a16:creationId xmlns:a16="http://schemas.microsoft.com/office/drawing/2014/main" id="{27D80904-5140-9448-FAAF-D840CCAF5B1F}"/>
              </a:ext>
            </a:extLst>
          </p:cNvPr>
          <p:cNvPicPr>
            <a:picLocks noChangeAspect="1"/>
          </p:cNvPicPr>
          <p:nvPr/>
        </p:nvPicPr>
        <p:blipFill>
          <a:blip r:embed="rId6"/>
          <a:stretch>
            <a:fillRect/>
          </a:stretch>
        </p:blipFill>
        <p:spPr>
          <a:xfrm>
            <a:off x="8108973" y="3146311"/>
            <a:ext cx="3680103" cy="3360944"/>
          </a:xfrm>
          <a:prstGeom prst="rect">
            <a:avLst/>
          </a:prstGeom>
        </p:spPr>
      </p:pic>
      <p:sp>
        <p:nvSpPr>
          <p:cNvPr id="29" name="TextBox 28">
            <a:extLst>
              <a:ext uri="{FF2B5EF4-FFF2-40B4-BE49-F238E27FC236}">
                <a16:creationId xmlns:a16="http://schemas.microsoft.com/office/drawing/2014/main" id="{79074CB0-FFDC-0660-8B74-611A22EFB810}"/>
              </a:ext>
            </a:extLst>
          </p:cNvPr>
          <p:cNvSpPr txBox="1"/>
          <p:nvPr/>
        </p:nvSpPr>
        <p:spPr>
          <a:xfrm>
            <a:off x="224902" y="6502969"/>
            <a:ext cx="8582214" cy="261610"/>
          </a:xfrm>
          <a:prstGeom prst="rect">
            <a:avLst/>
          </a:prstGeom>
          <a:noFill/>
        </p:spPr>
        <p:txBody>
          <a:bodyPr wrap="square">
            <a:spAutoFit/>
          </a:bodyPr>
          <a:lstStyle/>
          <a:p>
            <a:r>
              <a:rPr lang="en-US" sz="1100" dirty="0">
                <a:solidFill>
                  <a:schemeClr val="bg1"/>
                </a:solidFill>
              </a:rPr>
              <a:t>Next: Q&amp;A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4" name="Google Shape;194;p27"/>
          <p:cNvSpPr txBox="1"/>
          <p:nvPr/>
        </p:nvSpPr>
        <p:spPr>
          <a:xfrm>
            <a:off x="2630425" y="1898100"/>
            <a:ext cx="5493900" cy="400200"/>
          </a:xfrm>
          <a:prstGeom prst="rect">
            <a:avLst/>
          </a:prstGeom>
          <a:noFill/>
          <a:ln>
            <a:noFill/>
          </a:ln>
        </p:spPr>
        <p:txBody>
          <a:bodyPr spcFirstLastPara="1" wrap="square" lIns="91425" tIns="91425" rIns="91425" bIns="91425" anchor="t" anchorCtr="0">
            <a:spAutoFit/>
          </a:bodyPr>
          <a:lstStyle/>
          <a:p>
            <a:endParaRPr>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BA2B5866-72E7-A14E-B49F-AD7DF1C41569}"/>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4" name="Google Shape;67;p13">
            <a:extLst>
              <a:ext uri="{FF2B5EF4-FFF2-40B4-BE49-F238E27FC236}">
                <a16:creationId xmlns:a16="http://schemas.microsoft.com/office/drawing/2014/main" id="{8566E113-6EF7-DF85-3E7A-7ED78EC08DD2}"/>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End of the Presentation</a:t>
            </a:r>
          </a:p>
        </p:txBody>
      </p:sp>
      <p:sp>
        <p:nvSpPr>
          <p:cNvPr id="6" name="TextBox 5">
            <a:extLst>
              <a:ext uri="{FF2B5EF4-FFF2-40B4-BE49-F238E27FC236}">
                <a16:creationId xmlns:a16="http://schemas.microsoft.com/office/drawing/2014/main" id="{46C7FC45-1DFD-AA73-FE82-DC93F7086BD0}"/>
              </a:ext>
            </a:extLst>
          </p:cNvPr>
          <p:cNvSpPr txBox="1"/>
          <p:nvPr/>
        </p:nvSpPr>
        <p:spPr>
          <a:xfrm>
            <a:off x="224902" y="1916668"/>
            <a:ext cx="11742196" cy="1446550"/>
          </a:xfrm>
          <a:prstGeom prst="rect">
            <a:avLst/>
          </a:prstGeom>
          <a:noFill/>
        </p:spPr>
        <p:txBody>
          <a:bodyPr wrap="square">
            <a:spAutoFit/>
          </a:bodyPr>
          <a:lstStyle/>
          <a:p>
            <a:pPr marL="342900" indent="-342900">
              <a:buFont typeface="Arial" panose="020B0604020202020204" pitchFamily="34" charset="0"/>
              <a:buChar char="•"/>
            </a:pPr>
            <a:r>
              <a:rPr lang="en-US" sz="2200" b="1" dirty="0">
                <a:solidFill>
                  <a:srgbClr val="00417D"/>
                </a:solidFill>
              </a:rPr>
              <a:t>Thank you </a:t>
            </a:r>
            <a:r>
              <a:rPr lang="en-US" sz="2200" dirty="0"/>
              <a:t>for attending and listening</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solidFill>
                  <a:srgbClr val="00417D"/>
                </a:solidFill>
              </a:rPr>
              <a:t>Q&amp;A</a:t>
            </a:r>
            <a:r>
              <a:rPr lang="en-US" sz="2200" dirty="0"/>
              <a:t>: Please let us know if you have any questions</a:t>
            </a:r>
          </a:p>
        </p:txBody>
      </p:sp>
      <p:sp>
        <p:nvSpPr>
          <p:cNvPr id="2" name="TextBox 1">
            <a:extLst>
              <a:ext uri="{FF2B5EF4-FFF2-40B4-BE49-F238E27FC236}">
                <a16:creationId xmlns:a16="http://schemas.microsoft.com/office/drawing/2014/main" id="{7904BB2B-F64E-D533-00C3-D0E71689DA20}"/>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The End</a:t>
            </a:r>
          </a:p>
        </p:txBody>
      </p:sp>
    </p:spTree>
    <p:extLst>
      <p:ext uri="{BB962C8B-B14F-4D97-AF65-F5344CB8AC3E}">
        <p14:creationId xmlns:p14="http://schemas.microsoft.com/office/powerpoint/2010/main" val="134678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2"/>
          <p:cNvSpPr txBox="1"/>
          <p:nvPr/>
        </p:nvSpPr>
        <p:spPr>
          <a:xfrm>
            <a:off x="2515975" y="1955350"/>
            <a:ext cx="5493900" cy="400200"/>
          </a:xfrm>
          <a:prstGeom prst="rect">
            <a:avLst/>
          </a:prstGeom>
          <a:noFill/>
          <a:ln>
            <a:noFill/>
          </a:ln>
        </p:spPr>
        <p:txBody>
          <a:bodyPr spcFirstLastPara="1" wrap="square" lIns="91425" tIns="91425" rIns="91425" bIns="91425" anchor="t" anchorCtr="0">
            <a:spAutoFit/>
          </a:bodyPr>
          <a:lstStyle/>
          <a:p>
            <a:endParaRPr>
              <a:latin typeface="Calibri"/>
              <a:ea typeface="Calibri"/>
              <a:cs typeface="Calibri"/>
              <a:sym typeface="Calibri"/>
            </a:endParaRPr>
          </a:p>
        </p:txBody>
      </p:sp>
      <p:sp>
        <p:nvSpPr>
          <p:cNvPr id="62" name="Google Shape;62;p12"/>
          <p:cNvSpPr txBox="1"/>
          <p:nvPr/>
        </p:nvSpPr>
        <p:spPr>
          <a:xfrm>
            <a:off x="180975" y="2178036"/>
            <a:ext cx="11830050" cy="2646848"/>
          </a:xfrm>
          <a:prstGeom prst="rect">
            <a:avLst/>
          </a:prstGeom>
          <a:noFill/>
          <a:ln>
            <a:noFill/>
          </a:ln>
        </p:spPr>
        <p:txBody>
          <a:bodyPr spcFirstLastPara="1" wrap="square" lIns="91425" tIns="91425" rIns="91425" bIns="91425" anchor="t" anchorCtr="0">
            <a:spAutoFit/>
          </a:bodyPr>
          <a:lstStyle/>
          <a:p>
            <a:pPr marL="571500" indent="-457200">
              <a:buSzPts val="1800"/>
              <a:buFont typeface="Arial" panose="020B0604020202020204" pitchFamily="34" charset="0"/>
              <a:buChar char="•"/>
            </a:pPr>
            <a:r>
              <a:rPr lang="en-US" sz="3200" dirty="0">
                <a:latin typeface="Calibri"/>
                <a:ea typeface="Calibri"/>
                <a:cs typeface="Calibri"/>
                <a:sym typeface="Calibri"/>
              </a:rPr>
              <a:t>Introduction</a:t>
            </a:r>
            <a:endParaRPr sz="3200" dirty="0">
              <a:latin typeface="Calibri"/>
              <a:ea typeface="Calibri"/>
              <a:cs typeface="Calibri"/>
              <a:sym typeface="Calibri"/>
            </a:endParaRPr>
          </a:p>
          <a:p>
            <a:pPr marL="571500" indent="-457200">
              <a:buSzPts val="1800"/>
              <a:buFont typeface="Arial" panose="020B0604020202020204" pitchFamily="34" charset="0"/>
              <a:buChar char="•"/>
            </a:pPr>
            <a:r>
              <a:rPr lang="en-US" sz="3200" dirty="0">
                <a:latin typeface="Calibri"/>
                <a:ea typeface="Calibri"/>
                <a:cs typeface="Calibri"/>
                <a:sym typeface="Calibri"/>
              </a:rPr>
              <a:t>Literature review</a:t>
            </a:r>
          </a:p>
          <a:p>
            <a:pPr marL="571500" indent="-457200">
              <a:buSzPts val="1800"/>
              <a:buFont typeface="Arial" panose="020B0604020202020204" pitchFamily="34" charset="0"/>
              <a:buChar char="•"/>
            </a:pPr>
            <a:r>
              <a:rPr lang="en-US" sz="3200" dirty="0">
                <a:solidFill>
                  <a:schemeClr val="dk1"/>
                </a:solidFill>
                <a:latin typeface="Calibri"/>
                <a:ea typeface="Calibri"/>
                <a:cs typeface="Calibri"/>
                <a:sym typeface="Calibri"/>
              </a:rPr>
              <a:t>Proposed Solution</a:t>
            </a:r>
            <a:endParaRPr sz="3200" dirty="0">
              <a:solidFill>
                <a:schemeClr val="dk1"/>
              </a:solidFill>
              <a:latin typeface="Calibri"/>
              <a:ea typeface="Calibri"/>
              <a:cs typeface="Calibri"/>
              <a:sym typeface="Calibri"/>
            </a:endParaRPr>
          </a:p>
          <a:p>
            <a:pPr marL="571500" indent="-457200">
              <a:buClr>
                <a:schemeClr val="dk1"/>
              </a:buClr>
              <a:buSzPts val="1800"/>
              <a:buFont typeface="Arial" panose="020B0604020202020204" pitchFamily="34" charset="0"/>
              <a:buChar char="•"/>
            </a:pPr>
            <a:r>
              <a:rPr lang="en-US" sz="3200" dirty="0">
                <a:solidFill>
                  <a:schemeClr val="dk1"/>
                </a:solidFill>
                <a:latin typeface="Calibri"/>
                <a:ea typeface="Calibri"/>
                <a:cs typeface="Calibri"/>
                <a:sym typeface="Calibri"/>
              </a:rPr>
              <a:t>Experimental study and results</a:t>
            </a:r>
            <a:endParaRPr sz="3200" dirty="0">
              <a:solidFill>
                <a:schemeClr val="dk1"/>
              </a:solidFill>
              <a:latin typeface="Calibri"/>
              <a:ea typeface="Calibri"/>
              <a:cs typeface="Calibri"/>
              <a:sym typeface="Calibri"/>
            </a:endParaRPr>
          </a:p>
          <a:p>
            <a:pPr marL="571500" indent="-457200">
              <a:buClr>
                <a:schemeClr val="dk1"/>
              </a:buClr>
              <a:buSzPts val="1800"/>
              <a:buFont typeface="Arial" panose="020B0604020202020204" pitchFamily="34" charset="0"/>
              <a:buChar char="•"/>
            </a:pPr>
            <a:r>
              <a:rPr lang="en-US" sz="3200" dirty="0">
                <a:solidFill>
                  <a:schemeClr val="dk1"/>
                </a:solidFill>
                <a:latin typeface="Calibri"/>
                <a:ea typeface="Calibri"/>
                <a:cs typeface="Calibri"/>
                <a:sym typeface="Calibri"/>
              </a:rPr>
              <a:t>Conclusion</a:t>
            </a:r>
            <a:endParaRPr sz="3200" dirty="0">
              <a:solidFill>
                <a:schemeClr val="dk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E58983D7-D6F0-B460-01DA-F2960D5E9B85}"/>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4" name="Google Shape;67;p13">
            <a:extLst>
              <a:ext uri="{FF2B5EF4-FFF2-40B4-BE49-F238E27FC236}">
                <a16:creationId xmlns:a16="http://schemas.microsoft.com/office/drawing/2014/main" id="{24DE7BC8-3E9B-B40E-8EEF-B6D1473C644C}"/>
              </a:ext>
            </a:extLst>
          </p:cNvPr>
          <p:cNvSpPr txBox="1">
            <a:spLocks/>
          </p:cNvSpPr>
          <p:nvPr/>
        </p:nvSpPr>
        <p:spPr>
          <a:xfrm>
            <a:off x="180975" y="990600"/>
            <a:ext cx="11786123"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Presentation Overview</a:t>
            </a:r>
          </a:p>
        </p:txBody>
      </p:sp>
      <p:sp>
        <p:nvSpPr>
          <p:cNvPr id="6" name="TextBox 5">
            <a:extLst>
              <a:ext uri="{FF2B5EF4-FFF2-40B4-BE49-F238E27FC236}">
                <a16:creationId xmlns:a16="http://schemas.microsoft.com/office/drawing/2014/main" id="{FD8D20C1-3254-70B6-102A-812BB5505E2B}"/>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Introduction – Background and 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idx="4294967295"/>
          </p:nvPr>
        </p:nvSpPr>
        <p:spPr>
          <a:xfrm>
            <a:off x="142875" y="990600"/>
            <a:ext cx="11824223" cy="702888"/>
          </a:xfrm>
          <a:prstGeom prst="rect">
            <a:avLst/>
          </a:prstGeom>
        </p:spPr>
        <p:txBody>
          <a:bodyPr spcFirstLastPara="1" wrap="square" lIns="91425" tIns="91425" rIns="91425" bIns="91425" anchor="t" anchorCtr="0">
            <a:noAutofit/>
          </a:bodyPr>
          <a:lstStyle/>
          <a:p>
            <a:r>
              <a:rPr lang="en-US" dirty="0"/>
              <a:t>Introduction</a:t>
            </a:r>
            <a:endParaRPr dirty="0"/>
          </a:p>
        </p:txBody>
      </p:sp>
      <p:sp>
        <p:nvSpPr>
          <p:cNvPr id="69" name="Google Shape;69;p13"/>
          <p:cNvSpPr txBox="1"/>
          <p:nvPr/>
        </p:nvSpPr>
        <p:spPr>
          <a:xfrm>
            <a:off x="247650" y="1693488"/>
            <a:ext cx="11719448" cy="4585840"/>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200" u="sng" dirty="0">
                <a:solidFill>
                  <a:srgbClr val="084B8E"/>
                </a:solidFill>
                <a:latin typeface="Calibri"/>
                <a:ea typeface="Calibri"/>
                <a:cs typeface="Calibri"/>
                <a:sym typeface="Calibri"/>
              </a:rPr>
              <a:t>Background</a:t>
            </a:r>
            <a:r>
              <a:rPr lang="en-US" sz="2200" dirty="0">
                <a:latin typeface="Calibri"/>
                <a:ea typeface="Calibri"/>
                <a:cs typeface="Calibri"/>
                <a:sym typeface="Calibri"/>
              </a:rPr>
              <a:t>: </a:t>
            </a:r>
            <a:endParaRPr sz="2200" dirty="0">
              <a:latin typeface="Calibri"/>
              <a:ea typeface="Calibri"/>
              <a:cs typeface="Calibri"/>
              <a:sym typeface="Calibri"/>
            </a:endParaRPr>
          </a:p>
          <a:p>
            <a:pPr marL="914400" lvl="1" indent="-342900">
              <a:buSzPts val="1800"/>
              <a:buFont typeface="Calibri"/>
              <a:buChar char="○"/>
            </a:pPr>
            <a:r>
              <a:rPr lang="en-US" sz="2200" b="1" dirty="0">
                <a:solidFill>
                  <a:srgbClr val="00417D"/>
                </a:solidFill>
                <a:latin typeface="Calibri"/>
                <a:ea typeface="Calibri"/>
                <a:cs typeface="Calibri"/>
                <a:sym typeface="Calibri"/>
              </a:rPr>
              <a:t>Brain tumors </a:t>
            </a:r>
            <a:r>
              <a:rPr lang="en-US" sz="2200" dirty="0">
                <a:latin typeface="Calibri"/>
                <a:ea typeface="Calibri"/>
                <a:cs typeface="Calibri"/>
                <a:sym typeface="Calibri"/>
              </a:rPr>
              <a:t>can be </a:t>
            </a:r>
            <a:r>
              <a:rPr lang="en-US" sz="2200" b="1" dirty="0">
                <a:solidFill>
                  <a:srgbClr val="00417D"/>
                </a:solidFill>
                <a:latin typeface="Calibri"/>
                <a:ea typeface="Calibri"/>
                <a:cs typeface="Calibri"/>
                <a:sym typeface="Calibri"/>
              </a:rPr>
              <a:t>fatal</a:t>
            </a:r>
            <a:r>
              <a:rPr lang="en-US" sz="2200" dirty="0">
                <a:latin typeface="Calibri"/>
                <a:ea typeface="Calibri"/>
                <a:cs typeface="Calibri"/>
                <a:sym typeface="Calibri"/>
              </a:rPr>
              <a:t>, significantly impact the quality of life, and fundamentally change the lives of both the patient and their loved ones.</a:t>
            </a:r>
            <a:endParaRPr sz="2200" dirty="0">
              <a:latin typeface="Calibri"/>
              <a:ea typeface="Calibri"/>
              <a:cs typeface="Calibri"/>
              <a:sym typeface="Calibri"/>
            </a:endParaRPr>
          </a:p>
          <a:p>
            <a:pPr marL="914400"/>
            <a:endParaRPr sz="2200" dirty="0">
              <a:latin typeface="Calibri"/>
              <a:ea typeface="Calibri"/>
              <a:cs typeface="Calibri"/>
              <a:sym typeface="Calibri"/>
            </a:endParaRPr>
          </a:p>
          <a:p>
            <a:pPr marL="914400" lvl="1" indent="-342900">
              <a:buSzPts val="1800"/>
              <a:buFont typeface="Calibri"/>
              <a:buChar char="○"/>
            </a:pPr>
            <a:r>
              <a:rPr lang="en-US" sz="2200" b="1" dirty="0">
                <a:solidFill>
                  <a:srgbClr val="00417D"/>
                </a:solidFill>
                <a:latin typeface="Calibri"/>
                <a:ea typeface="Calibri"/>
                <a:cs typeface="Calibri"/>
                <a:sym typeface="Calibri"/>
              </a:rPr>
              <a:t>Malignant tumors </a:t>
            </a:r>
            <a:r>
              <a:rPr lang="en-US" sz="2200" dirty="0">
                <a:latin typeface="Calibri"/>
                <a:ea typeface="Calibri"/>
                <a:cs typeface="Calibri"/>
                <a:sym typeface="Calibri"/>
              </a:rPr>
              <a:t>have a </a:t>
            </a:r>
            <a:r>
              <a:rPr lang="en-US" sz="2200" b="1" dirty="0">
                <a:solidFill>
                  <a:srgbClr val="00417D"/>
                </a:solidFill>
                <a:latin typeface="Calibri"/>
                <a:ea typeface="Calibri"/>
                <a:cs typeface="Calibri"/>
                <a:sym typeface="Calibri"/>
              </a:rPr>
              <a:t>limited</a:t>
            </a:r>
            <a:r>
              <a:rPr lang="en-US" sz="2200" dirty="0">
                <a:latin typeface="Calibri"/>
                <a:ea typeface="Calibri"/>
                <a:cs typeface="Calibri"/>
                <a:sym typeface="Calibri"/>
              </a:rPr>
              <a:t> chance of </a:t>
            </a:r>
            <a:r>
              <a:rPr lang="en-US" sz="2200" b="1" dirty="0">
                <a:solidFill>
                  <a:srgbClr val="00417D"/>
                </a:solidFill>
                <a:latin typeface="Calibri"/>
                <a:ea typeface="Calibri"/>
                <a:cs typeface="Calibri"/>
                <a:sym typeface="Calibri"/>
              </a:rPr>
              <a:t>surviving</a:t>
            </a:r>
            <a:r>
              <a:rPr lang="en-US" sz="2200" dirty="0">
                <a:latin typeface="Calibri"/>
                <a:ea typeface="Calibri"/>
                <a:cs typeface="Calibri"/>
                <a:sym typeface="Calibri"/>
              </a:rPr>
              <a:t>, so </a:t>
            </a:r>
            <a:r>
              <a:rPr lang="en-US" sz="2200" b="1" dirty="0">
                <a:solidFill>
                  <a:srgbClr val="00417D"/>
                </a:solidFill>
                <a:latin typeface="Calibri"/>
                <a:ea typeface="Calibri"/>
                <a:cs typeface="Calibri"/>
                <a:sym typeface="Calibri"/>
              </a:rPr>
              <a:t>early detection </a:t>
            </a:r>
            <a:r>
              <a:rPr lang="en-US" sz="2200" dirty="0">
                <a:latin typeface="Calibri"/>
                <a:ea typeface="Calibri"/>
                <a:cs typeface="Calibri"/>
                <a:sym typeface="Calibri"/>
              </a:rPr>
              <a:t>and </a:t>
            </a:r>
            <a:r>
              <a:rPr lang="en-US" sz="2200" b="1" dirty="0">
                <a:solidFill>
                  <a:srgbClr val="00417D"/>
                </a:solidFill>
                <a:latin typeface="Calibri"/>
                <a:ea typeface="Calibri"/>
                <a:cs typeface="Calibri"/>
                <a:sym typeface="Calibri"/>
              </a:rPr>
              <a:t>diagnosis</a:t>
            </a:r>
            <a:r>
              <a:rPr lang="en-US" sz="2200" dirty="0">
                <a:latin typeface="Calibri"/>
                <a:ea typeface="Calibri"/>
                <a:cs typeface="Calibri"/>
                <a:sym typeface="Calibri"/>
              </a:rPr>
              <a:t> of brain tumors </a:t>
            </a:r>
            <a:r>
              <a:rPr lang="en-US" sz="2200" b="1" dirty="0">
                <a:solidFill>
                  <a:srgbClr val="00417D"/>
                </a:solidFill>
                <a:latin typeface="Calibri"/>
                <a:ea typeface="Calibri"/>
                <a:cs typeface="Calibri"/>
                <a:sym typeface="Calibri"/>
              </a:rPr>
              <a:t>are essential</a:t>
            </a:r>
            <a:r>
              <a:rPr lang="en-US" sz="2200" dirty="0">
                <a:latin typeface="Calibri"/>
                <a:ea typeface="Calibri"/>
                <a:cs typeface="Calibri"/>
                <a:sym typeface="Calibri"/>
              </a:rPr>
              <a:t>.</a:t>
            </a:r>
            <a:endParaRPr sz="2200" dirty="0">
              <a:latin typeface="Calibri"/>
              <a:ea typeface="Calibri"/>
              <a:cs typeface="Calibri"/>
              <a:sym typeface="Calibri"/>
            </a:endParaRPr>
          </a:p>
          <a:p>
            <a:pPr marL="914400"/>
            <a:endParaRPr sz="2200" dirty="0">
              <a:latin typeface="Calibri"/>
              <a:ea typeface="Calibri"/>
              <a:cs typeface="Calibri"/>
              <a:sym typeface="Calibri"/>
            </a:endParaRPr>
          </a:p>
          <a:p>
            <a:pPr marL="457200" indent="-342900">
              <a:buSzPts val="1800"/>
              <a:buFont typeface="Calibri"/>
              <a:buChar char="●"/>
            </a:pPr>
            <a:r>
              <a:rPr lang="en-US" sz="2200" u="sng" dirty="0">
                <a:solidFill>
                  <a:srgbClr val="084B8E"/>
                </a:solidFill>
                <a:latin typeface="Calibri"/>
                <a:ea typeface="Calibri"/>
                <a:cs typeface="Calibri"/>
                <a:sym typeface="Calibri"/>
              </a:rPr>
              <a:t>Motivation</a:t>
            </a:r>
            <a:r>
              <a:rPr lang="en-US" sz="2200" dirty="0">
                <a:latin typeface="Calibri"/>
                <a:ea typeface="Calibri"/>
                <a:cs typeface="Calibri"/>
                <a:sym typeface="Calibri"/>
              </a:rPr>
              <a:t>:</a:t>
            </a:r>
            <a:endParaRPr sz="2200" dirty="0">
              <a:latin typeface="Calibri"/>
              <a:ea typeface="Calibri"/>
              <a:cs typeface="Calibri"/>
              <a:sym typeface="Calibri"/>
            </a:endParaRPr>
          </a:p>
          <a:p>
            <a:pPr marL="914400" lvl="1" indent="-342900">
              <a:buSzPts val="1800"/>
              <a:buFont typeface="Calibri"/>
              <a:buChar char="○"/>
            </a:pPr>
            <a:r>
              <a:rPr lang="en-US" sz="2200" b="1" dirty="0">
                <a:solidFill>
                  <a:srgbClr val="292C15"/>
                </a:solidFill>
                <a:latin typeface="Calibri"/>
                <a:ea typeface="Calibri"/>
                <a:cs typeface="Calibri"/>
                <a:sym typeface="Calibri"/>
              </a:rPr>
              <a:t>Gliomas</a:t>
            </a:r>
            <a:r>
              <a:rPr lang="en-US" sz="2200" dirty="0">
                <a:latin typeface="Calibri"/>
                <a:ea typeface="Calibri"/>
                <a:cs typeface="Calibri"/>
                <a:sym typeface="Calibri"/>
              </a:rPr>
              <a:t> are one of the most </a:t>
            </a:r>
            <a:r>
              <a:rPr lang="en-US" sz="2200" b="1" dirty="0">
                <a:solidFill>
                  <a:srgbClr val="292C15"/>
                </a:solidFill>
                <a:latin typeface="Calibri"/>
                <a:ea typeface="Calibri"/>
                <a:cs typeface="Calibri"/>
                <a:sym typeface="Calibri"/>
              </a:rPr>
              <a:t>prevalent</a:t>
            </a:r>
            <a:r>
              <a:rPr lang="en-US" sz="2200" dirty="0">
                <a:latin typeface="Calibri"/>
                <a:ea typeface="Calibri"/>
                <a:cs typeface="Calibri"/>
                <a:sym typeface="Calibri"/>
              </a:rPr>
              <a:t> forms of brain tumors among all others. Most gliomas are classified as Low-grade gliomas (LGG) and High-grade gliomas (HGG).</a:t>
            </a:r>
            <a:endParaRPr sz="2200" dirty="0">
              <a:latin typeface="Calibri"/>
              <a:ea typeface="Calibri"/>
              <a:cs typeface="Calibri"/>
              <a:sym typeface="Calibri"/>
            </a:endParaRPr>
          </a:p>
          <a:p>
            <a:pPr marL="914400"/>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A study by the US National Cancer Institute (NCI) found that every year, 18,000 Americans are diagnosed with a glioma brain tumor, most of which pass away within 14 months.</a:t>
            </a:r>
            <a:endParaRPr sz="2200" dirty="0">
              <a:solidFill>
                <a:schemeClr val="dk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94FDFC0D-5FAE-918C-6305-9A6DBC21584F}"/>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4" name="TextBox 3">
            <a:extLst>
              <a:ext uri="{FF2B5EF4-FFF2-40B4-BE49-F238E27FC236}">
                <a16:creationId xmlns:a16="http://schemas.microsoft.com/office/drawing/2014/main" id="{202A72BE-ADD4-5151-3D61-7434EC4EADD9}"/>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Challenges and Contribution of this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7BB266-67C8-D47F-29EA-9BD7905387D9}"/>
              </a:ext>
            </a:extLst>
          </p:cNvPr>
          <p:cNvSpPr>
            <a:spLocks noGrp="1"/>
          </p:cNvSpPr>
          <p:nvPr>
            <p:ph type="sldNum" idx="12"/>
          </p:nvPr>
        </p:nvSpPr>
        <p:spPr/>
        <p:txBody>
          <a:bodyPr/>
          <a:lstStyle/>
          <a:p>
            <a:fld id="{00000000-1234-1234-1234-123412341234}" type="slidenum">
              <a:rPr lang="en-US" smtClean="0"/>
              <a:pPr/>
              <a:t>4</a:t>
            </a:fld>
            <a:endParaRPr lang="en-US" dirty="0"/>
          </a:p>
        </p:txBody>
      </p:sp>
      <p:sp>
        <p:nvSpPr>
          <p:cNvPr id="4" name="Google Shape;67;p13">
            <a:extLst>
              <a:ext uri="{FF2B5EF4-FFF2-40B4-BE49-F238E27FC236}">
                <a16:creationId xmlns:a16="http://schemas.microsoft.com/office/drawing/2014/main" id="{46EE73C9-193E-F7D8-23FB-01B228A81E6A}"/>
              </a:ext>
            </a:extLst>
          </p:cNvPr>
          <p:cNvSpPr txBox="1">
            <a:spLocks/>
          </p:cNvSpPr>
          <p:nvPr/>
        </p:nvSpPr>
        <p:spPr>
          <a:xfrm>
            <a:off x="142875" y="990600"/>
            <a:ext cx="11824223"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Introduction Cont. </a:t>
            </a:r>
          </a:p>
        </p:txBody>
      </p:sp>
      <p:sp>
        <p:nvSpPr>
          <p:cNvPr id="5" name="Google Shape;74;p14">
            <a:extLst>
              <a:ext uri="{FF2B5EF4-FFF2-40B4-BE49-F238E27FC236}">
                <a16:creationId xmlns:a16="http://schemas.microsoft.com/office/drawing/2014/main" id="{E65EBAEE-82B8-C344-5147-AE2F23B3C931}"/>
              </a:ext>
            </a:extLst>
          </p:cNvPr>
          <p:cNvSpPr txBox="1">
            <a:spLocks/>
          </p:cNvSpPr>
          <p:nvPr/>
        </p:nvSpPr>
        <p:spPr>
          <a:xfrm>
            <a:off x="209550" y="1857374"/>
            <a:ext cx="11757548" cy="4498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buClr>
                <a:schemeClr val="dk1"/>
              </a:buClr>
              <a:buSzPts val="1800"/>
              <a:buFont typeface="Calibri"/>
              <a:buChar char="●"/>
            </a:pPr>
            <a:r>
              <a:rPr lang="en-US" sz="2200" u="sng" dirty="0">
                <a:solidFill>
                  <a:srgbClr val="00417D"/>
                </a:solidFill>
              </a:rPr>
              <a:t>Challenges</a:t>
            </a:r>
            <a:r>
              <a:rPr lang="en-US" sz="2200" dirty="0">
                <a:solidFill>
                  <a:schemeClr val="dk1"/>
                </a:solidFill>
              </a:rPr>
              <a:t>:</a:t>
            </a:r>
          </a:p>
          <a:p>
            <a:pPr marL="914400" lvl="1" indent="-342900">
              <a:buClr>
                <a:schemeClr val="dk1"/>
              </a:buClr>
              <a:buSzPts val="1800"/>
              <a:buFont typeface="Courier New" panose="02070309020205020404" pitchFamily="49" charset="0"/>
              <a:buChar char="o"/>
            </a:pPr>
            <a:r>
              <a:rPr lang="en-US" sz="2200" dirty="0">
                <a:solidFill>
                  <a:schemeClr val="dk1"/>
                </a:solidFill>
              </a:rPr>
              <a:t>Processing of the entire brain. </a:t>
            </a:r>
          </a:p>
          <a:p>
            <a:pPr marL="914400" lvl="1" indent="-342900">
              <a:buClr>
                <a:schemeClr val="dk1"/>
              </a:buClr>
              <a:buSzPts val="1800"/>
              <a:buFont typeface="Courier New" panose="02070309020205020404" pitchFamily="49" charset="0"/>
              <a:buChar char="o"/>
            </a:pPr>
            <a:endParaRPr lang="en-US" sz="2200" dirty="0">
              <a:solidFill>
                <a:schemeClr val="dk1"/>
              </a:solidFill>
            </a:endParaRPr>
          </a:p>
          <a:p>
            <a:pPr marL="914400" lvl="1" indent="-342900">
              <a:buClr>
                <a:schemeClr val="dk1"/>
              </a:buClr>
              <a:buSzPts val="1800"/>
              <a:buFont typeface="Courier New" panose="02070309020205020404" pitchFamily="49" charset="0"/>
              <a:buChar char="o"/>
            </a:pPr>
            <a:r>
              <a:rPr lang="en-US" sz="2200" dirty="0">
                <a:solidFill>
                  <a:schemeClr val="dk1"/>
                </a:solidFill>
              </a:rPr>
              <a:t>Applying graph neural network (GNN) on legacy datasets (i.e., non-graphical data). </a:t>
            </a:r>
          </a:p>
          <a:p>
            <a:pPr marL="914400"/>
            <a:endParaRPr lang="en-US" sz="2200" dirty="0">
              <a:solidFill>
                <a:schemeClr val="dk1"/>
              </a:solidFill>
            </a:endParaRPr>
          </a:p>
          <a:p>
            <a:pPr marL="914400"/>
            <a:endParaRPr lang="en-US" sz="2200" dirty="0">
              <a:solidFill>
                <a:schemeClr val="dk1"/>
              </a:solidFill>
            </a:endParaRPr>
          </a:p>
          <a:p>
            <a:pPr marL="457200" indent="-342900">
              <a:buClr>
                <a:schemeClr val="dk1"/>
              </a:buClr>
              <a:buSzPts val="1800"/>
              <a:buFont typeface="Calibri"/>
              <a:buChar char="●"/>
            </a:pPr>
            <a:r>
              <a:rPr lang="en-US" sz="2200" u="sng" dirty="0">
                <a:solidFill>
                  <a:srgbClr val="00417D"/>
                </a:solidFill>
              </a:rPr>
              <a:t>Contributions</a:t>
            </a:r>
            <a:r>
              <a:rPr lang="en-US" sz="2200" dirty="0">
                <a:solidFill>
                  <a:schemeClr val="dk1"/>
                </a:solidFill>
              </a:rPr>
              <a:t>:</a:t>
            </a:r>
          </a:p>
          <a:p>
            <a:pPr marL="914400" lvl="1" indent="-342900">
              <a:buClr>
                <a:schemeClr val="dk1"/>
              </a:buClr>
              <a:buSzPts val="1800"/>
              <a:buFont typeface="Calibri"/>
              <a:buChar char="○"/>
            </a:pPr>
            <a:r>
              <a:rPr lang="en-US" sz="2200" dirty="0">
                <a:solidFill>
                  <a:schemeClr val="dk1"/>
                </a:solidFill>
              </a:rPr>
              <a:t>A computationally efficient and accurate model for brain tumor segmentation as compared to relevant state-of-the-art methods.</a:t>
            </a:r>
          </a:p>
          <a:p>
            <a:pPr marL="914400" lvl="1" indent="-342900">
              <a:buClr>
                <a:schemeClr val="dk1"/>
              </a:buClr>
              <a:buSzPts val="1800"/>
              <a:buFont typeface="Calibri"/>
              <a:buChar char="○"/>
            </a:pPr>
            <a:endParaRPr lang="en-US" sz="2200" dirty="0">
              <a:solidFill>
                <a:schemeClr val="dk1"/>
              </a:solidFill>
            </a:endParaRPr>
          </a:p>
          <a:p>
            <a:pPr marL="914400" lvl="1" indent="-342900">
              <a:buClr>
                <a:schemeClr val="dk1"/>
              </a:buClr>
              <a:buSzPts val="1800"/>
              <a:buFont typeface="Calibri"/>
              <a:buChar char="○"/>
            </a:pPr>
            <a:r>
              <a:rPr lang="en-US" sz="2200" dirty="0">
                <a:solidFill>
                  <a:schemeClr val="dk1"/>
                </a:solidFill>
              </a:rPr>
              <a:t>Exhaustive experimental analysis on benchmark datasets and thorough comparative analysis.</a:t>
            </a:r>
            <a:endParaRPr lang="en-US" sz="2200" dirty="0"/>
          </a:p>
        </p:txBody>
      </p:sp>
      <p:sp>
        <p:nvSpPr>
          <p:cNvPr id="6" name="TextBox 5">
            <a:extLst>
              <a:ext uri="{FF2B5EF4-FFF2-40B4-BE49-F238E27FC236}">
                <a16:creationId xmlns:a16="http://schemas.microsoft.com/office/drawing/2014/main" id="{98F07747-AB6D-BC8D-66F1-6510178EECC2}"/>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Literature Review – Traditional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3661821" y="990600"/>
            <a:ext cx="8305277" cy="1578050"/>
          </a:xfrm>
          <a:prstGeom prst="rect">
            <a:avLst/>
          </a:prstGeom>
          <a:noFill/>
          <a:ln>
            <a:noFill/>
          </a:ln>
        </p:spPr>
      </p:pic>
      <p:sp>
        <p:nvSpPr>
          <p:cNvPr id="83" name="Google Shape;83;p15"/>
          <p:cNvSpPr txBox="1"/>
          <p:nvPr/>
        </p:nvSpPr>
        <p:spPr>
          <a:xfrm>
            <a:off x="224902" y="3746195"/>
            <a:ext cx="11742196" cy="2554515"/>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200" u="sng" dirty="0">
                <a:solidFill>
                  <a:srgbClr val="00417D"/>
                </a:solidFill>
                <a:sym typeface="Calibri"/>
              </a:rPr>
              <a:t>Traditional Methods</a:t>
            </a:r>
            <a:r>
              <a:rPr lang="en-US" sz="2200" dirty="0">
                <a:latin typeface="Calibri"/>
                <a:ea typeface="Calibri"/>
                <a:cs typeface="Calibri"/>
                <a:sym typeface="Calibri"/>
              </a:rPr>
              <a:t>:</a:t>
            </a:r>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SVM concept was studied by Shubhangi </a:t>
            </a:r>
            <a:r>
              <a:rPr lang="en-US" sz="2200" i="1" dirty="0">
                <a:latin typeface="Calibri"/>
                <a:ea typeface="Calibri"/>
                <a:cs typeface="Calibri"/>
                <a:sym typeface="Calibri"/>
              </a:rPr>
              <a:t>et al. </a:t>
            </a:r>
            <a:r>
              <a:rPr lang="en-US" sz="2200" dirty="0">
                <a:latin typeface="Calibri"/>
                <a:ea typeface="Calibri"/>
                <a:cs typeface="Calibri"/>
                <a:sym typeface="Calibri"/>
              </a:rPr>
              <a:t>[5] who combined knowledge-based approaches with multi-spectral analysis. </a:t>
            </a:r>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In 2010, Gopal </a:t>
            </a:r>
            <a:r>
              <a:rPr lang="en-US" sz="2200" i="1" dirty="0">
                <a:latin typeface="Calibri"/>
                <a:ea typeface="Calibri"/>
                <a:cs typeface="Calibri"/>
                <a:sym typeface="Calibri"/>
              </a:rPr>
              <a:t>et al. </a:t>
            </a:r>
            <a:r>
              <a:rPr lang="en-US" sz="2200" dirty="0">
                <a:latin typeface="Calibri"/>
                <a:ea typeface="Calibri"/>
                <a:cs typeface="Calibri"/>
                <a:sym typeface="Calibri"/>
              </a:rPr>
              <a:t>[6] proposed work on MRI brain tumor detection using fuzzy c-means along with intelligent optimization tools. </a:t>
            </a:r>
            <a:endParaRPr sz="2200" dirty="0">
              <a:latin typeface="Calibri"/>
              <a:ea typeface="Calibri"/>
              <a:cs typeface="Calibri"/>
              <a:sym typeface="Calibri"/>
            </a:endParaRPr>
          </a:p>
          <a:p>
            <a:pPr marL="914400" lvl="1" indent="-342900">
              <a:buSzPts val="1800"/>
              <a:buFont typeface="Calibri"/>
              <a:buChar char="○"/>
            </a:pPr>
            <a:r>
              <a:rPr lang="en-US" sz="2200" dirty="0">
                <a:latin typeface="Calibri"/>
                <a:ea typeface="Calibri"/>
                <a:cs typeface="Calibri"/>
                <a:sym typeface="Calibri"/>
              </a:rPr>
              <a:t>Javaid </a:t>
            </a:r>
            <a:r>
              <a:rPr lang="en-US" sz="2200" i="1" dirty="0">
                <a:latin typeface="Calibri"/>
                <a:ea typeface="Calibri"/>
                <a:cs typeface="Calibri"/>
                <a:sym typeface="Calibri"/>
              </a:rPr>
              <a:t>et al. </a:t>
            </a:r>
            <a:r>
              <a:rPr lang="en-US" sz="2200" dirty="0">
                <a:latin typeface="Calibri"/>
                <a:ea typeface="Calibri"/>
                <a:cs typeface="Calibri"/>
                <a:sym typeface="Calibri"/>
              </a:rPr>
              <a:t>[8]</a:t>
            </a:r>
            <a:r>
              <a:rPr lang="en-US" sz="2200" i="1" dirty="0">
                <a:latin typeface="Calibri"/>
                <a:ea typeface="Calibri"/>
                <a:cs typeface="Calibri"/>
                <a:sym typeface="Calibri"/>
              </a:rPr>
              <a:t> </a:t>
            </a:r>
            <a:r>
              <a:rPr lang="en-US" sz="2200" dirty="0">
                <a:latin typeface="Calibri"/>
                <a:ea typeface="Calibri"/>
                <a:cs typeface="Calibri"/>
                <a:sym typeface="Calibri"/>
              </a:rPr>
              <a:t>presented a sophisticated fully automated tumor recognition model using kernel-based fuzzy C-means, achieving an accuracy of 98.7%.</a:t>
            </a:r>
            <a:endParaRPr sz="2200" dirty="0">
              <a:latin typeface="Calibri"/>
              <a:ea typeface="Calibri"/>
              <a:cs typeface="Calibri"/>
              <a:sym typeface="Calibri"/>
            </a:endParaRPr>
          </a:p>
        </p:txBody>
      </p:sp>
      <p:sp>
        <p:nvSpPr>
          <p:cNvPr id="84" name="Google Shape;84;p15"/>
          <p:cNvSpPr txBox="1"/>
          <p:nvPr/>
        </p:nvSpPr>
        <p:spPr>
          <a:xfrm>
            <a:off x="224902" y="2574984"/>
            <a:ext cx="11742196" cy="1077188"/>
          </a:xfrm>
          <a:prstGeom prst="rect">
            <a:avLst/>
          </a:prstGeom>
          <a:noFill/>
          <a:ln>
            <a:noFill/>
          </a:ln>
        </p:spPr>
        <p:txBody>
          <a:bodyPr spcFirstLastPara="1" wrap="square" lIns="91425" tIns="91425" rIns="91425" bIns="91425" anchor="t" anchorCtr="0">
            <a:spAutoFit/>
          </a:bodyPr>
          <a:lstStyle/>
          <a:p>
            <a:pPr marL="461963" indent="-350838">
              <a:buSzPct val="120000"/>
              <a:buFont typeface="Arial" panose="020B0604020202020204" pitchFamily="34" charset="0"/>
              <a:buChar char="•"/>
            </a:pPr>
            <a:r>
              <a:rPr lang="en-US" sz="2200" u="sng" dirty="0">
                <a:solidFill>
                  <a:srgbClr val="00417D"/>
                </a:solidFill>
                <a:sym typeface="Calibri"/>
              </a:rPr>
              <a:t>Methodologies for brain tumor detection</a:t>
            </a:r>
            <a:r>
              <a:rPr lang="en-US" sz="2000" dirty="0">
                <a:latin typeface="Calibri"/>
                <a:ea typeface="Calibri"/>
                <a:cs typeface="Calibri"/>
                <a:sym typeface="Calibri"/>
              </a:rPr>
              <a:t>: </a:t>
            </a:r>
            <a:r>
              <a:rPr lang="en-US" sz="1700" dirty="0">
                <a:latin typeface="Calibri"/>
                <a:ea typeface="Calibri"/>
                <a:cs typeface="Calibri"/>
                <a:sym typeface="Calibri"/>
              </a:rPr>
              <a:t>ANN- Artificial Neural Network, SVM- Support Vector Machine, FCM-Fuzzy c-means SOM- Self Organized Map, CNN-Convolution Neural Networks, GNN-Graph Neural Networks, DCNN-Deep Convolution Neural Networks, EM- Expectation Maximization MRF-Markov Random Fields, GMM-Gaussian Mixture Model</a:t>
            </a:r>
            <a:endParaRPr sz="1700" dirty="0">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7AB60F30-4FE5-38D8-6877-2D182EB5B88F}"/>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4" name="Google Shape;67;p13">
            <a:extLst>
              <a:ext uri="{FF2B5EF4-FFF2-40B4-BE49-F238E27FC236}">
                <a16:creationId xmlns:a16="http://schemas.microsoft.com/office/drawing/2014/main" id="{55CF7BDE-552E-8279-497D-42D17729B3B4}"/>
              </a:ext>
            </a:extLst>
          </p:cNvPr>
          <p:cNvSpPr txBox="1">
            <a:spLocks/>
          </p:cNvSpPr>
          <p:nvPr/>
        </p:nvSpPr>
        <p:spPr>
          <a:xfrm>
            <a:off x="142875" y="990600"/>
            <a:ext cx="11824223"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Literature Review</a:t>
            </a:r>
          </a:p>
        </p:txBody>
      </p:sp>
      <p:sp>
        <p:nvSpPr>
          <p:cNvPr id="5" name="TextBox 4">
            <a:extLst>
              <a:ext uri="{FF2B5EF4-FFF2-40B4-BE49-F238E27FC236}">
                <a16:creationId xmlns:a16="http://schemas.microsoft.com/office/drawing/2014/main" id="{AE691BB1-ADBC-784B-DC9B-F360319BAB35}"/>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Literature Review – Advanced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Google Shape;91;p16"/>
          <p:cNvSpPr txBox="1"/>
          <p:nvPr/>
        </p:nvSpPr>
        <p:spPr>
          <a:xfrm>
            <a:off x="221064" y="3125607"/>
            <a:ext cx="11746034" cy="3046958"/>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200" u="sng" dirty="0">
                <a:solidFill>
                  <a:srgbClr val="00417D"/>
                </a:solidFill>
                <a:sym typeface="Calibri"/>
              </a:rPr>
              <a:t>Advanced methods</a:t>
            </a:r>
            <a:r>
              <a:rPr lang="en-US" sz="2200" dirty="0">
                <a:latin typeface="Calibri"/>
                <a:ea typeface="Calibri"/>
                <a:cs typeface="Calibri"/>
                <a:sym typeface="Calibri"/>
              </a:rPr>
              <a:t>:</a:t>
            </a:r>
            <a:endParaRPr sz="2200" dirty="0">
              <a:latin typeface="Calibri"/>
              <a:ea typeface="Calibri"/>
              <a:cs typeface="Calibri"/>
              <a:sym typeface="Calibri"/>
            </a:endParaRPr>
          </a:p>
          <a:p>
            <a:pPr marL="914400" lvl="1" indent="-342900">
              <a:buSzPts val="1800"/>
              <a:buFont typeface="Calibri"/>
              <a:buChar char="○"/>
            </a:pPr>
            <a:r>
              <a:rPr lang="en-US" sz="2400" dirty="0">
                <a:latin typeface="Calibri"/>
                <a:ea typeface="Calibri"/>
                <a:cs typeface="Calibri"/>
                <a:sym typeface="Calibri"/>
              </a:rPr>
              <a:t>In recent years, </a:t>
            </a:r>
            <a:r>
              <a:rPr lang="en-US" sz="2400" b="1" dirty="0">
                <a:solidFill>
                  <a:srgbClr val="292C15"/>
                </a:solidFill>
                <a:latin typeface="Calibri"/>
                <a:ea typeface="Calibri"/>
                <a:cs typeface="Calibri"/>
                <a:sym typeface="Calibri"/>
              </a:rPr>
              <a:t>deep convolutional neural networks </a:t>
            </a:r>
            <a:r>
              <a:rPr lang="en-US" sz="2400" dirty="0">
                <a:latin typeface="Calibri"/>
                <a:ea typeface="Calibri"/>
                <a:cs typeface="Calibri"/>
                <a:sym typeface="Calibri"/>
              </a:rPr>
              <a:t>(DCNNs) have shown excellent results in various medical image segmentation tasks. </a:t>
            </a:r>
            <a:endParaRPr sz="2400" dirty="0">
              <a:latin typeface="Calibri"/>
              <a:ea typeface="Calibri"/>
              <a:cs typeface="Calibri"/>
              <a:sym typeface="Calibri"/>
            </a:endParaRPr>
          </a:p>
          <a:p>
            <a:pPr marL="1371600" lvl="2" indent="-342900">
              <a:buSzPts val="1800"/>
              <a:buFont typeface="Calibri"/>
              <a:buChar char="■"/>
            </a:pPr>
            <a:r>
              <a:rPr lang="en-US" sz="2400" dirty="0" err="1">
                <a:latin typeface="Calibri"/>
                <a:ea typeface="Calibri"/>
                <a:cs typeface="Calibri"/>
                <a:sym typeface="Calibri"/>
              </a:rPr>
              <a:t>Longet</a:t>
            </a:r>
            <a:r>
              <a:rPr lang="en-US" sz="2400" dirty="0">
                <a:latin typeface="Calibri"/>
                <a:ea typeface="Calibri"/>
                <a:cs typeface="Calibri"/>
                <a:sym typeface="Calibri"/>
              </a:rPr>
              <a:t> </a:t>
            </a:r>
            <a:r>
              <a:rPr lang="en-US" sz="2400" i="1" dirty="0">
                <a:latin typeface="Calibri"/>
                <a:ea typeface="Calibri"/>
                <a:cs typeface="Calibri"/>
                <a:sym typeface="Calibri"/>
              </a:rPr>
              <a:t>et al.</a:t>
            </a:r>
            <a:r>
              <a:rPr lang="en-US" sz="2400" dirty="0">
                <a:latin typeface="Calibri"/>
                <a:ea typeface="Calibri"/>
                <a:cs typeface="Calibri"/>
                <a:sym typeface="Calibri"/>
              </a:rPr>
              <a:t> [9], in 2015, developed a fully convolutional network (FCN) for pixel-level classification.</a:t>
            </a:r>
          </a:p>
          <a:p>
            <a:pPr marL="1371600" lvl="2" indent="-342900">
              <a:buSzPts val="1800"/>
              <a:buFont typeface="Calibri"/>
              <a:buChar char="■"/>
            </a:pPr>
            <a:endParaRPr sz="1600" dirty="0">
              <a:latin typeface="Calibri"/>
              <a:ea typeface="Calibri"/>
              <a:cs typeface="Calibri"/>
              <a:sym typeface="Calibri"/>
            </a:endParaRPr>
          </a:p>
          <a:p>
            <a:pPr marL="1371600" lvl="2" indent="-342900">
              <a:buSzPts val="1800"/>
              <a:buFont typeface="Calibri"/>
              <a:buChar char="■"/>
            </a:pPr>
            <a:r>
              <a:rPr lang="en-US" sz="2400" dirty="0">
                <a:latin typeface="Calibri"/>
                <a:ea typeface="Calibri"/>
                <a:cs typeface="Calibri"/>
                <a:sym typeface="Calibri"/>
              </a:rPr>
              <a:t>Following this idea, several DL-based segmentation models have been developed for various applications, including brain tumor segmentation. </a:t>
            </a:r>
          </a:p>
        </p:txBody>
      </p:sp>
      <p:pic>
        <p:nvPicPr>
          <p:cNvPr id="92" name="Google Shape;92;p16"/>
          <p:cNvPicPr preferRelativeResize="0"/>
          <p:nvPr/>
        </p:nvPicPr>
        <p:blipFill rotWithShape="1">
          <a:blip r:embed="rId3">
            <a:alphaModFix/>
          </a:blip>
          <a:srcRect b="3320"/>
          <a:stretch/>
        </p:blipFill>
        <p:spPr>
          <a:xfrm>
            <a:off x="5147248" y="1101347"/>
            <a:ext cx="6819850" cy="1822724"/>
          </a:xfrm>
          <a:prstGeom prst="rect">
            <a:avLst/>
          </a:prstGeom>
          <a:noFill/>
          <a:ln>
            <a:noFill/>
          </a:ln>
        </p:spPr>
      </p:pic>
      <p:sp>
        <p:nvSpPr>
          <p:cNvPr id="3" name="Slide Number Placeholder 2">
            <a:extLst>
              <a:ext uri="{FF2B5EF4-FFF2-40B4-BE49-F238E27FC236}">
                <a16:creationId xmlns:a16="http://schemas.microsoft.com/office/drawing/2014/main" id="{72033126-707A-FB6B-4B76-9296D04BF794}"/>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4" name="Google Shape;67;p13">
            <a:extLst>
              <a:ext uri="{FF2B5EF4-FFF2-40B4-BE49-F238E27FC236}">
                <a16:creationId xmlns:a16="http://schemas.microsoft.com/office/drawing/2014/main" id="{F2DD28FA-FBDE-9481-0B2F-C87F0F0BFA22}"/>
              </a:ext>
            </a:extLst>
          </p:cNvPr>
          <p:cNvSpPr txBox="1">
            <a:spLocks/>
          </p:cNvSpPr>
          <p:nvPr/>
        </p:nvSpPr>
        <p:spPr>
          <a:xfrm>
            <a:off x="142875" y="990600"/>
            <a:ext cx="11824223"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Literature Review Cont. </a:t>
            </a:r>
          </a:p>
        </p:txBody>
      </p:sp>
      <p:sp>
        <p:nvSpPr>
          <p:cNvPr id="5" name="TextBox 4">
            <a:extLst>
              <a:ext uri="{FF2B5EF4-FFF2-40B4-BE49-F238E27FC236}">
                <a16:creationId xmlns:a16="http://schemas.microsoft.com/office/drawing/2014/main" id="{414C2196-DCA3-7AA2-DD57-6691375EF554}"/>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Literature Review – GNN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7"/>
          <p:cNvSpPr txBox="1"/>
          <p:nvPr/>
        </p:nvSpPr>
        <p:spPr>
          <a:xfrm>
            <a:off x="3021500" y="1516575"/>
            <a:ext cx="5493900" cy="400200"/>
          </a:xfrm>
          <a:prstGeom prst="rect">
            <a:avLst/>
          </a:prstGeom>
          <a:noFill/>
          <a:ln>
            <a:noFill/>
          </a:ln>
        </p:spPr>
        <p:txBody>
          <a:bodyPr spcFirstLastPara="1" wrap="square" lIns="91425" tIns="91425" rIns="91425" bIns="91425" anchor="t" anchorCtr="0">
            <a:spAutoFit/>
          </a:bodyPr>
          <a:lstStyle/>
          <a:p>
            <a:endParaRPr>
              <a:latin typeface="Calibri"/>
              <a:ea typeface="Calibri"/>
              <a:cs typeface="Calibri"/>
              <a:sym typeface="Calibri"/>
            </a:endParaRPr>
          </a:p>
        </p:txBody>
      </p:sp>
      <p:sp>
        <p:nvSpPr>
          <p:cNvPr id="100" name="Google Shape;100;p17"/>
          <p:cNvSpPr txBox="1"/>
          <p:nvPr/>
        </p:nvSpPr>
        <p:spPr>
          <a:xfrm>
            <a:off x="166274" y="3259675"/>
            <a:ext cx="11800823" cy="3016180"/>
          </a:xfrm>
          <a:prstGeom prst="rect">
            <a:avLst/>
          </a:prstGeom>
          <a:noFill/>
          <a:ln>
            <a:noFill/>
          </a:ln>
        </p:spPr>
        <p:txBody>
          <a:bodyPr spcFirstLastPara="1" wrap="square" lIns="91425" tIns="91425" rIns="91425" bIns="91425" anchor="t" anchorCtr="0">
            <a:spAutoFit/>
          </a:bodyPr>
          <a:lstStyle/>
          <a:p>
            <a:pPr marL="457200" indent="-342900">
              <a:buSzPts val="1800"/>
              <a:buFont typeface="Calibri"/>
              <a:buChar char="●"/>
            </a:pPr>
            <a:r>
              <a:rPr lang="en-US" sz="2400" b="1" dirty="0">
                <a:solidFill>
                  <a:srgbClr val="292C15"/>
                </a:solidFill>
                <a:latin typeface="Calibri"/>
                <a:ea typeface="Calibri"/>
                <a:cs typeface="Calibri"/>
                <a:sym typeface="Calibri"/>
              </a:rPr>
              <a:t>Graph Neural Network (GNN)</a:t>
            </a:r>
            <a:r>
              <a:rPr lang="en-US" sz="2000" dirty="0">
                <a:latin typeface="Calibri"/>
                <a:ea typeface="Calibri"/>
                <a:cs typeface="Calibri"/>
                <a:sym typeface="Calibri"/>
              </a:rPr>
              <a:t>:</a:t>
            </a:r>
            <a:endParaRPr sz="2000" dirty="0">
              <a:latin typeface="Calibri"/>
              <a:ea typeface="Calibri"/>
              <a:cs typeface="Calibri"/>
              <a:sym typeface="Calibri"/>
            </a:endParaRPr>
          </a:p>
          <a:p>
            <a:pPr marL="914400" lvl="1" indent="-342900">
              <a:buSzPts val="1800"/>
              <a:buFont typeface="Calibri"/>
              <a:buChar char="○"/>
            </a:pPr>
            <a:r>
              <a:rPr lang="en-US" sz="2000" dirty="0">
                <a:latin typeface="Calibri"/>
                <a:ea typeface="Calibri"/>
                <a:cs typeface="Calibri"/>
                <a:sym typeface="Calibri"/>
              </a:rPr>
              <a:t>DL-based graph data processing, known as GNN, was first introduced by Gori </a:t>
            </a:r>
            <a:r>
              <a:rPr lang="en-US" sz="2000" i="1" dirty="0">
                <a:latin typeface="Calibri"/>
                <a:ea typeface="Calibri"/>
                <a:cs typeface="Calibri"/>
                <a:sym typeface="Calibri"/>
              </a:rPr>
              <a:t>et al.,</a:t>
            </a:r>
            <a:r>
              <a:rPr lang="en-US" sz="2000" dirty="0">
                <a:latin typeface="Calibri"/>
                <a:ea typeface="Calibri"/>
                <a:cs typeface="Calibri"/>
                <a:sym typeface="Calibri"/>
              </a:rPr>
              <a:t> in 2005 [15]. </a:t>
            </a:r>
            <a:endParaRPr sz="2000" dirty="0">
              <a:latin typeface="Calibri"/>
              <a:ea typeface="Calibri"/>
              <a:cs typeface="Calibri"/>
              <a:sym typeface="Calibri"/>
            </a:endParaRPr>
          </a:p>
          <a:p>
            <a:pPr marL="914400" lvl="1" indent="-342900">
              <a:buSzPts val="1800"/>
              <a:buFont typeface="Calibri"/>
              <a:buChar char="○"/>
            </a:pPr>
            <a:r>
              <a:rPr lang="en-US" sz="2000" dirty="0">
                <a:latin typeface="Calibri"/>
                <a:ea typeface="Calibri"/>
                <a:cs typeface="Calibri"/>
                <a:sym typeface="Calibri"/>
              </a:rPr>
              <a:t>One of the most advanced techniques, in this category, is the </a:t>
            </a:r>
            <a:r>
              <a:rPr lang="en-US" sz="2000" b="1" dirty="0">
                <a:solidFill>
                  <a:srgbClr val="00417D"/>
                </a:solidFill>
                <a:latin typeface="Calibri"/>
                <a:ea typeface="Calibri"/>
                <a:cs typeface="Calibri"/>
                <a:sym typeface="Calibri"/>
              </a:rPr>
              <a:t>graph attention network </a:t>
            </a:r>
            <a:r>
              <a:rPr lang="en-US" sz="2000" dirty="0">
                <a:latin typeface="Calibri"/>
                <a:ea typeface="Calibri"/>
                <a:cs typeface="Calibri"/>
                <a:sym typeface="Calibri"/>
              </a:rPr>
              <a:t>(GAT), which was introduced by Yoshua </a:t>
            </a:r>
            <a:r>
              <a:rPr lang="en-US" sz="2000" dirty="0" err="1">
                <a:latin typeface="Calibri"/>
                <a:ea typeface="Calibri"/>
                <a:cs typeface="Calibri"/>
                <a:sym typeface="Calibri"/>
              </a:rPr>
              <a:t>Bengio’s</a:t>
            </a:r>
            <a:r>
              <a:rPr lang="en-US" sz="2000" dirty="0">
                <a:latin typeface="Calibri"/>
                <a:ea typeface="Calibri"/>
                <a:cs typeface="Calibri"/>
                <a:sym typeface="Calibri"/>
              </a:rPr>
              <a:t> research team, in 2018.</a:t>
            </a:r>
            <a:endParaRPr sz="2000" dirty="0">
              <a:latin typeface="Calibri"/>
              <a:ea typeface="Calibri"/>
              <a:cs typeface="Calibri"/>
              <a:sym typeface="Calibri"/>
            </a:endParaRPr>
          </a:p>
          <a:p>
            <a:pPr marL="914400" lvl="1" indent="-342900">
              <a:buSzPts val="1800"/>
              <a:buFont typeface="Calibri"/>
              <a:buChar char="○"/>
            </a:pPr>
            <a:r>
              <a:rPr lang="en-US" sz="2000" dirty="0" err="1">
                <a:latin typeface="Calibri"/>
                <a:ea typeface="Calibri"/>
                <a:cs typeface="Calibri"/>
                <a:sym typeface="Calibri"/>
              </a:rPr>
              <a:t>Hyeonwoo</a:t>
            </a:r>
            <a:r>
              <a:rPr lang="en-US" sz="2000" dirty="0">
                <a:latin typeface="Calibri"/>
                <a:ea typeface="Calibri"/>
                <a:cs typeface="Calibri"/>
                <a:sym typeface="Calibri"/>
              </a:rPr>
              <a:t> et al. [16] combined a multi-view representation using multiple simultaneous self-constructing graph (SCG) modules to transform image data into a graph representation and applied </a:t>
            </a:r>
            <a:r>
              <a:rPr lang="en-US" sz="2000" b="1" dirty="0">
                <a:solidFill>
                  <a:srgbClr val="00417D"/>
                </a:solidFill>
                <a:latin typeface="Calibri"/>
                <a:ea typeface="Calibri"/>
                <a:cs typeface="Calibri"/>
                <a:sym typeface="Calibri"/>
              </a:rPr>
              <a:t>graph convolutional network </a:t>
            </a:r>
            <a:r>
              <a:rPr lang="en-US" sz="2000" dirty="0">
                <a:latin typeface="Calibri"/>
                <a:ea typeface="Calibri"/>
                <a:cs typeface="Calibri"/>
                <a:sym typeface="Calibri"/>
              </a:rPr>
              <a:t>(GCN) to learn segmentation. </a:t>
            </a:r>
          </a:p>
          <a:p>
            <a:pPr marL="914400" lvl="1" indent="-342900">
              <a:buSzPts val="1800"/>
              <a:buFont typeface="Calibri"/>
              <a:buChar char="○"/>
            </a:pPr>
            <a:r>
              <a:rPr lang="en-US" sz="2000" dirty="0">
                <a:latin typeface="Calibri"/>
                <a:ea typeface="Calibri"/>
                <a:cs typeface="Calibri"/>
                <a:sym typeface="Calibri"/>
              </a:rPr>
              <a:t>Similarly, </a:t>
            </a:r>
            <a:r>
              <a:rPr lang="en-US" sz="2000" b="0" i="0" u="none" strike="noStrike" baseline="0" dirty="0">
                <a:latin typeface="NimbusRomNo9L-Regu"/>
              </a:rPr>
              <a:t>Wei </a:t>
            </a:r>
            <a:r>
              <a:rPr lang="en-US" sz="2000" b="0" i="0" u="none" strike="noStrike" baseline="0" dirty="0">
                <a:latin typeface="NimbusRomNo9L-ReguItal"/>
              </a:rPr>
              <a:t>et al. </a:t>
            </a:r>
            <a:r>
              <a:rPr lang="en-US" sz="2000" b="0" i="0" u="none" strike="noStrike" baseline="0" dirty="0">
                <a:latin typeface="NimbusRomNo9L-Regu"/>
              </a:rPr>
              <a:t>[19] proposed a method to determine isocitrate dehydrogenase mutation status in glioma using structural brain networks and GNNs.</a:t>
            </a:r>
            <a:endParaRPr sz="2000" dirty="0">
              <a:latin typeface="Calibri"/>
              <a:ea typeface="Calibri"/>
              <a:cs typeface="Calibri"/>
              <a:sym typeface="Calibri"/>
            </a:endParaRPr>
          </a:p>
        </p:txBody>
      </p:sp>
      <p:pic>
        <p:nvPicPr>
          <p:cNvPr id="101" name="Google Shape;101;p17"/>
          <p:cNvPicPr preferRelativeResize="0"/>
          <p:nvPr/>
        </p:nvPicPr>
        <p:blipFill>
          <a:blip r:embed="rId3">
            <a:alphaModFix/>
          </a:blip>
          <a:stretch>
            <a:fillRect/>
          </a:stretch>
        </p:blipFill>
        <p:spPr>
          <a:xfrm>
            <a:off x="5110500" y="995600"/>
            <a:ext cx="6915226" cy="2433400"/>
          </a:xfrm>
          <a:prstGeom prst="rect">
            <a:avLst/>
          </a:prstGeom>
          <a:noFill/>
          <a:ln>
            <a:noFill/>
          </a:ln>
        </p:spPr>
      </p:pic>
      <p:sp>
        <p:nvSpPr>
          <p:cNvPr id="3" name="Slide Number Placeholder 2">
            <a:extLst>
              <a:ext uri="{FF2B5EF4-FFF2-40B4-BE49-F238E27FC236}">
                <a16:creationId xmlns:a16="http://schemas.microsoft.com/office/drawing/2014/main" id="{9E06D53D-6BB4-31C3-E384-19168198B3F4}"/>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4" name="Google Shape;67;p13">
            <a:extLst>
              <a:ext uri="{FF2B5EF4-FFF2-40B4-BE49-F238E27FC236}">
                <a16:creationId xmlns:a16="http://schemas.microsoft.com/office/drawing/2014/main" id="{AECB11F5-AE94-CD56-C616-A950934F270C}"/>
              </a:ext>
            </a:extLst>
          </p:cNvPr>
          <p:cNvSpPr txBox="1">
            <a:spLocks/>
          </p:cNvSpPr>
          <p:nvPr/>
        </p:nvSpPr>
        <p:spPr>
          <a:xfrm>
            <a:off x="142875" y="990600"/>
            <a:ext cx="11824223"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Literature Review Cont. </a:t>
            </a:r>
          </a:p>
        </p:txBody>
      </p:sp>
      <p:sp>
        <p:nvSpPr>
          <p:cNvPr id="5" name="TextBox 4">
            <a:extLst>
              <a:ext uri="{FF2B5EF4-FFF2-40B4-BE49-F238E27FC236}">
                <a16:creationId xmlns:a16="http://schemas.microsoft.com/office/drawing/2014/main" id="{6206AB5B-2CA4-C897-9A06-E9E7904380A1}"/>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Proposed Solution – Flow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846784-5B5B-392E-4258-CAD4744E760B}"/>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4" name="Google Shape;67;p13">
            <a:extLst>
              <a:ext uri="{FF2B5EF4-FFF2-40B4-BE49-F238E27FC236}">
                <a16:creationId xmlns:a16="http://schemas.microsoft.com/office/drawing/2014/main" id="{5D8D2FD6-31B6-452B-5CC9-7E1668446163}"/>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Proposed Solution</a:t>
            </a:r>
          </a:p>
        </p:txBody>
      </p:sp>
      <p:pic>
        <p:nvPicPr>
          <p:cNvPr id="6" name="Picture 5">
            <a:extLst>
              <a:ext uri="{FF2B5EF4-FFF2-40B4-BE49-F238E27FC236}">
                <a16:creationId xmlns:a16="http://schemas.microsoft.com/office/drawing/2014/main" id="{B85C2DA1-A791-2D9E-27F3-525CB965AC15}"/>
              </a:ext>
            </a:extLst>
          </p:cNvPr>
          <p:cNvPicPr>
            <a:picLocks noChangeAspect="1"/>
          </p:cNvPicPr>
          <p:nvPr/>
        </p:nvPicPr>
        <p:blipFill>
          <a:blip r:embed="rId3"/>
          <a:stretch>
            <a:fillRect/>
          </a:stretch>
        </p:blipFill>
        <p:spPr>
          <a:xfrm>
            <a:off x="4505841" y="865867"/>
            <a:ext cx="7461257" cy="5490483"/>
          </a:xfrm>
          <a:prstGeom prst="rect">
            <a:avLst/>
          </a:prstGeom>
        </p:spPr>
      </p:pic>
      <p:sp>
        <p:nvSpPr>
          <p:cNvPr id="8" name="TextBox 7">
            <a:extLst>
              <a:ext uri="{FF2B5EF4-FFF2-40B4-BE49-F238E27FC236}">
                <a16:creationId xmlns:a16="http://schemas.microsoft.com/office/drawing/2014/main" id="{6F389F03-11A7-DED0-EAEB-0693EC1B54CA}"/>
              </a:ext>
            </a:extLst>
          </p:cNvPr>
          <p:cNvSpPr txBox="1"/>
          <p:nvPr/>
        </p:nvSpPr>
        <p:spPr>
          <a:xfrm>
            <a:off x="224902" y="2013162"/>
            <a:ext cx="4066682" cy="4154984"/>
          </a:xfrm>
          <a:prstGeom prst="rect">
            <a:avLst/>
          </a:prstGeom>
          <a:noFill/>
        </p:spPr>
        <p:txBody>
          <a:bodyPr wrap="square">
            <a:spAutoFit/>
          </a:bodyPr>
          <a:lstStyle/>
          <a:p>
            <a:pPr algn="l"/>
            <a:r>
              <a:rPr lang="en-US" sz="2400" u="sng" dirty="0">
                <a:solidFill>
                  <a:srgbClr val="00417D"/>
                </a:solidFill>
                <a:latin typeface="Calibri"/>
                <a:ea typeface="Calibri"/>
                <a:cs typeface="Calibri"/>
              </a:rPr>
              <a:t>Detailed functional flow diagram </a:t>
            </a:r>
            <a:r>
              <a:rPr lang="en-US" sz="2400" dirty="0">
                <a:latin typeface="Calibri"/>
                <a:ea typeface="Calibri"/>
                <a:cs typeface="Calibri"/>
              </a:rPr>
              <a:t>of the proposed GAT-based MRI brain tumor segmentation framework. </a:t>
            </a:r>
          </a:p>
          <a:p>
            <a:pPr algn="l"/>
            <a:endParaRPr lang="en-US" sz="2400" dirty="0">
              <a:latin typeface="Calibri"/>
              <a:ea typeface="Calibri"/>
              <a:cs typeface="Calibri"/>
            </a:endParaRPr>
          </a:p>
          <a:p>
            <a:pPr marL="342900" indent="-342900" algn="l">
              <a:buFont typeface="Arial" panose="020B0604020202020204" pitchFamily="34" charset="0"/>
              <a:buChar char="•"/>
            </a:pPr>
            <a:r>
              <a:rPr lang="en-US" sz="2400" dirty="0">
                <a:latin typeface="Calibri"/>
                <a:ea typeface="Calibri"/>
                <a:cs typeface="Calibri"/>
              </a:rPr>
              <a:t>It consists of three abstract phases :</a:t>
            </a:r>
          </a:p>
          <a:p>
            <a:pPr marL="682625" lvl="2" indent="-341313">
              <a:buFont typeface="Courier New" panose="02070309020205020404" pitchFamily="49" charset="0"/>
              <a:buChar char="o"/>
            </a:pPr>
            <a:r>
              <a:rPr lang="en-US" sz="2400" dirty="0">
                <a:latin typeface="Calibri"/>
                <a:ea typeface="Calibri"/>
                <a:cs typeface="Calibri"/>
              </a:rPr>
              <a:t>Phase 1: Input </a:t>
            </a:r>
          </a:p>
          <a:p>
            <a:pPr marL="682625" lvl="2" indent="-341313">
              <a:buFont typeface="Courier New" panose="02070309020205020404" pitchFamily="49" charset="0"/>
              <a:buChar char="o"/>
            </a:pPr>
            <a:r>
              <a:rPr lang="en-US" sz="2400" dirty="0">
                <a:latin typeface="Calibri"/>
                <a:ea typeface="Calibri"/>
                <a:cs typeface="Calibri"/>
              </a:rPr>
              <a:t>Phase 2: Data curation</a:t>
            </a:r>
          </a:p>
          <a:p>
            <a:pPr marL="682625" lvl="2" indent="-341313">
              <a:buFont typeface="Courier New" panose="02070309020205020404" pitchFamily="49" charset="0"/>
              <a:buChar char="o"/>
            </a:pPr>
            <a:r>
              <a:rPr lang="en-US" sz="2400" dirty="0">
                <a:latin typeface="Calibri"/>
                <a:ea typeface="Calibri"/>
                <a:cs typeface="Calibri"/>
              </a:rPr>
              <a:t>Phase 3: Model building and evaluation.</a:t>
            </a:r>
          </a:p>
        </p:txBody>
      </p:sp>
      <p:sp>
        <p:nvSpPr>
          <p:cNvPr id="9" name="TextBox 8">
            <a:extLst>
              <a:ext uri="{FF2B5EF4-FFF2-40B4-BE49-F238E27FC236}">
                <a16:creationId xmlns:a16="http://schemas.microsoft.com/office/drawing/2014/main" id="{87E997FC-3F92-ACE8-1BAD-03725F868350}"/>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Proposed Solution – Layer-wise Schematic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idx="4294967295"/>
          </p:nvPr>
        </p:nvSpPr>
        <p:spPr>
          <a:xfrm>
            <a:off x="1524000" y="141125"/>
            <a:ext cx="9006300" cy="822300"/>
          </a:xfrm>
          <a:prstGeom prst="rect">
            <a:avLst/>
          </a:prstGeom>
        </p:spPr>
        <p:txBody>
          <a:bodyPr spcFirstLastPara="1" wrap="square" lIns="91425" tIns="91425" rIns="91425" bIns="91425" anchor="t" anchorCtr="0">
            <a:noAutofit/>
          </a:bodyPr>
          <a:lstStyle/>
          <a:p>
            <a:r>
              <a:rPr lang="en-US" sz="4000"/>
              <a:t>            </a:t>
            </a:r>
            <a:endParaRPr/>
          </a:p>
        </p:txBody>
      </p:sp>
      <p:sp>
        <p:nvSpPr>
          <p:cNvPr id="115" name="Google Shape;115;p19"/>
          <p:cNvSpPr txBox="1"/>
          <p:nvPr/>
        </p:nvSpPr>
        <p:spPr>
          <a:xfrm>
            <a:off x="2583300" y="5465425"/>
            <a:ext cx="5493900" cy="400200"/>
          </a:xfrm>
          <a:prstGeom prst="rect">
            <a:avLst/>
          </a:prstGeom>
          <a:noFill/>
          <a:ln>
            <a:noFill/>
          </a:ln>
        </p:spPr>
        <p:txBody>
          <a:bodyPr spcFirstLastPara="1" wrap="square" lIns="91425" tIns="91425" rIns="91425" bIns="91425" anchor="t" anchorCtr="0">
            <a:spAutoFit/>
          </a:bodyPr>
          <a:lstStyle/>
          <a:p>
            <a:endParaRPr>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DFB362C0-683F-0886-59AC-B5A6DA55C09C}"/>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4" name="Google Shape;67;p13">
            <a:extLst>
              <a:ext uri="{FF2B5EF4-FFF2-40B4-BE49-F238E27FC236}">
                <a16:creationId xmlns:a16="http://schemas.microsoft.com/office/drawing/2014/main" id="{DA119983-C088-F556-7B6C-2070CFE7EA7D}"/>
              </a:ext>
            </a:extLst>
          </p:cNvPr>
          <p:cNvSpPr txBox="1">
            <a:spLocks/>
          </p:cNvSpPr>
          <p:nvPr/>
        </p:nvSpPr>
        <p:spPr>
          <a:xfrm>
            <a:off x="224902" y="990600"/>
            <a:ext cx="11742196" cy="7028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Proposed Solution: </a:t>
            </a:r>
            <a:r>
              <a:rPr lang="en-US" sz="3200" dirty="0">
                <a:solidFill>
                  <a:schemeClr val="dk1"/>
                </a:solidFill>
                <a:latin typeface="Calibri"/>
                <a:ea typeface="Calibri"/>
                <a:cs typeface="Calibri"/>
                <a:sym typeface="Calibri"/>
              </a:rPr>
              <a:t>Layer-wise Schematic of</a:t>
            </a:r>
            <a:r>
              <a:rPr lang="en-US" sz="3600" dirty="0">
                <a:solidFill>
                  <a:schemeClr val="dk1"/>
                </a:solidFill>
                <a:latin typeface="Calibri"/>
                <a:ea typeface="Calibri"/>
                <a:cs typeface="Calibri"/>
                <a:sym typeface="Calibri"/>
              </a:rPr>
              <a:t> the GAT</a:t>
            </a:r>
            <a:endParaRPr lang="en-US" dirty="0"/>
          </a:p>
        </p:txBody>
      </p:sp>
      <p:pic>
        <p:nvPicPr>
          <p:cNvPr id="8" name="Picture 7">
            <a:extLst>
              <a:ext uri="{FF2B5EF4-FFF2-40B4-BE49-F238E27FC236}">
                <a16:creationId xmlns:a16="http://schemas.microsoft.com/office/drawing/2014/main" id="{08547B56-62B3-BFF9-9B76-42A5CE056A18}"/>
              </a:ext>
            </a:extLst>
          </p:cNvPr>
          <p:cNvPicPr>
            <a:picLocks noChangeAspect="1"/>
          </p:cNvPicPr>
          <p:nvPr/>
        </p:nvPicPr>
        <p:blipFill>
          <a:blip r:embed="rId3"/>
          <a:stretch>
            <a:fillRect/>
          </a:stretch>
        </p:blipFill>
        <p:spPr>
          <a:xfrm>
            <a:off x="475488" y="1718529"/>
            <a:ext cx="11253216" cy="3511952"/>
          </a:xfrm>
          <a:prstGeom prst="rect">
            <a:avLst/>
          </a:prstGeom>
        </p:spPr>
      </p:pic>
      <p:sp>
        <p:nvSpPr>
          <p:cNvPr id="10" name="TextBox 9">
            <a:extLst>
              <a:ext uri="{FF2B5EF4-FFF2-40B4-BE49-F238E27FC236}">
                <a16:creationId xmlns:a16="http://schemas.microsoft.com/office/drawing/2014/main" id="{D9FE449F-ACFD-89BA-2685-7722DA64BA15}"/>
              </a:ext>
            </a:extLst>
          </p:cNvPr>
          <p:cNvSpPr txBox="1"/>
          <p:nvPr/>
        </p:nvSpPr>
        <p:spPr>
          <a:xfrm>
            <a:off x="224902" y="5315419"/>
            <a:ext cx="11742196" cy="1015663"/>
          </a:xfrm>
          <a:prstGeom prst="rect">
            <a:avLst/>
          </a:prstGeom>
          <a:noFill/>
        </p:spPr>
        <p:txBody>
          <a:bodyPr wrap="square">
            <a:spAutoFit/>
          </a:bodyPr>
          <a:lstStyle/>
          <a:p>
            <a:pPr marL="231775" indent="-231775" algn="l">
              <a:buFont typeface="Arial" panose="020B0604020202020204" pitchFamily="34" charset="0"/>
              <a:buChar char="•"/>
            </a:pPr>
            <a:r>
              <a:rPr lang="en-US" sz="2000" b="0" i="0" u="none" strike="noStrike" baseline="0" dirty="0">
                <a:solidFill>
                  <a:srgbClr val="000000"/>
                </a:solidFill>
                <a:latin typeface="NimbusRomNo9L-Regu"/>
              </a:rPr>
              <a:t>It subsumes ~10 M total number of trainable parameters.</a:t>
            </a:r>
          </a:p>
          <a:p>
            <a:pPr marL="231775" indent="-231775" algn="l">
              <a:buFont typeface="Arial" panose="020B0604020202020204" pitchFamily="34" charset="0"/>
              <a:buChar char="•"/>
            </a:pPr>
            <a:r>
              <a:rPr lang="en-US" sz="2000" b="0" i="0" u="none" strike="noStrike" baseline="0" dirty="0">
                <a:solidFill>
                  <a:srgbClr val="000000"/>
                </a:solidFill>
                <a:latin typeface="NimbusRomNo9L-Regu"/>
              </a:rPr>
              <a:t>It stacks eight </a:t>
            </a:r>
            <a:r>
              <a:rPr lang="en-US" sz="2000" b="0" i="0" u="none" strike="noStrike" baseline="0" dirty="0" err="1">
                <a:solidFill>
                  <a:srgbClr val="000000"/>
                </a:solidFill>
                <a:latin typeface="NimbusRomNo9L-Regu"/>
              </a:rPr>
              <a:t>GATConv</a:t>
            </a:r>
            <a:r>
              <a:rPr lang="en-US" sz="2000" b="0" i="0" u="none" strike="noStrike" baseline="0" dirty="0">
                <a:solidFill>
                  <a:srgbClr val="000000"/>
                </a:solidFill>
                <a:latin typeface="NimbusRomNo9L-Regu"/>
              </a:rPr>
              <a:t> layers with </a:t>
            </a:r>
            <a:r>
              <a:rPr lang="en-US" sz="2000" b="0" i="0" u="none" strike="noStrike" baseline="0" dirty="0" err="1">
                <a:solidFill>
                  <a:srgbClr val="000000"/>
                </a:solidFill>
                <a:latin typeface="NimbusRomNo9L-Regu"/>
              </a:rPr>
              <a:t>LeakyReLu</a:t>
            </a:r>
            <a:r>
              <a:rPr lang="en-US" sz="2000" b="0" i="0" u="none" strike="noStrike" baseline="0" dirty="0">
                <a:solidFill>
                  <a:srgbClr val="000000"/>
                </a:solidFill>
                <a:latin typeface="NimbusRomNo9L-Regu"/>
              </a:rPr>
              <a:t> activation, and the top layer is formed by a </a:t>
            </a:r>
            <a:r>
              <a:rPr lang="en-US" sz="2000" b="0" i="0" u="none" strike="noStrike" baseline="0" dirty="0" err="1">
                <a:solidFill>
                  <a:srgbClr val="000000"/>
                </a:solidFill>
                <a:latin typeface="NimbusRomNo9L-Regu"/>
              </a:rPr>
              <a:t>GATConv</a:t>
            </a:r>
            <a:r>
              <a:rPr lang="en-US" sz="2000" b="0" i="0" u="none" strike="noStrike" baseline="0" dirty="0">
                <a:solidFill>
                  <a:srgbClr val="000000"/>
                </a:solidFill>
                <a:latin typeface="NimbusRomNo9L-Regu"/>
              </a:rPr>
              <a:t> layer with </a:t>
            </a:r>
            <a:r>
              <a:rPr lang="en-US" sz="2000" b="0" i="0" u="none" strike="noStrike" baseline="0" dirty="0" err="1">
                <a:solidFill>
                  <a:srgbClr val="000000"/>
                </a:solidFill>
                <a:latin typeface="NimbusRomNo9L-Regu"/>
              </a:rPr>
              <a:t>Softmax</a:t>
            </a:r>
            <a:r>
              <a:rPr lang="en-US" sz="2000" b="0" i="0" u="none" strike="noStrike" baseline="0" dirty="0">
                <a:solidFill>
                  <a:srgbClr val="000000"/>
                </a:solidFill>
                <a:latin typeface="NimbusRomNo9L-Regu"/>
              </a:rPr>
              <a:t> activation. </a:t>
            </a:r>
          </a:p>
        </p:txBody>
      </p:sp>
      <p:sp>
        <p:nvSpPr>
          <p:cNvPr id="11" name="TextBox 10">
            <a:extLst>
              <a:ext uri="{FF2B5EF4-FFF2-40B4-BE49-F238E27FC236}">
                <a16:creationId xmlns:a16="http://schemas.microsoft.com/office/drawing/2014/main" id="{C0650F18-40B3-FA75-DD9D-BDDE79FB8D3D}"/>
              </a:ext>
            </a:extLst>
          </p:cNvPr>
          <p:cNvSpPr txBox="1"/>
          <p:nvPr/>
        </p:nvSpPr>
        <p:spPr>
          <a:xfrm>
            <a:off x="224902" y="6406713"/>
            <a:ext cx="8582214" cy="307777"/>
          </a:xfrm>
          <a:prstGeom prst="rect">
            <a:avLst/>
          </a:prstGeom>
          <a:noFill/>
        </p:spPr>
        <p:txBody>
          <a:bodyPr wrap="square">
            <a:spAutoFit/>
          </a:bodyPr>
          <a:lstStyle/>
          <a:p>
            <a:r>
              <a:rPr lang="en-US" dirty="0">
                <a:solidFill>
                  <a:schemeClr val="bg1"/>
                </a:solidFill>
              </a:rPr>
              <a:t>Next: Proposed Solution – Mathematical Formulation</a:t>
            </a:r>
          </a:p>
        </p:txBody>
      </p:sp>
    </p:spTree>
  </p:cSld>
  <p:clrMapOvr>
    <a:masterClrMapping/>
  </p:clrMapOvr>
</p:sld>
</file>

<file path=ppt/theme/theme1.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2757</Words>
  <Application>Microsoft Office PowerPoint</Application>
  <PresentationFormat>Widescreen</PresentationFormat>
  <Paragraphs>241</Paragraphs>
  <Slides>18</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Candara</vt:lpstr>
      <vt:lpstr>CMMI10</vt:lpstr>
      <vt:lpstr>CMMI7</vt:lpstr>
      <vt:lpstr>CMMI8</vt:lpstr>
      <vt:lpstr>CMR10</vt:lpstr>
      <vt:lpstr>CMSY10</vt:lpstr>
      <vt:lpstr>Courier New</vt:lpstr>
      <vt:lpstr>NimbusRomNo9L-Medi</vt:lpstr>
      <vt:lpstr>NimbusRomNo9L-Regu</vt:lpstr>
      <vt:lpstr>NimbusRomNo9L-ReguItal</vt:lpstr>
      <vt:lpstr>Lakehead-NewBrandPPT V2</vt:lpstr>
      <vt:lpstr>Multi-class Brain Tumor Segmentation using Graph Attention Network</vt:lpstr>
      <vt:lpstr>PowerPoint Presentation</vt:lpstr>
      <vt:lpstr>Introduction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COMP-5800-FA - Project: A Graph Attention Network for Automatic Brain Tumor Segmentation</dc:title>
  <dc:creator>Thangarajah Akilan</dc:creator>
  <cp:lastModifiedBy>Thangarajah Akilan</cp:lastModifiedBy>
  <cp:revision>25</cp:revision>
  <dcterms:modified xsi:type="dcterms:W3CDTF">2023-07-08T22:44:46Z</dcterms:modified>
</cp:coreProperties>
</file>