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43891200" cy="32918400"/>
  <p:notesSz cx="9601200" cy="7315200"/>
  <p:defaultTextStyle>
    <a:defPPr>
      <a:defRPr lang="en-US"/>
    </a:defPPr>
    <a:lvl1pPr marL="0" algn="l" defTabSz="4388680" rtl="0" eaLnBrk="1" latinLnBrk="0" hangingPunct="1">
      <a:defRPr sz="8575" kern="1200">
        <a:solidFill>
          <a:schemeClr val="tx1"/>
        </a:solidFill>
        <a:latin typeface="+mn-lt"/>
        <a:ea typeface="+mn-ea"/>
        <a:cs typeface="+mn-cs"/>
      </a:defRPr>
    </a:lvl1pPr>
    <a:lvl2pPr marL="2194341" algn="l" defTabSz="4388680" rtl="0" eaLnBrk="1" latinLnBrk="0" hangingPunct="1">
      <a:defRPr sz="8575" kern="1200">
        <a:solidFill>
          <a:schemeClr val="tx1"/>
        </a:solidFill>
        <a:latin typeface="+mn-lt"/>
        <a:ea typeface="+mn-ea"/>
        <a:cs typeface="+mn-cs"/>
      </a:defRPr>
    </a:lvl2pPr>
    <a:lvl3pPr marL="4388680" algn="l" defTabSz="4388680" rtl="0" eaLnBrk="1" latinLnBrk="0" hangingPunct="1">
      <a:defRPr sz="8575" kern="1200">
        <a:solidFill>
          <a:schemeClr val="tx1"/>
        </a:solidFill>
        <a:latin typeface="+mn-lt"/>
        <a:ea typeface="+mn-ea"/>
        <a:cs typeface="+mn-cs"/>
      </a:defRPr>
    </a:lvl3pPr>
    <a:lvl4pPr marL="6583022" algn="l" defTabSz="4388680" rtl="0" eaLnBrk="1" latinLnBrk="0" hangingPunct="1">
      <a:defRPr sz="8575" kern="1200">
        <a:solidFill>
          <a:schemeClr val="tx1"/>
        </a:solidFill>
        <a:latin typeface="+mn-lt"/>
        <a:ea typeface="+mn-ea"/>
        <a:cs typeface="+mn-cs"/>
      </a:defRPr>
    </a:lvl4pPr>
    <a:lvl5pPr marL="8777361" algn="l" defTabSz="4388680" rtl="0" eaLnBrk="1" latinLnBrk="0" hangingPunct="1">
      <a:defRPr sz="8575" kern="1200">
        <a:solidFill>
          <a:schemeClr val="tx1"/>
        </a:solidFill>
        <a:latin typeface="+mn-lt"/>
        <a:ea typeface="+mn-ea"/>
        <a:cs typeface="+mn-cs"/>
      </a:defRPr>
    </a:lvl5pPr>
    <a:lvl6pPr marL="10971704" algn="l" defTabSz="4388680" rtl="0" eaLnBrk="1" latinLnBrk="0" hangingPunct="1">
      <a:defRPr sz="8575" kern="1200">
        <a:solidFill>
          <a:schemeClr val="tx1"/>
        </a:solidFill>
        <a:latin typeface="+mn-lt"/>
        <a:ea typeface="+mn-ea"/>
        <a:cs typeface="+mn-cs"/>
      </a:defRPr>
    </a:lvl6pPr>
    <a:lvl7pPr marL="13166045" algn="l" defTabSz="4388680" rtl="0" eaLnBrk="1" latinLnBrk="0" hangingPunct="1">
      <a:defRPr sz="8575" kern="1200">
        <a:solidFill>
          <a:schemeClr val="tx1"/>
        </a:solidFill>
        <a:latin typeface="+mn-lt"/>
        <a:ea typeface="+mn-ea"/>
        <a:cs typeface="+mn-cs"/>
      </a:defRPr>
    </a:lvl7pPr>
    <a:lvl8pPr marL="15360384" algn="l" defTabSz="4388680" rtl="0" eaLnBrk="1" latinLnBrk="0" hangingPunct="1">
      <a:defRPr sz="8575" kern="1200">
        <a:solidFill>
          <a:schemeClr val="tx1"/>
        </a:solidFill>
        <a:latin typeface="+mn-lt"/>
        <a:ea typeface="+mn-ea"/>
        <a:cs typeface="+mn-cs"/>
      </a:defRPr>
    </a:lvl8pPr>
    <a:lvl9pPr marL="17554726" algn="l" defTabSz="4388680" rtl="0" eaLnBrk="1" latinLnBrk="0" hangingPunct="1">
      <a:defRPr sz="857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581" userDrawn="1">
          <p15:clr>
            <a:srgbClr val="A4A3A4"/>
          </p15:clr>
        </p15:guide>
        <p15:guide id="6" pos="2706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DEEBF7"/>
    <a:srgbClr val="2E75B6"/>
    <a:srgbClr val="66CCFF"/>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706" autoAdjust="0"/>
  </p:normalViewPr>
  <p:slideViewPr>
    <p:cSldViewPr snapToGrid="0" snapToObjects="1" showGuides="1">
      <p:cViewPr>
        <p:scale>
          <a:sx n="50" d="100"/>
          <a:sy n="50" d="100"/>
        </p:scale>
        <p:origin x="-1914" y="-177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dirty="0"/>
          </a:p>
        </p:txBody>
      </p:sp>
      <p:sp>
        <p:nvSpPr>
          <p:cNvPr id="4" name="Footer Placeholder 3"/>
          <p:cNvSpPr>
            <a:spLocks noGrp="1"/>
          </p:cNvSpPr>
          <p:nvPr>
            <p:ph type="ftr" sz="quarter" idx="2"/>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5438458" y="6948171"/>
            <a:ext cx="4160520" cy="367029"/>
          </a:xfrm>
          <a:prstGeom prst="rect">
            <a:avLst/>
          </a:prstGeom>
        </p:spPr>
        <p:txBody>
          <a:bodyPr vert="horz" lIns="96661" tIns="48331" rIns="96661" bIns="48331" rtlCol="0" anchor="b"/>
          <a:lstStyle>
            <a:lvl1pPr algn="r">
              <a:defRPr sz="1300"/>
            </a:lvl1pPr>
          </a:lstStyle>
          <a:p>
            <a:fld id="{987B717E-17DC-4276-BCDC-C73550588E55}" type="slidenum">
              <a:rPr lang="en-US" smtClean="0"/>
              <a:t>‹#›</a:t>
            </a:fld>
            <a:endParaRPr lang="en-US" dirty="0"/>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1/31/2023</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4388680" rtl="0" eaLnBrk="1" latinLnBrk="0" hangingPunct="1">
      <a:defRPr sz="5775" kern="1200">
        <a:solidFill>
          <a:schemeClr val="tx1"/>
        </a:solidFill>
        <a:latin typeface="+mn-lt"/>
        <a:ea typeface="+mn-ea"/>
        <a:cs typeface="+mn-cs"/>
      </a:defRPr>
    </a:lvl1pPr>
    <a:lvl2pPr marL="2194341" algn="l" defTabSz="4388680" rtl="0" eaLnBrk="1" latinLnBrk="0" hangingPunct="1">
      <a:defRPr sz="5775" kern="1200">
        <a:solidFill>
          <a:schemeClr val="tx1"/>
        </a:solidFill>
        <a:latin typeface="+mn-lt"/>
        <a:ea typeface="+mn-ea"/>
        <a:cs typeface="+mn-cs"/>
      </a:defRPr>
    </a:lvl2pPr>
    <a:lvl3pPr marL="4388680" algn="l" defTabSz="4388680" rtl="0" eaLnBrk="1" latinLnBrk="0" hangingPunct="1">
      <a:defRPr sz="5775" kern="1200">
        <a:solidFill>
          <a:schemeClr val="tx1"/>
        </a:solidFill>
        <a:latin typeface="+mn-lt"/>
        <a:ea typeface="+mn-ea"/>
        <a:cs typeface="+mn-cs"/>
      </a:defRPr>
    </a:lvl3pPr>
    <a:lvl4pPr marL="6583022" algn="l" defTabSz="4388680" rtl="0" eaLnBrk="1" latinLnBrk="0" hangingPunct="1">
      <a:defRPr sz="5775" kern="1200">
        <a:solidFill>
          <a:schemeClr val="tx1"/>
        </a:solidFill>
        <a:latin typeface="+mn-lt"/>
        <a:ea typeface="+mn-ea"/>
        <a:cs typeface="+mn-cs"/>
      </a:defRPr>
    </a:lvl4pPr>
    <a:lvl5pPr marL="8777361" algn="l" defTabSz="4388680" rtl="0" eaLnBrk="1" latinLnBrk="0" hangingPunct="1">
      <a:defRPr sz="5775" kern="1200">
        <a:solidFill>
          <a:schemeClr val="tx1"/>
        </a:solidFill>
        <a:latin typeface="+mn-lt"/>
        <a:ea typeface="+mn-ea"/>
        <a:cs typeface="+mn-cs"/>
      </a:defRPr>
    </a:lvl5pPr>
    <a:lvl6pPr marL="10971704" algn="l" defTabSz="4388680" rtl="0" eaLnBrk="1" latinLnBrk="0" hangingPunct="1">
      <a:defRPr sz="5775" kern="1200">
        <a:solidFill>
          <a:schemeClr val="tx1"/>
        </a:solidFill>
        <a:latin typeface="+mn-lt"/>
        <a:ea typeface="+mn-ea"/>
        <a:cs typeface="+mn-cs"/>
      </a:defRPr>
    </a:lvl6pPr>
    <a:lvl7pPr marL="13166045" algn="l" defTabSz="4388680" rtl="0" eaLnBrk="1" latinLnBrk="0" hangingPunct="1">
      <a:defRPr sz="5775" kern="1200">
        <a:solidFill>
          <a:schemeClr val="tx1"/>
        </a:solidFill>
        <a:latin typeface="+mn-lt"/>
        <a:ea typeface="+mn-ea"/>
        <a:cs typeface="+mn-cs"/>
      </a:defRPr>
    </a:lvl7pPr>
    <a:lvl8pPr marL="15360384" algn="l" defTabSz="4388680" rtl="0" eaLnBrk="1" latinLnBrk="0" hangingPunct="1">
      <a:defRPr sz="5775" kern="1200">
        <a:solidFill>
          <a:schemeClr val="tx1"/>
        </a:solidFill>
        <a:latin typeface="+mn-lt"/>
        <a:ea typeface="+mn-ea"/>
        <a:cs typeface="+mn-cs"/>
      </a:defRPr>
    </a:lvl8pPr>
    <a:lvl9pPr marL="17554726" algn="l" defTabSz="4388680" rtl="0" eaLnBrk="1" latinLnBrk="0" hangingPunct="1">
      <a:defRPr sz="57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126325"/>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0" y="5415832"/>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40" y="14655026"/>
            <a:ext cx="10050462"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6" y="6126325"/>
            <a:ext cx="10048874"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4" y="5415832"/>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41" y="6126325"/>
            <a:ext cx="10048874"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415832"/>
            <a:ext cx="10058400"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21576" y="5415832"/>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21576" y="6126325"/>
            <a:ext cx="1004701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21576" y="14715248"/>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9061" y="15499081"/>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21576" y="26121914"/>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9061" y="26865107"/>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6" y="15398593"/>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859781" y="2156340"/>
            <a:ext cx="32171642" cy="1196460"/>
          </a:xfrm>
          <a:prstGeom prst="rect">
            <a:avLst/>
          </a:prstGeom>
        </p:spPr>
        <p:txBody>
          <a:bodyPr>
            <a:normAutofit/>
          </a:bodyPr>
          <a:lstStyle>
            <a:lvl1pPr marL="0" indent="0" algn="ctr">
              <a:buFontTx/>
              <a:buNone/>
              <a:defRPr sz="576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authors</a:t>
            </a:r>
          </a:p>
        </p:txBody>
      </p:sp>
      <p:sp>
        <p:nvSpPr>
          <p:cNvPr id="77" name="Text Placeholder 76"/>
          <p:cNvSpPr>
            <a:spLocks noGrp="1"/>
          </p:cNvSpPr>
          <p:nvPr>
            <p:ph type="body" sz="quarter" idx="184" hasCustomPrompt="1"/>
          </p:nvPr>
        </p:nvSpPr>
        <p:spPr>
          <a:xfrm>
            <a:off x="5859781" y="3352801"/>
            <a:ext cx="32171642" cy="1269110"/>
          </a:xfrm>
          <a:prstGeom prst="rect">
            <a:avLst/>
          </a:prstGeom>
        </p:spPr>
        <p:txBody>
          <a:bodyPr>
            <a:normAutofit/>
          </a:bodyPr>
          <a:lstStyle>
            <a:lvl1pPr marL="0" indent="0" algn="ctr">
              <a:buFontTx/>
              <a:buNone/>
              <a:defRPr sz="448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affiliations</a:t>
            </a:r>
          </a:p>
        </p:txBody>
      </p:sp>
      <p:sp>
        <p:nvSpPr>
          <p:cNvPr id="78" name="Text Placeholder 76"/>
          <p:cNvSpPr>
            <a:spLocks noGrp="1"/>
          </p:cNvSpPr>
          <p:nvPr>
            <p:ph type="body" sz="quarter" idx="185" hasCustomPrompt="1"/>
          </p:nvPr>
        </p:nvSpPr>
        <p:spPr>
          <a:xfrm>
            <a:off x="5859781" y="464772"/>
            <a:ext cx="32171642" cy="1668828"/>
          </a:xfrm>
          <a:prstGeom prst="rect">
            <a:avLst/>
          </a:prstGeom>
        </p:spPr>
        <p:txBody>
          <a:bodyPr>
            <a:normAutofit/>
          </a:bodyPr>
          <a:lstStyle>
            <a:lvl1pPr marL="0" indent="0" algn="ctr">
              <a:buFontTx/>
              <a:buNone/>
              <a:defRPr sz="7680" b="1">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36x60 Template - 3 columns">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9293" y="6126325"/>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13265" y="5383130"/>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8499" y="15081631"/>
            <a:ext cx="1005840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12471" y="14329904"/>
            <a:ext cx="10050462"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159025"/>
            <a:ext cx="2072004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5" y="5383130"/>
            <a:ext cx="20720050"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5" y="21975971"/>
            <a:ext cx="20720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5" y="21192136"/>
            <a:ext cx="20720050"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60934" y="5383130"/>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60934" y="6166963"/>
            <a:ext cx="1004701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60934" y="14390128"/>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58420" y="15173963"/>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60934" y="25796792"/>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58420" y="26580625"/>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5859781" y="2156340"/>
            <a:ext cx="32171642" cy="1196460"/>
          </a:xfrm>
          <a:prstGeom prst="rect">
            <a:avLst/>
          </a:prstGeom>
        </p:spPr>
        <p:txBody>
          <a:bodyPr>
            <a:normAutofit/>
          </a:bodyPr>
          <a:lstStyle>
            <a:lvl1pPr marL="0" indent="0" algn="ctr">
              <a:buFontTx/>
              <a:buNone/>
              <a:defRPr sz="576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authors</a:t>
            </a:r>
          </a:p>
        </p:txBody>
      </p:sp>
      <p:sp>
        <p:nvSpPr>
          <p:cNvPr id="84" name="Text Placeholder 76"/>
          <p:cNvSpPr>
            <a:spLocks noGrp="1"/>
          </p:cNvSpPr>
          <p:nvPr>
            <p:ph type="body" sz="quarter" idx="184" hasCustomPrompt="1"/>
          </p:nvPr>
        </p:nvSpPr>
        <p:spPr>
          <a:xfrm>
            <a:off x="5859781" y="3352801"/>
            <a:ext cx="32171642" cy="1269110"/>
          </a:xfrm>
          <a:prstGeom prst="rect">
            <a:avLst/>
          </a:prstGeom>
        </p:spPr>
        <p:txBody>
          <a:bodyPr>
            <a:normAutofit/>
          </a:bodyPr>
          <a:lstStyle>
            <a:lvl1pPr marL="0" indent="0" algn="ctr">
              <a:buFontTx/>
              <a:buNone/>
              <a:defRPr sz="448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affiliations</a:t>
            </a:r>
          </a:p>
        </p:txBody>
      </p:sp>
      <p:sp>
        <p:nvSpPr>
          <p:cNvPr id="85" name="Text Placeholder 76"/>
          <p:cNvSpPr>
            <a:spLocks noGrp="1"/>
          </p:cNvSpPr>
          <p:nvPr>
            <p:ph type="body" sz="quarter" idx="185" hasCustomPrompt="1"/>
          </p:nvPr>
        </p:nvSpPr>
        <p:spPr>
          <a:xfrm>
            <a:off x="5859781" y="464772"/>
            <a:ext cx="32171642" cy="1668828"/>
          </a:xfrm>
          <a:prstGeom prst="rect">
            <a:avLst/>
          </a:prstGeom>
        </p:spPr>
        <p:txBody>
          <a:bodyPr>
            <a:normAutofit/>
          </a:bodyPr>
          <a:lstStyle>
            <a:lvl1pPr marL="0" indent="0" algn="ctr">
              <a:buFontTx/>
              <a:buNone/>
              <a:defRPr sz="7680" b="1">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title</a:t>
            </a:r>
          </a:p>
        </p:txBody>
      </p:sp>
    </p:spTree>
    <p:extLst>
      <p:ext uri="{BB962C8B-B14F-4D97-AF65-F5344CB8AC3E}">
        <p14:creationId xmlns:p14="http://schemas.microsoft.com/office/powerpoint/2010/main" val="328802297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126325"/>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0" y="5415832"/>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40" y="14655026"/>
            <a:ext cx="10050462"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6" y="6126325"/>
            <a:ext cx="10048874"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4" y="5415832"/>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41" y="6126325"/>
            <a:ext cx="10048874"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415832"/>
            <a:ext cx="10058400"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21576" y="5415832"/>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21576" y="6126325"/>
            <a:ext cx="1004701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21576" y="14715248"/>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9061" y="15499081"/>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21576" y="26121914"/>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9061" y="26865107"/>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6" y="15398593"/>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859781" y="2156340"/>
            <a:ext cx="32171642" cy="1196460"/>
          </a:xfrm>
          <a:prstGeom prst="rect">
            <a:avLst/>
          </a:prstGeom>
        </p:spPr>
        <p:txBody>
          <a:bodyPr>
            <a:normAutofit/>
          </a:bodyPr>
          <a:lstStyle>
            <a:lvl1pPr marL="0" indent="0" algn="ctr">
              <a:buFontTx/>
              <a:buNone/>
              <a:defRPr sz="576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authors</a:t>
            </a:r>
          </a:p>
        </p:txBody>
      </p:sp>
      <p:sp>
        <p:nvSpPr>
          <p:cNvPr id="77" name="Text Placeholder 76"/>
          <p:cNvSpPr>
            <a:spLocks noGrp="1"/>
          </p:cNvSpPr>
          <p:nvPr>
            <p:ph type="body" sz="quarter" idx="184" hasCustomPrompt="1"/>
          </p:nvPr>
        </p:nvSpPr>
        <p:spPr>
          <a:xfrm>
            <a:off x="5859781" y="3352801"/>
            <a:ext cx="32171642" cy="1269110"/>
          </a:xfrm>
          <a:prstGeom prst="rect">
            <a:avLst/>
          </a:prstGeom>
        </p:spPr>
        <p:txBody>
          <a:bodyPr>
            <a:normAutofit/>
          </a:bodyPr>
          <a:lstStyle>
            <a:lvl1pPr marL="0" indent="0" algn="ctr">
              <a:buFontTx/>
              <a:buNone/>
              <a:defRPr sz="448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affiliations</a:t>
            </a:r>
          </a:p>
        </p:txBody>
      </p:sp>
      <p:sp>
        <p:nvSpPr>
          <p:cNvPr id="78" name="Text Placeholder 76"/>
          <p:cNvSpPr>
            <a:spLocks noGrp="1"/>
          </p:cNvSpPr>
          <p:nvPr>
            <p:ph type="body" sz="quarter" idx="185" hasCustomPrompt="1"/>
          </p:nvPr>
        </p:nvSpPr>
        <p:spPr>
          <a:xfrm>
            <a:off x="5859781" y="464772"/>
            <a:ext cx="32171642" cy="1668828"/>
          </a:xfrm>
          <a:prstGeom prst="rect">
            <a:avLst/>
          </a:prstGeom>
        </p:spPr>
        <p:txBody>
          <a:bodyPr>
            <a:normAutofit/>
          </a:bodyPr>
          <a:lstStyle>
            <a:lvl1pPr marL="0" indent="0" algn="ctr">
              <a:buFontTx/>
              <a:buNone/>
              <a:defRPr sz="7680" b="1">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9293" y="6126325"/>
            <a:ext cx="10056813"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13265" y="5383130"/>
            <a:ext cx="10048875" cy="622583"/>
          </a:xfrm>
          <a:prstGeom prst="rect">
            <a:avLst/>
          </a:prstGeom>
          <a:noFill/>
        </p:spPr>
        <p:txBody>
          <a:bodyPr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8499" y="15081631"/>
            <a:ext cx="1005840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12471" y="14329904"/>
            <a:ext cx="10050462"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159025"/>
            <a:ext cx="2072004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5" y="5383130"/>
            <a:ext cx="20720050"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5" y="21975971"/>
            <a:ext cx="20720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5" y="21192136"/>
            <a:ext cx="20720050"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60934" y="5383130"/>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60934" y="6166963"/>
            <a:ext cx="10047018"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60934" y="14390128"/>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58420" y="15173963"/>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60934" y="25796792"/>
            <a:ext cx="10047018" cy="622583"/>
          </a:xfrm>
          <a:prstGeom prst="rect">
            <a:avLst/>
          </a:prstGeom>
          <a:noFill/>
        </p:spPr>
        <p:txBody>
          <a:bodyPr wrap="square" lIns="52249" tIns="52249" rIns="52249" bIns="52249" anchor="ctr" anchorCtr="0">
            <a:spAutoFit/>
          </a:bodyPr>
          <a:lstStyle>
            <a:lvl1pPr marL="0" indent="0" algn="ctr">
              <a:buNone/>
              <a:defRPr sz="336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58420" y="26580625"/>
            <a:ext cx="10052050" cy="608505"/>
          </a:xfrm>
          <a:prstGeom prst="rect">
            <a:avLst/>
          </a:prstGeom>
        </p:spPr>
        <p:txBody>
          <a:bodyPr wrap="square" lIns="130622" tIns="130622" rIns="130622" bIns="130622">
            <a:spAutoFit/>
          </a:bodyPr>
          <a:lstStyle>
            <a:lvl1pPr marL="0" indent="0">
              <a:buNone/>
              <a:defRPr sz="2240">
                <a:solidFill>
                  <a:schemeClr val="accent5">
                    <a:lumMod val="50000"/>
                  </a:schemeClr>
                </a:solidFill>
                <a:latin typeface="Times New Roman" panose="02020603050405020304" pitchFamily="18" charset="0"/>
                <a:cs typeface="Times New Roman" panose="02020603050405020304" pitchFamily="18" charset="0"/>
              </a:defRPr>
            </a:lvl1pPr>
            <a:lvl2pPr marL="1358469" indent="-522488">
              <a:defRPr sz="2240">
                <a:latin typeface="Trebuchet MS" pitchFamily="34" charset="0"/>
              </a:defRPr>
            </a:lvl2pPr>
            <a:lvl3pPr marL="1880957" indent="-522488">
              <a:defRPr sz="2240">
                <a:latin typeface="Trebuchet MS" pitchFamily="34" charset="0"/>
              </a:defRPr>
            </a:lvl3pPr>
            <a:lvl4pPr marL="2455694" indent="-574738">
              <a:defRPr sz="2240">
                <a:latin typeface="Trebuchet MS" pitchFamily="34" charset="0"/>
              </a:defRPr>
            </a:lvl4pPr>
            <a:lvl5pPr marL="2873685" indent="-417990">
              <a:defRPr sz="224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5859781" y="2156340"/>
            <a:ext cx="32171642" cy="1196460"/>
          </a:xfrm>
          <a:prstGeom prst="rect">
            <a:avLst/>
          </a:prstGeom>
        </p:spPr>
        <p:txBody>
          <a:bodyPr>
            <a:normAutofit/>
          </a:bodyPr>
          <a:lstStyle>
            <a:lvl1pPr marL="0" indent="0" algn="ctr">
              <a:buFontTx/>
              <a:buNone/>
              <a:defRPr sz="576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authors</a:t>
            </a:r>
          </a:p>
        </p:txBody>
      </p:sp>
      <p:sp>
        <p:nvSpPr>
          <p:cNvPr id="84" name="Text Placeholder 76"/>
          <p:cNvSpPr>
            <a:spLocks noGrp="1"/>
          </p:cNvSpPr>
          <p:nvPr>
            <p:ph type="body" sz="quarter" idx="184" hasCustomPrompt="1"/>
          </p:nvPr>
        </p:nvSpPr>
        <p:spPr>
          <a:xfrm>
            <a:off x="5859781" y="3352801"/>
            <a:ext cx="32171642" cy="1269110"/>
          </a:xfrm>
          <a:prstGeom prst="rect">
            <a:avLst/>
          </a:prstGeom>
        </p:spPr>
        <p:txBody>
          <a:bodyPr>
            <a:normAutofit/>
          </a:bodyPr>
          <a:lstStyle>
            <a:lvl1pPr marL="0" indent="0" algn="ctr">
              <a:buFontTx/>
              <a:buNone/>
              <a:defRPr sz="4480">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affiliations</a:t>
            </a:r>
          </a:p>
        </p:txBody>
      </p:sp>
      <p:sp>
        <p:nvSpPr>
          <p:cNvPr id="85" name="Text Placeholder 76"/>
          <p:cNvSpPr>
            <a:spLocks noGrp="1"/>
          </p:cNvSpPr>
          <p:nvPr>
            <p:ph type="body" sz="quarter" idx="185" hasCustomPrompt="1"/>
          </p:nvPr>
        </p:nvSpPr>
        <p:spPr>
          <a:xfrm>
            <a:off x="5859781" y="464772"/>
            <a:ext cx="32171642" cy="1668828"/>
          </a:xfrm>
          <a:prstGeom prst="rect">
            <a:avLst/>
          </a:prstGeom>
        </p:spPr>
        <p:txBody>
          <a:bodyPr>
            <a:normAutofit/>
          </a:bodyPr>
          <a:lstStyle>
            <a:lvl1pPr marL="0" indent="0" algn="ctr">
              <a:buFontTx/>
              <a:buNone/>
              <a:defRPr sz="7680" b="1">
                <a:solidFill>
                  <a:schemeClr val="accent5">
                    <a:lumMod val="50000"/>
                  </a:schemeClr>
                </a:solidFill>
              </a:defRPr>
            </a:lvl1pPr>
            <a:lvl2pPr>
              <a:buFontTx/>
              <a:buNone/>
              <a:defRPr sz="11520"/>
            </a:lvl2pPr>
            <a:lvl3pPr>
              <a:buFontTx/>
              <a:buNone/>
              <a:defRPr sz="11520"/>
            </a:lvl3pPr>
            <a:lvl4pPr>
              <a:buFontTx/>
              <a:buNone/>
              <a:defRPr sz="11520"/>
            </a:lvl4pPr>
            <a:lvl5pPr>
              <a:buFontTx/>
              <a:buNone/>
              <a:defRPr sz="1152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69394" y="32313883"/>
            <a:ext cx="2514600" cy="306223"/>
          </a:xfrm>
          <a:prstGeom prst="rect">
            <a:avLst/>
          </a:prstGeom>
          <a:noFill/>
          <a:ln w="9525">
            <a:noFill/>
            <a:miter lim="800000"/>
            <a:headEnd/>
            <a:tailEnd/>
          </a:ln>
          <a:effectLst/>
        </p:spPr>
        <p:txBody>
          <a:bodyPr lIns="83440" tIns="41712" rIns="83440" bIns="41712">
            <a:spAutoFit/>
          </a:bodyPr>
          <a:lstStyle/>
          <a:p>
            <a:pPr eaLnBrk="0" hangingPunct="0">
              <a:lnSpc>
                <a:spcPct val="65000"/>
              </a:lnSpc>
              <a:spcBef>
                <a:spcPct val="50000"/>
              </a:spcBef>
              <a:defRPr/>
            </a:pPr>
            <a:r>
              <a:rPr lang="en-US" sz="48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6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975EFFA-C972-2647-BE78-A38A83A69E99}"/>
              </a:ext>
            </a:extLst>
          </p:cNvPr>
          <p:cNvGraphicFramePr>
            <a:graphicFrameLocks noGrp="1"/>
          </p:cNvGraphicFramePr>
          <p:nvPr userDrawn="1">
            <p:extLst>
              <p:ext uri="{D42A27DB-BD31-4B8C-83A1-F6EECF244321}">
                <p14:modId xmlns:p14="http://schemas.microsoft.com/office/powerpoint/2010/main" val="1742631184"/>
              </p:ext>
            </p:extLst>
          </p:nvPr>
        </p:nvGraphicFramePr>
        <p:xfrm>
          <a:off x="-10538294" y="3"/>
          <a:ext cx="9759750" cy="48245892"/>
        </p:xfrm>
        <a:graphic>
          <a:graphicData uri="http://schemas.openxmlformats.org/drawingml/2006/table">
            <a:tbl>
              <a:tblPr firstRow="1" bandRow="1">
                <a:tableStyleId>{5C22544A-7EE6-4342-B048-85BDC9FD1C3A}</a:tableStyleId>
              </a:tblPr>
              <a:tblGrid>
                <a:gridCol w="4184902">
                  <a:extLst>
                    <a:ext uri="{9D8B030D-6E8A-4147-A177-3AD203B41FA5}">
                      <a16:colId xmlns:a16="http://schemas.microsoft.com/office/drawing/2014/main" val="20000"/>
                    </a:ext>
                  </a:extLst>
                </a:gridCol>
                <a:gridCol w="5574848">
                  <a:extLst>
                    <a:ext uri="{9D8B030D-6E8A-4147-A177-3AD203B41FA5}">
                      <a16:colId xmlns:a16="http://schemas.microsoft.com/office/drawing/2014/main" val="20001"/>
                    </a:ext>
                  </a:extLst>
                </a:gridCol>
              </a:tblGrid>
              <a:tr h="188595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292608" marR="146304" marT="274320" marB="914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6332220">
                <a:tc gridSpan="2">
                  <a:txBody>
                    <a:bodyPr/>
                    <a:lstStyle/>
                    <a:p>
                      <a:pPr defTabSz="3765639"/>
                      <a:r>
                        <a:rPr lang="en-US" sz="2200" i="0" dirty="0">
                          <a:solidFill>
                            <a:srgbClr val="D9D9D9"/>
                          </a:solidFill>
                          <a:latin typeface="Arial"/>
                          <a:cs typeface="Arial"/>
                        </a:rPr>
                        <a:t>This PowerPoint template produces a </a:t>
                      </a:r>
                      <a:r>
                        <a:rPr lang="en-US" sz="2200" i="0" dirty="0">
                          <a:solidFill>
                            <a:srgbClr val="FFC000"/>
                          </a:solidFill>
                          <a:latin typeface="Arial"/>
                          <a:cs typeface="Arial"/>
                        </a:rPr>
                        <a:t>36”x60" </a:t>
                      </a:r>
                      <a:r>
                        <a:rPr lang="en-US" sz="2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the  </a:t>
                      </a:r>
                      <a:r>
                        <a:rPr lang="en-US" sz="2200" i="0" dirty="0">
                          <a:solidFill>
                            <a:srgbClr val="FFC000"/>
                          </a:solidFill>
                          <a:latin typeface="Arial"/>
                          <a:cs typeface="Arial"/>
                        </a:rPr>
                        <a:t>HELP DESK</a:t>
                      </a:r>
                      <a:r>
                        <a:rPr lang="en-US" sz="2200" i="0" baseline="0" dirty="0">
                          <a:solidFill>
                            <a:srgbClr val="D9D9D9"/>
                          </a:solidFill>
                          <a:latin typeface="Arial"/>
                          <a:cs typeface="Arial"/>
                        </a:rPr>
                        <a:t> </a:t>
                      </a:r>
                      <a:r>
                        <a:rPr lang="en-US" sz="2200" i="0" dirty="0">
                          <a:solidFill>
                            <a:srgbClr val="D9D9D9"/>
                          </a:solidFill>
                          <a:latin typeface="Arial"/>
                          <a:cs typeface="Arial"/>
                        </a:rPr>
                        <a:t>tab.</a:t>
                      </a:r>
                    </a:p>
                    <a:p>
                      <a:pPr defTabSz="3765639"/>
                      <a:endParaRPr lang="en-US" sz="2200" i="0" dirty="0">
                        <a:solidFill>
                          <a:srgbClr val="D9D9D9"/>
                        </a:solidFill>
                        <a:latin typeface="Arial"/>
                        <a:cs typeface="Arial"/>
                      </a:endParaRPr>
                    </a:p>
                    <a:p>
                      <a:pPr defTabSz="3765639"/>
                      <a:r>
                        <a:rPr lang="en-US" sz="2200" i="0" dirty="0">
                          <a:solidFill>
                            <a:srgbClr val="D9D9D9"/>
                          </a:solidFill>
                          <a:latin typeface="Arial"/>
                          <a:cs typeface="Arial"/>
                        </a:rPr>
                        <a:t>To print your poster using our same-day professional printing service, go online to </a:t>
                      </a:r>
                      <a:r>
                        <a:rPr lang="en-US" sz="2200" i="0" dirty="0">
                          <a:solidFill>
                            <a:srgbClr val="FFC000"/>
                          </a:solidFill>
                          <a:latin typeface="Arial"/>
                          <a:cs typeface="Arial"/>
                        </a:rPr>
                        <a:t>PosterPresentations.com</a:t>
                      </a:r>
                      <a:r>
                        <a:rPr lang="en-US" sz="2200" i="0" dirty="0">
                          <a:solidFill>
                            <a:srgbClr val="D9D9D9"/>
                          </a:solidFill>
                          <a:latin typeface="Arial"/>
                          <a:cs typeface="Arial"/>
                        </a:rPr>
                        <a:t> and click on "</a:t>
                      </a:r>
                      <a:r>
                        <a:rPr lang="en-US" sz="2200" i="0" dirty="0">
                          <a:solidFill>
                            <a:srgbClr val="FFC000"/>
                          </a:solidFill>
                          <a:latin typeface="Arial"/>
                          <a:cs typeface="Arial"/>
                        </a:rPr>
                        <a:t>Order your poster</a:t>
                      </a:r>
                      <a:r>
                        <a:rPr lang="en-US" sz="2200" i="0" dirty="0">
                          <a:solidFill>
                            <a:srgbClr val="D9D9D9"/>
                          </a:solidFill>
                          <a:latin typeface="Arial"/>
                          <a:cs typeface="Arial"/>
                        </a:rPr>
                        <a:t>".</a:t>
                      </a:r>
                      <a:endParaRPr lang="en-US" sz="2200" b="1" dirty="0">
                        <a:solidFill>
                          <a:srgbClr val="D9D9D9"/>
                        </a:solidFill>
                        <a:latin typeface="Arial"/>
                        <a:cs typeface="Arial"/>
                      </a:endParaRPr>
                    </a:p>
                  </a:txBody>
                  <a:tcPr marL="292608" marR="146304" marT="274320" marB="914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732270">
                <a:tc>
                  <a:txBody>
                    <a:bodyPr/>
                    <a:lstStyle/>
                    <a:p>
                      <a:pPr algn="ctr"/>
                      <a:endParaRPr lang="en-US" sz="2200" dirty="0">
                        <a:solidFill>
                          <a:srgbClr val="1F3A4E"/>
                        </a:solidFill>
                      </a:endParaRPr>
                    </a:p>
                    <a:p>
                      <a:pPr algn="ctr"/>
                      <a:endParaRPr lang="en-US" sz="2200" dirty="0">
                        <a:solidFill>
                          <a:srgbClr val="1F3A4E"/>
                        </a:solidFill>
                      </a:endParaRPr>
                    </a:p>
                    <a:p>
                      <a:pPr algn="ctr"/>
                      <a:r>
                        <a:rPr lang="en-US" sz="2200" dirty="0">
                          <a:solidFill>
                            <a:schemeClr val="bg1"/>
                          </a:solidFill>
                          <a:latin typeface="Arial" panose="020B0604020202020204" pitchFamily="34" charset="0"/>
                          <a:cs typeface="Arial" panose="020B0604020202020204" pitchFamily="34" charset="0"/>
                        </a:rPr>
                        <a:t>This is a template for a</a:t>
                      </a:r>
                    </a:p>
                    <a:p>
                      <a:pPr algn="ctr"/>
                      <a:r>
                        <a:rPr lang="en-US" sz="2200" dirty="0">
                          <a:solidFill>
                            <a:schemeClr val="bg1"/>
                          </a:solidFill>
                          <a:latin typeface="Arial" panose="020B0604020202020204" pitchFamily="34" charset="0"/>
                          <a:cs typeface="Arial" panose="020B0604020202020204" pitchFamily="34" charset="0"/>
                        </a:rPr>
                        <a:t>presentation poster </a:t>
                      </a:r>
                      <a:br>
                        <a:rPr lang="en-US" sz="22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60 inches wide</a:t>
                      </a:r>
                      <a:br>
                        <a:rPr lang="en-US" sz="2200" dirty="0">
                          <a:solidFill>
                            <a:schemeClr val="bg1"/>
                          </a:solidFill>
                          <a:latin typeface="Arial" panose="020B0604020202020204" pitchFamily="34" charset="0"/>
                          <a:cs typeface="Arial" panose="020B0604020202020204" pitchFamily="34" charset="0"/>
                        </a:rPr>
                      </a:br>
                      <a:endParaRPr lang="en-US" sz="2200" dirty="0">
                        <a:solidFill>
                          <a:srgbClr val="1F3A4E"/>
                        </a:solidFill>
                      </a:endParaRPr>
                    </a:p>
                  </a:txBody>
                  <a:tcPr marL="146304" marR="146304" marT="91440" marB="9144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42 tall x 70 wide</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48 tall x 80 wide</a:t>
                      </a:r>
                    </a:p>
                  </a:txBody>
                  <a:tcPr marL="292608" marR="146304" marT="274320" marB="91440">
                    <a:solidFill>
                      <a:srgbClr val="010101"/>
                    </a:solidFill>
                  </a:tcPr>
                </a:tc>
                <a:extLst>
                  <a:ext uri="{0D108BD9-81ED-4DB2-BD59-A6C34878D82A}">
                    <a16:rowId xmlns:a16="http://schemas.microsoft.com/office/drawing/2014/main" val="10008"/>
                  </a:ext>
                </a:extLst>
              </a:tr>
              <a:tr h="6880860">
                <a:tc>
                  <a:txBody>
                    <a:bodyPr/>
                    <a:lstStyle/>
                    <a:p>
                      <a:endParaRPr lang="en-US" sz="2200" dirty="0">
                        <a:solidFill>
                          <a:srgbClr val="1F3A4E"/>
                        </a:solidFill>
                      </a:endParaRPr>
                    </a:p>
                  </a:txBody>
                  <a:tcPr marL="146304" marR="146304" marT="91440" marB="91440">
                    <a:blipFill rotWithShape="1">
                      <a:blip r:embed="rId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22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1. </a:t>
                      </a:r>
                      <a:r>
                        <a:rPr lang="en-US" sz="2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200" b="0" baseline="0" dirty="0">
                          <a:solidFill>
                            <a:srgbClr val="D9D9D9"/>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2. </a:t>
                      </a:r>
                      <a:r>
                        <a:rPr lang="en-US" sz="2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92608" marR="146304" marT="274320" marB="91440">
                    <a:solidFill>
                      <a:srgbClr val="010101"/>
                    </a:solidFill>
                  </a:tcPr>
                </a:tc>
                <a:extLst>
                  <a:ext uri="{0D108BD9-81ED-4DB2-BD59-A6C34878D82A}">
                    <a16:rowId xmlns:a16="http://schemas.microsoft.com/office/drawing/2014/main" val="10001"/>
                  </a:ext>
                </a:extLst>
              </a:tr>
              <a:tr h="32004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200" b="0" baseline="0" dirty="0">
                          <a:solidFill>
                            <a:srgbClr val="FFC000"/>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6304" marR="146304" marT="91440" marB="914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6732270">
                <a:tc>
                  <a:txBody>
                    <a:bodyPr/>
                    <a:lstStyle/>
                    <a:p>
                      <a:endParaRPr lang="en-US" sz="2200" dirty="0">
                        <a:solidFill>
                          <a:srgbClr val="1F3A4E"/>
                        </a:solidFill>
                      </a:endParaRPr>
                    </a:p>
                  </a:txBody>
                  <a:tcPr marL="146304" marR="146304" marT="91440" marB="91440">
                    <a:blipFill rotWithShape="1">
                      <a:blip r:embed="rId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200" b="0" baseline="0" dirty="0">
                          <a:solidFill>
                            <a:schemeClr val="bg1"/>
                          </a:solidFill>
                          <a:latin typeface="Arial" panose="020B0604020202020204" pitchFamily="34" charset="0"/>
                          <a:cs typeface="Arial" panose="020B0604020202020204" pitchFamily="34" charset="0"/>
                        </a:rPr>
                      </a:br>
                      <a:r>
                        <a:rPr lang="en-US" sz="2200" b="0" baseline="0" dirty="0">
                          <a:solidFill>
                            <a:srgbClr val="FFC000"/>
                          </a:solidFill>
                          <a:latin typeface="Arial" panose="020B0604020202020204" pitchFamily="34" charset="0"/>
                          <a:cs typeface="Arial" panose="020B0604020202020204" pitchFamily="34" charset="0"/>
                        </a:rPr>
                        <a:t>-</a:t>
                      </a:r>
                      <a:r>
                        <a:rPr lang="en-US" sz="2200" b="0" baseline="0" dirty="0">
                          <a:solidFill>
                            <a:schemeClr val="bg1"/>
                          </a:solidFill>
                          <a:latin typeface="Arial" panose="020B0604020202020204" pitchFamily="34" charset="0"/>
                          <a:cs typeface="Arial" panose="020B0604020202020204" pitchFamily="34" charset="0"/>
                        </a:rPr>
                        <a:t> </a:t>
                      </a:r>
                      <a:r>
                        <a:rPr lang="en-US" sz="2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92608" marR="146304" marT="274320" marB="91440">
                    <a:solidFill>
                      <a:srgbClr val="010101"/>
                    </a:solidFill>
                  </a:tcPr>
                </a:tc>
                <a:extLst>
                  <a:ext uri="{0D108BD9-81ED-4DB2-BD59-A6C34878D82A}">
                    <a16:rowId xmlns:a16="http://schemas.microsoft.com/office/drawing/2014/main" val="10003"/>
                  </a:ext>
                </a:extLst>
              </a:tr>
              <a:tr h="5520690">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200" dirty="0">
                        <a:solidFill>
                          <a:srgbClr val="D9D9D9"/>
                        </a:solidFill>
                        <a:latin typeface="Arial" panose="020B0604020202020204" pitchFamily="34" charset="0"/>
                        <a:cs typeface="Arial" panose="020B0604020202020204" pitchFamily="34" charset="0"/>
                      </a:endParaRPr>
                    </a:p>
                  </a:txBody>
                  <a:tcPr marL="146304" marR="146304" marT="91440" marB="914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714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92608" marR="146304" marT="274320" marB="914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9954">
                <a:tc gridSpan="2">
                  <a:txBody>
                    <a:bodyPr/>
                    <a:lstStyle/>
                    <a:p>
                      <a:endParaRPr lang="en-US" sz="2200" dirty="0">
                        <a:solidFill>
                          <a:schemeClr val="bg1"/>
                        </a:solidFill>
                        <a:latin typeface="Arial" panose="020B0604020202020204" pitchFamily="34" charset="0"/>
                        <a:cs typeface="Arial" panose="020B0604020202020204" pitchFamily="34" charset="0"/>
                      </a:endParaRPr>
                    </a:p>
                  </a:txBody>
                  <a:tcPr marL="292608" marR="146304" marT="274320" marB="914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72593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Zoom in and look at your images at 100%-200% magnification. If they look clear, they will print well. </a:t>
                      </a:r>
                    </a:p>
                  </a:txBody>
                  <a:tcPr marL="292608" marR="146304" marT="274320" marB="914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105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chemeClr val="bg1"/>
                        </a:solidFill>
                        <a:latin typeface="Arial"/>
                        <a:cs typeface="Arial"/>
                      </a:endParaRPr>
                    </a:p>
                  </a:txBody>
                  <a:tcPr marL="292608" marR="146304" marT="274320" marB="914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4FD3542-AD2C-C041-AA7D-037EAF9B14E2}"/>
              </a:ext>
            </a:extLst>
          </p:cNvPr>
          <p:cNvGraphicFramePr>
            <a:graphicFrameLocks noGrp="1"/>
          </p:cNvGraphicFramePr>
          <p:nvPr userDrawn="1">
            <p:extLst>
              <p:ext uri="{D42A27DB-BD31-4B8C-83A1-F6EECF244321}">
                <p14:modId xmlns:p14="http://schemas.microsoft.com/office/powerpoint/2010/main" val="1820785528"/>
              </p:ext>
            </p:extLst>
          </p:nvPr>
        </p:nvGraphicFramePr>
        <p:xfrm>
          <a:off x="44669744" y="1"/>
          <a:ext cx="9759750" cy="48751930"/>
        </p:xfrm>
        <a:graphic>
          <a:graphicData uri="http://schemas.openxmlformats.org/drawingml/2006/table">
            <a:tbl>
              <a:tblPr firstRow="1" bandRow="1">
                <a:tableStyleId>{5C22544A-7EE6-4342-B048-85BDC9FD1C3A}</a:tableStyleId>
              </a:tblPr>
              <a:tblGrid>
                <a:gridCol w="4890534">
                  <a:extLst>
                    <a:ext uri="{9D8B030D-6E8A-4147-A177-3AD203B41FA5}">
                      <a16:colId xmlns:a16="http://schemas.microsoft.com/office/drawing/2014/main" val="20000"/>
                    </a:ext>
                  </a:extLst>
                </a:gridCol>
                <a:gridCol w="4869216">
                  <a:extLst>
                    <a:ext uri="{9D8B030D-6E8A-4147-A177-3AD203B41FA5}">
                      <a16:colId xmlns:a16="http://schemas.microsoft.com/office/drawing/2014/main" val="4164475170"/>
                    </a:ext>
                  </a:extLst>
                </a:gridCol>
              </a:tblGrid>
              <a:tr h="25603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292608" marR="146304" marT="274320" marB="91440">
                    <a:solidFill>
                      <a:srgbClr val="FFC000"/>
                    </a:solidFill>
                  </a:tcPr>
                </a:tc>
                <a:tc hMerge="1">
                  <a:txBody>
                    <a:bodyPr/>
                    <a:lstStyle/>
                    <a:p>
                      <a:endParaRPr lang="en-US"/>
                    </a:p>
                  </a:txBody>
                  <a:tcPr/>
                </a:tc>
                <a:extLst>
                  <a:ext uri="{0D108BD9-81ED-4DB2-BD59-A6C34878D82A}">
                    <a16:rowId xmlns:a16="http://schemas.microsoft.com/office/drawing/2014/main" val="10000"/>
                  </a:ext>
                </a:extLst>
              </a:tr>
              <a:tr h="8892540">
                <a:tc grid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92608" marR="146304" marT="274320" marB="91440">
                    <a:solidFill>
                      <a:schemeClr val="tx1"/>
                    </a:solidFill>
                  </a:tcPr>
                </a:tc>
                <a:tc hMerge="1">
                  <a:txBody>
                    <a:bodyPr/>
                    <a:lstStyle/>
                    <a:p>
                      <a:endParaRPr lang="en-US"/>
                    </a:p>
                  </a:txBody>
                  <a:tcPr/>
                </a:tc>
                <a:extLst>
                  <a:ext uri="{0D108BD9-81ED-4DB2-BD59-A6C34878D82A}">
                    <a16:rowId xmlns:a16="http://schemas.microsoft.com/office/drawing/2014/main" val="10001"/>
                  </a:ext>
                </a:extLst>
              </a:tr>
              <a:tr h="4503420">
                <a:tc gridSpan="2">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6400" u="sng" dirty="0">
                        <a:solidFill>
                          <a:srgbClr val="FFC000"/>
                        </a:solidFill>
                      </a:endParaRPr>
                    </a:p>
                  </a:txBody>
                  <a:tcPr marL="292608" marR="146304" marT="274320" marB="9144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04408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292608" marR="146304" marT="274320" marB="91440">
                    <a:blipFill dpi="0" rotWithShape="1">
                      <a:blip r:embed="rId9">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292608" marR="146304" marT="274320" marB="91440">
                    <a:solidFill>
                      <a:srgbClr val="010101"/>
                    </a:solidFill>
                  </a:tcPr>
                </a:tc>
                <a:extLst>
                  <a:ext uri="{0D108BD9-81ED-4DB2-BD59-A6C34878D82A}">
                    <a16:rowId xmlns:a16="http://schemas.microsoft.com/office/drawing/2014/main" val="10005"/>
                  </a:ext>
                </a:extLst>
              </a:tr>
              <a:tr h="73689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292608" marR="146304" marT="274320" marB="9144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6812280">
                <a:tc>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292608" marR="146304" marT="274320" marB="91440">
                    <a:solidFill>
                      <a:srgbClr val="010101"/>
                    </a:solidFill>
                  </a:tcPr>
                </a:tc>
                <a:tc>
                  <a:txBody>
                    <a:bodyPr/>
                    <a:lstStyle/>
                    <a:p>
                      <a:pPr algn="ctr"/>
                      <a:r>
                        <a:rPr lang="en-US" sz="132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6400" dirty="0"/>
                    </a:p>
                  </a:txBody>
                  <a:tcPr marL="292608" marR="146304" marT="274320" marB="91440" anchor="ctr">
                    <a:solidFill>
                      <a:schemeClr val="tx1">
                        <a:lumMod val="95000"/>
                        <a:lumOff val="5000"/>
                      </a:schemeClr>
                    </a:solidFill>
                  </a:tcPr>
                </a:tc>
                <a:extLst>
                  <a:ext uri="{0D108BD9-81ED-4DB2-BD59-A6C34878D82A}">
                    <a16:rowId xmlns:a16="http://schemas.microsoft.com/office/drawing/2014/main" val="10006"/>
                  </a:ext>
                </a:extLst>
              </a:tr>
              <a:tr h="81038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292608" marR="146304" marT="274320" marB="91440">
                    <a:solidFill>
                      <a:srgbClr val="010101"/>
                    </a:solidFill>
                  </a:tcPr>
                </a:tc>
                <a:tc hMerge="1">
                  <a:txBody>
                    <a:bodyPr/>
                    <a:lstStyle/>
                    <a:p>
                      <a:endParaRPr lang="en-US"/>
                    </a:p>
                  </a:txBody>
                  <a:tcPr/>
                </a:tc>
                <a:extLst>
                  <a:ext uri="{0D108BD9-81ED-4DB2-BD59-A6C34878D82A}">
                    <a16:rowId xmlns:a16="http://schemas.microsoft.com/office/drawing/2014/main" val="10007"/>
                  </a:ext>
                </a:extLst>
              </a:tr>
              <a:tr h="1319974">
                <a:tc gridSpan="2">
                  <a:txBody>
                    <a:bodyPr/>
                    <a:lstStyle/>
                    <a:p>
                      <a:endParaRPr lang="en-US" sz="2400" dirty="0">
                        <a:solidFill>
                          <a:srgbClr val="1F3A4E"/>
                        </a:solidFill>
                      </a:endParaRPr>
                    </a:p>
                  </a:txBody>
                  <a:tcPr marL="292608" marR="146304" marT="274320" marB="9144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46546">
                <a:tc>
                  <a:txBody>
                    <a:bodyPr/>
                    <a:lstStyle/>
                    <a:p>
                      <a:pPr>
                        <a:lnSpc>
                          <a:spcPts val="2600"/>
                        </a:lnSpc>
                      </a:pPr>
                      <a:r>
                        <a:rPr lang="en-US" sz="2200" dirty="0">
                          <a:solidFill>
                            <a:schemeClr val="bg1">
                              <a:lumMod val="85000"/>
                            </a:schemeClr>
                          </a:solidFill>
                          <a:latin typeface="Arial"/>
                          <a:cs typeface="Arial"/>
                        </a:rPr>
                        <a:t>© 2019</a:t>
                      </a:r>
                      <a:r>
                        <a:rPr lang="en-US" sz="2200" baseline="0" dirty="0">
                          <a:solidFill>
                            <a:schemeClr val="bg1">
                              <a:lumMod val="85000"/>
                            </a:schemeClr>
                          </a:solidFill>
                          <a:latin typeface="Arial"/>
                          <a:cs typeface="Arial"/>
                        </a:rPr>
                        <a:t> </a:t>
                      </a:r>
                      <a:r>
                        <a:rPr lang="en-US" sz="2200" dirty="0">
                          <a:solidFill>
                            <a:schemeClr val="bg1">
                              <a:lumMod val="85000"/>
                            </a:schemeClr>
                          </a:solidFill>
                          <a:latin typeface="Arial"/>
                          <a:cs typeface="Arial"/>
                        </a:rPr>
                        <a:t>PosterPresentations.com</a:t>
                      </a:r>
                      <a:br>
                        <a:rPr lang="en-US" sz="2200" dirty="0">
                          <a:solidFill>
                            <a:schemeClr val="bg1">
                              <a:lumMod val="85000"/>
                            </a:schemeClr>
                          </a:solidFill>
                          <a:latin typeface="Arial"/>
                          <a:cs typeface="Arial"/>
                        </a:rPr>
                      </a:br>
                      <a:r>
                        <a:rPr lang="en-US" sz="2200" dirty="0">
                          <a:solidFill>
                            <a:schemeClr val="bg1">
                              <a:lumMod val="85000"/>
                            </a:schemeClr>
                          </a:solidFill>
                          <a:latin typeface="Arial"/>
                          <a:cs typeface="Arial"/>
                        </a:rPr>
                        <a:t>2117 Fourth Street ,</a:t>
                      </a:r>
                      <a:r>
                        <a:rPr lang="en-US" sz="2200" baseline="0" dirty="0">
                          <a:solidFill>
                            <a:schemeClr val="bg1">
                              <a:lumMod val="85000"/>
                            </a:schemeClr>
                          </a:solidFill>
                          <a:latin typeface="Arial"/>
                          <a:cs typeface="Arial"/>
                        </a:rPr>
                        <a:t> STE C        </a:t>
                      </a:r>
                    </a:p>
                    <a:p>
                      <a:pPr>
                        <a:lnSpc>
                          <a:spcPts val="2600"/>
                        </a:lnSpc>
                      </a:pPr>
                      <a:r>
                        <a:rPr lang="en-US" sz="2200" baseline="0" dirty="0">
                          <a:solidFill>
                            <a:schemeClr val="bg1">
                              <a:lumMod val="85000"/>
                            </a:schemeClr>
                          </a:solidFill>
                          <a:latin typeface="Arial"/>
                          <a:cs typeface="Arial"/>
                        </a:rPr>
                        <a:t>Berkeley CA 94710 USA</a:t>
                      </a:r>
                      <a:endParaRPr lang="en-US" sz="2200" dirty="0">
                        <a:solidFill>
                          <a:schemeClr val="bg1">
                            <a:lumMod val="85000"/>
                          </a:schemeClr>
                        </a:solidFill>
                        <a:latin typeface="Arial"/>
                        <a:cs typeface="Arial"/>
                      </a:endParaRPr>
                    </a:p>
                  </a:txBody>
                  <a:tcPr marL="292608" marR="146304" marT="274320" marB="9144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FFC000"/>
                          </a:solidFill>
                          <a:latin typeface="Arial"/>
                          <a:cs typeface="Arial"/>
                        </a:rPr>
                        <a:t>https://www.posterpresentations.com/helpdesk.html</a:t>
                      </a:r>
                      <a:endParaRPr lang="en-US" sz="9800" dirty="0"/>
                    </a:p>
                  </a:txBody>
                  <a:tcPr marL="292608" marR="146304" marT="274320" marB="9144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4012709" rtl="0" eaLnBrk="1" latinLnBrk="0" hangingPunct="1">
        <a:spcBef>
          <a:spcPct val="0"/>
        </a:spcBef>
        <a:buNone/>
        <a:defRPr sz="8000" kern="1200">
          <a:solidFill>
            <a:schemeClr val="bg1"/>
          </a:solidFill>
          <a:latin typeface="Trebuchet MS" pitchFamily="34" charset="0"/>
          <a:ea typeface="+mj-ea"/>
          <a:cs typeface="+mj-cs"/>
        </a:defRPr>
      </a:lvl1pPr>
    </p:titleStyle>
    <p:bodyStyle>
      <a:lvl1pPr marL="1504766" indent="-1504766" algn="l" defTabSz="4012709" rtl="0" eaLnBrk="1" latinLnBrk="0" hangingPunct="1">
        <a:spcBef>
          <a:spcPct val="20000"/>
        </a:spcBef>
        <a:buFont typeface="Arial" pitchFamily="34" charset="0"/>
        <a:buChar char="•"/>
        <a:defRPr sz="14080" kern="1200">
          <a:solidFill>
            <a:schemeClr val="tx1"/>
          </a:solidFill>
          <a:latin typeface="+mn-lt"/>
          <a:ea typeface="+mn-ea"/>
          <a:cs typeface="+mn-cs"/>
        </a:defRPr>
      </a:lvl1pPr>
      <a:lvl2pPr marL="3260326" indent="-1253971" algn="l" defTabSz="4012709" rtl="0" eaLnBrk="1" latinLnBrk="0" hangingPunct="1">
        <a:spcBef>
          <a:spcPct val="20000"/>
        </a:spcBef>
        <a:buFont typeface="Arial" pitchFamily="34" charset="0"/>
        <a:buChar char="–"/>
        <a:defRPr sz="12320" kern="1200">
          <a:solidFill>
            <a:schemeClr val="tx1"/>
          </a:solidFill>
          <a:latin typeface="+mn-lt"/>
          <a:ea typeface="+mn-ea"/>
          <a:cs typeface="+mn-cs"/>
        </a:defRPr>
      </a:lvl2pPr>
      <a:lvl3pPr marL="5015886" indent="-1003178" algn="l" defTabSz="4012709" rtl="0" eaLnBrk="1" latinLnBrk="0" hangingPunct="1">
        <a:spcBef>
          <a:spcPct val="20000"/>
        </a:spcBef>
        <a:buFont typeface="Arial" pitchFamily="34" charset="0"/>
        <a:buChar char="•"/>
        <a:defRPr sz="10560" kern="1200">
          <a:solidFill>
            <a:schemeClr val="tx1"/>
          </a:solidFill>
          <a:latin typeface="+mn-lt"/>
          <a:ea typeface="+mn-ea"/>
          <a:cs typeface="+mn-cs"/>
        </a:defRPr>
      </a:lvl3pPr>
      <a:lvl4pPr marL="7022242"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28595"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34950"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41304"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47659"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54013"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12709" rtl="0" eaLnBrk="1" latinLnBrk="0" hangingPunct="1">
        <a:defRPr sz="7840" kern="1200">
          <a:solidFill>
            <a:schemeClr val="tx1"/>
          </a:solidFill>
          <a:latin typeface="+mn-lt"/>
          <a:ea typeface="+mn-ea"/>
          <a:cs typeface="+mn-cs"/>
        </a:defRPr>
      </a:lvl1pPr>
      <a:lvl2pPr marL="2006355" algn="l" defTabSz="4012709" rtl="0" eaLnBrk="1" latinLnBrk="0" hangingPunct="1">
        <a:defRPr sz="7840" kern="1200">
          <a:solidFill>
            <a:schemeClr val="tx1"/>
          </a:solidFill>
          <a:latin typeface="+mn-lt"/>
          <a:ea typeface="+mn-ea"/>
          <a:cs typeface="+mn-cs"/>
        </a:defRPr>
      </a:lvl2pPr>
      <a:lvl3pPr marL="4012709" algn="l" defTabSz="4012709" rtl="0" eaLnBrk="1" latinLnBrk="0" hangingPunct="1">
        <a:defRPr sz="7840" kern="1200">
          <a:solidFill>
            <a:schemeClr val="tx1"/>
          </a:solidFill>
          <a:latin typeface="+mn-lt"/>
          <a:ea typeface="+mn-ea"/>
          <a:cs typeface="+mn-cs"/>
        </a:defRPr>
      </a:lvl3pPr>
      <a:lvl4pPr marL="6019064" algn="l" defTabSz="4012709" rtl="0" eaLnBrk="1" latinLnBrk="0" hangingPunct="1">
        <a:defRPr sz="7840" kern="1200">
          <a:solidFill>
            <a:schemeClr val="tx1"/>
          </a:solidFill>
          <a:latin typeface="+mn-lt"/>
          <a:ea typeface="+mn-ea"/>
          <a:cs typeface="+mn-cs"/>
        </a:defRPr>
      </a:lvl4pPr>
      <a:lvl5pPr marL="8025418" algn="l" defTabSz="4012709" rtl="0" eaLnBrk="1" latinLnBrk="0" hangingPunct="1">
        <a:defRPr sz="7840" kern="1200">
          <a:solidFill>
            <a:schemeClr val="tx1"/>
          </a:solidFill>
          <a:latin typeface="+mn-lt"/>
          <a:ea typeface="+mn-ea"/>
          <a:cs typeface="+mn-cs"/>
        </a:defRPr>
      </a:lvl5pPr>
      <a:lvl6pPr marL="10031773" algn="l" defTabSz="4012709" rtl="0" eaLnBrk="1" latinLnBrk="0" hangingPunct="1">
        <a:defRPr sz="7840" kern="1200">
          <a:solidFill>
            <a:schemeClr val="tx1"/>
          </a:solidFill>
          <a:latin typeface="+mn-lt"/>
          <a:ea typeface="+mn-ea"/>
          <a:cs typeface="+mn-cs"/>
        </a:defRPr>
      </a:lvl6pPr>
      <a:lvl7pPr marL="12038128" algn="l" defTabSz="4012709" rtl="0" eaLnBrk="1" latinLnBrk="0" hangingPunct="1">
        <a:defRPr sz="7840" kern="1200">
          <a:solidFill>
            <a:schemeClr val="tx1"/>
          </a:solidFill>
          <a:latin typeface="+mn-lt"/>
          <a:ea typeface="+mn-ea"/>
          <a:cs typeface="+mn-cs"/>
        </a:defRPr>
      </a:lvl7pPr>
      <a:lvl8pPr marL="14044482" algn="l" defTabSz="4012709" rtl="0" eaLnBrk="1" latinLnBrk="0" hangingPunct="1">
        <a:defRPr sz="7840" kern="1200">
          <a:solidFill>
            <a:schemeClr val="tx1"/>
          </a:solidFill>
          <a:latin typeface="+mn-lt"/>
          <a:ea typeface="+mn-ea"/>
          <a:cs typeface="+mn-cs"/>
        </a:defRPr>
      </a:lvl8pPr>
      <a:lvl9pPr marL="16050837" algn="l" defTabSz="4012709" rtl="0" eaLnBrk="1" latinLnBrk="0" hangingPunct="1">
        <a:defRPr sz="78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69394" y="32313883"/>
            <a:ext cx="2514600" cy="306223"/>
          </a:xfrm>
          <a:prstGeom prst="rect">
            <a:avLst/>
          </a:prstGeom>
          <a:noFill/>
          <a:ln w="9525">
            <a:noFill/>
            <a:miter lim="800000"/>
            <a:headEnd/>
            <a:tailEnd/>
          </a:ln>
          <a:effectLst/>
        </p:spPr>
        <p:txBody>
          <a:bodyPr lIns="83440" tIns="41712" rIns="83440" bIns="41712">
            <a:spAutoFit/>
          </a:bodyPr>
          <a:lstStyle/>
          <a:p>
            <a:pPr eaLnBrk="0" hangingPunct="0">
              <a:lnSpc>
                <a:spcPct val="65000"/>
              </a:lnSpc>
              <a:spcBef>
                <a:spcPct val="50000"/>
              </a:spcBef>
              <a:defRPr/>
            </a:pPr>
            <a:r>
              <a:rPr lang="en-US" sz="48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6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4012709" rtl="0" eaLnBrk="1" latinLnBrk="0" hangingPunct="1">
        <a:spcBef>
          <a:spcPct val="0"/>
        </a:spcBef>
        <a:buNone/>
        <a:defRPr sz="8000" kern="1200">
          <a:solidFill>
            <a:schemeClr val="bg1"/>
          </a:solidFill>
          <a:latin typeface="Trebuchet MS" pitchFamily="34" charset="0"/>
          <a:ea typeface="+mj-ea"/>
          <a:cs typeface="+mj-cs"/>
        </a:defRPr>
      </a:lvl1pPr>
    </p:titleStyle>
    <p:bodyStyle>
      <a:lvl1pPr marL="1504766" indent="-1504766" algn="l" defTabSz="4012709" rtl="0" eaLnBrk="1" latinLnBrk="0" hangingPunct="1">
        <a:spcBef>
          <a:spcPct val="20000"/>
        </a:spcBef>
        <a:buFont typeface="Arial" pitchFamily="34" charset="0"/>
        <a:buChar char="•"/>
        <a:defRPr sz="14080" kern="1200">
          <a:solidFill>
            <a:schemeClr val="tx1"/>
          </a:solidFill>
          <a:latin typeface="+mn-lt"/>
          <a:ea typeface="+mn-ea"/>
          <a:cs typeface="+mn-cs"/>
        </a:defRPr>
      </a:lvl1pPr>
      <a:lvl2pPr marL="3260326" indent="-1253971" algn="l" defTabSz="4012709" rtl="0" eaLnBrk="1" latinLnBrk="0" hangingPunct="1">
        <a:spcBef>
          <a:spcPct val="20000"/>
        </a:spcBef>
        <a:buFont typeface="Arial" pitchFamily="34" charset="0"/>
        <a:buChar char="–"/>
        <a:defRPr sz="12320" kern="1200">
          <a:solidFill>
            <a:schemeClr val="tx1"/>
          </a:solidFill>
          <a:latin typeface="+mn-lt"/>
          <a:ea typeface="+mn-ea"/>
          <a:cs typeface="+mn-cs"/>
        </a:defRPr>
      </a:lvl2pPr>
      <a:lvl3pPr marL="5015886" indent="-1003178" algn="l" defTabSz="4012709" rtl="0" eaLnBrk="1" latinLnBrk="0" hangingPunct="1">
        <a:spcBef>
          <a:spcPct val="20000"/>
        </a:spcBef>
        <a:buFont typeface="Arial" pitchFamily="34" charset="0"/>
        <a:buChar char="•"/>
        <a:defRPr sz="10560" kern="1200">
          <a:solidFill>
            <a:schemeClr val="tx1"/>
          </a:solidFill>
          <a:latin typeface="+mn-lt"/>
          <a:ea typeface="+mn-ea"/>
          <a:cs typeface="+mn-cs"/>
        </a:defRPr>
      </a:lvl3pPr>
      <a:lvl4pPr marL="7022242"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28595"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34950"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41304"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47659"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54013"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12709" rtl="0" eaLnBrk="1" latinLnBrk="0" hangingPunct="1">
        <a:defRPr sz="7840" kern="1200">
          <a:solidFill>
            <a:schemeClr val="tx1"/>
          </a:solidFill>
          <a:latin typeface="+mn-lt"/>
          <a:ea typeface="+mn-ea"/>
          <a:cs typeface="+mn-cs"/>
        </a:defRPr>
      </a:lvl1pPr>
      <a:lvl2pPr marL="2006355" algn="l" defTabSz="4012709" rtl="0" eaLnBrk="1" latinLnBrk="0" hangingPunct="1">
        <a:defRPr sz="7840" kern="1200">
          <a:solidFill>
            <a:schemeClr val="tx1"/>
          </a:solidFill>
          <a:latin typeface="+mn-lt"/>
          <a:ea typeface="+mn-ea"/>
          <a:cs typeface="+mn-cs"/>
        </a:defRPr>
      </a:lvl2pPr>
      <a:lvl3pPr marL="4012709" algn="l" defTabSz="4012709" rtl="0" eaLnBrk="1" latinLnBrk="0" hangingPunct="1">
        <a:defRPr sz="7840" kern="1200">
          <a:solidFill>
            <a:schemeClr val="tx1"/>
          </a:solidFill>
          <a:latin typeface="+mn-lt"/>
          <a:ea typeface="+mn-ea"/>
          <a:cs typeface="+mn-cs"/>
        </a:defRPr>
      </a:lvl3pPr>
      <a:lvl4pPr marL="6019064" algn="l" defTabSz="4012709" rtl="0" eaLnBrk="1" latinLnBrk="0" hangingPunct="1">
        <a:defRPr sz="7840" kern="1200">
          <a:solidFill>
            <a:schemeClr val="tx1"/>
          </a:solidFill>
          <a:latin typeface="+mn-lt"/>
          <a:ea typeface="+mn-ea"/>
          <a:cs typeface="+mn-cs"/>
        </a:defRPr>
      </a:lvl4pPr>
      <a:lvl5pPr marL="8025418" algn="l" defTabSz="4012709" rtl="0" eaLnBrk="1" latinLnBrk="0" hangingPunct="1">
        <a:defRPr sz="7840" kern="1200">
          <a:solidFill>
            <a:schemeClr val="tx1"/>
          </a:solidFill>
          <a:latin typeface="+mn-lt"/>
          <a:ea typeface="+mn-ea"/>
          <a:cs typeface="+mn-cs"/>
        </a:defRPr>
      </a:lvl5pPr>
      <a:lvl6pPr marL="10031773" algn="l" defTabSz="4012709" rtl="0" eaLnBrk="1" latinLnBrk="0" hangingPunct="1">
        <a:defRPr sz="7840" kern="1200">
          <a:solidFill>
            <a:schemeClr val="tx1"/>
          </a:solidFill>
          <a:latin typeface="+mn-lt"/>
          <a:ea typeface="+mn-ea"/>
          <a:cs typeface="+mn-cs"/>
        </a:defRPr>
      </a:lvl6pPr>
      <a:lvl7pPr marL="12038128" algn="l" defTabSz="4012709" rtl="0" eaLnBrk="1" latinLnBrk="0" hangingPunct="1">
        <a:defRPr sz="7840" kern="1200">
          <a:solidFill>
            <a:schemeClr val="tx1"/>
          </a:solidFill>
          <a:latin typeface="+mn-lt"/>
          <a:ea typeface="+mn-ea"/>
          <a:cs typeface="+mn-cs"/>
        </a:defRPr>
      </a:lvl7pPr>
      <a:lvl8pPr marL="14044482" algn="l" defTabSz="4012709" rtl="0" eaLnBrk="1" latinLnBrk="0" hangingPunct="1">
        <a:defRPr sz="7840" kern="1200">
          <a:solidFill>
            <a:schemeClr val="tx1"/>
          </a:solidFill>
          <a:latin typeface="+mn-lt"/>
          <a:ea typeface="+mn-ea"/>
          <a:cs typeface="+mn-cs"/>
        </a:defRPr>
      </a:lvl8pPr>
      <a:lvl9pPr marL="16050837" algn="l" defTabSz="4012709" rtl="0" eaLnBrk="1" latinLnBrk="0" hangingPunct="1">
        <a:defRPr sz="7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6DCB2761-06AB-45F4-34B4-D5A959BCF9A8}"/>
              </a:ext>
            </a:extLst>
          </p:cNvPr>
          <p:cNvGrpSpPr/>
          <p:nvPr/>
        </p:nvGrpSpPr>
        <p:grpSpPr>
          <a:xfrm>
            <a:off x="32304371" y="27591530"/>
            <a:ext cx="10031976" cy="1107996"/>
            <a:chOff x="1405623" y="4904396"/>
            <a:chExt cx="10031976" cy="1107996"/>
          </a:xfrm>
        </p:grpSpPr>
        <p:sp>
          <p:nvSpPr>
            <p:cNvPr id="68" name="Rectangle: Top Corners Rounded 67">
              <a:extLst>
                <a:ext uri="{FF2B5EF4-FFF2-40B4-BE49-F238E27FC236}">
                  <a16:creationId xmlns:a16="http://schemas.microsoft.com/office/drawing/2014/main" id="{E4301B00-1222-3813-DF14-EBC0D13A4EBC}"/>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086B485-425F-9072-1FFB-CA49C43498EB}"/>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References</a:t>
              </a:r>
            </a:p>
          </p:txBody>
        </p:sp>
      </p:grpSp>
      <p:grpSp>
        <p:nvGrpSpPr>
          <p:cNvPr id="50" name="Group 49">
            <a:extLst>
              <a:ext uri="{FF2B5EF4-FFF2-40B4-BE49-F238E27FC236}">
                <a16:creationId xmlns:a16="http://schemas.microsoft.com/office/drawing/2014/main" id="{F4A1D9A4-7F0D-FA99-1BBA-92A4C3777294}"/>
              </a:ext>
            </a:extLst>
          </p:cNvPr>
          <p:cNvGrpSpPr/>
          <p:nvPr/>
        </p:nvGrpSpPr>
        <p:grpSpPr>
          <a:xfrm>
            <a:off x="32327817" y="16498327"/>
            <a:ext cx="10031976" cy="1107996"/>
            <a:chOff x="1405623" y="4904396"/>
            <a:chExt cx="10031976" cy="1107996"/>
          </a:xfrm>
        </p:grpSpPr>
        <p:sp>
          <p:nvSpPr>
            <p:cNvPr id="62" name="Rectangle: Top Corners Rounded 61">
              <a:extLst>
                <a:ext uri="{FF2B5EF4-FFF2-40B4-BE49-F238E27FC236}">
                  <a16:creationId xmlns:a16="http://schemas.microsoft.com/office/drawing/2014/main" id="{8AECB1F2-929D-5B3D-D19B-DA6E311CF885}"/>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939CC3AB-18C1-FC09-ECFE-27C0708DCFCD}"/>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Experimental Results</a:t>
              </a:r>
            </a:p>
          </p:txBody>
        </p:sp>
      </p:grpSp>
      <p:grpSp>
        <p:nvGrpSpPr>
          <p:cNvPr id="46" name="Group 45">
            <a:extLst>
              <a:ext uri="{FF2B5EF4-FFF2-40B4-BE49-F238E27FC236}">
                <a16:creationId xmlns:a16="http://schemas.microsoft.com/office/drawing/2014/main" id="{5F8F2A47-D858-DA89-5591-BD951097DE38}"/>
              </a:ext>
            </a:extLst>
          </p:cNvPr>
          <p:cNvGrpSpPr/>
          <p:nvPr/>
        </p:nvGrpSpPr>
        <p:grpSpPr>
          <a:xfrm>
            <a:off x="1373574" y="27622961"/>
            <a:ext cx="10031976" cy="1107996"/>
            <a:chOff x="1405623" y="4904396"/>
            <a:chExt cx="10031976" cy="1107996"/>
          </a:xfrm>
        </p:grpSpPr>
        <p:sp>
          <p:nvSpPr>
            <p:cNvPr id="47" name="Rectangle: Top Corners Rounded 46">
              <a:extLst>
                <a:ext uri="{FF2B5EF4-FFF2-40B4-BE49-F238E27FC236}">
                  <a16:creationId xmlns:a16="http://schemas.microsoft.com/office/drawing/2014/main" id="{B4A1079E-4E71-8EBD-0091-083F290F362D}"/>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44B18578-F1AF-7AE2-333C-E6727E8552E9}"/>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Datasets</a:t>
              </a:r>
              <a:endParaRPr lang="en-US" sz="6600" dirty="0"/>
            </a:p>
          </p:txBody>
        </p:sp>
      </p:grpSp>
      <p:grpSp>
        <p:nvGrpSpPr>
          <p:cNvPr id="43" name="Group 42">
            <a:extLst>
              <a:ext uri="{FF2B5EF4-FFF2-40B4-BE49-F238E27FC236}">
                <a16:creationId xmlns:a16="http://schemas.microsoft.com/office/drawing/2014/main" id="{A665400B-2E11-7014-A126-1CE8F3AEA912}"/>
              </a:ext>
            </a:extLst>
          </p:cNvPr>
          <p:cNvGrpSpPr/>
          <p:nvPr/>
        </p:nvGrpSpPr>
        <p:grpSpPr>
          <a:xfrm>
            <a:off x="1362225" y="21105791"/>
            <a:ext cx="10031976" cy="1107996"/>
            <a:chOff x="1405623" y="4904396"/>
            <a:chExt cx="10031976" cy="1107996"/>
          </a:xfrm>
        </p:grpSpPr>
        <p:sp>
          <p:nvSpPr>
            <p:cNvPr id="44" name="Rectangle: Top Corners Rounded 43">
              <a:extLst>
                <a:ext uri="{FF2B5EF4-FFF2-40B4-BE49-F238E27FC236}">
                  <a16:creationId xmlns:a16="http://schemas.microsoft.com/office/drawing/2014/main" id="{B54C7350-3FC3-AC49-F7C4-0001030862CE}"/>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8C582DF3-C6E3-2200-2527-BE74F988619A}"/>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Challenges</a:t>
              </a:r>
              <a:endParaRPr lang="en-US" sz="6600" dirty="0"/>
            </a:p>
          </p:txBody>
        </p:sp>
      </p:grpSp>
      <p:grpSp>
        <p:nvGrpSpPr>
          <p:cNvPr id="35" name="Group 34">
            <a:extLst>
              <a:ext uri="{FF2B5EF4-FFF2-40B4-BE49-F238E27FC236}">
                <a16:creationId xmlns:a16="http://schemas.microsoft.com/office/drawing/2014/main" id="{E892E2B6-0401-B88C-F32F-D638C3BD37FC}"/>
              </a:ext>
            </a:extLst>
          </p:cNvPr>
          <p:cNvGrpSpPr/>
          <p:nvPr/>
        </p:nvGrpSpPr>
        <p:grpSpPr>
          <a:xfrm>
            <a:off x="32386205" y="4904396"/>
            <a:ext cx="10031976" cy="1107996"/>
            <a:chOff x="1405623" y="4904396"/>
            <a:chExt cx="10031976" cy="1107996"/>
          </a:xfrm>
        </p:grpSpPr>
        <p:sp>
          <p:nvSpPr>
            <p:cNvPr id="36" name="Rectangle: Top Corners Rounded 35">
              <a:extLst>
                <a:ext uri="{FF2B5EF4-FFF2-40B4-BE49-F238E27FC236}">
                  <a16:creationId xmlns:a16="http://schemas.microsoft.com/office/drawing/2014/main" id="{D2373F3B-48A9-B217-000C-20645C8B4FBE}"/>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B25E16F-7ADF-6A19-789D-B908CDA8BB49}"/>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Methodology</a:t>
              </a:r>
              <a:endParaRPr lang="en-US" sz="6600" dirty="0"/>
            </a:p>
          </p:txBody>
        </p:sp>
      </p:grpSp>
      <p:grpSp>
        <p:nvGrpSpPr>
          <p:cNvPr id="32" name="Group 31">
            <a:extLst>
              <a:ext uri="{FF2B5EF4-FFF2-40B4-BE49-F238E27FC236}">
                <a16:creationId xmlns:a16="http://schemas.microsoft.com/office/drawing/2014/main" id="{7A725F48-E6D6-D919-508F-2CF71F67CFE4}"/>
              </a:ext>
            </a:extLst>
          </p:cNvPr>
          <p:cNvGrpSpPr/>
          <p:nvPr/>
        </p:nvGrpSpPr>
        <p:grpSpPr>
          <a:xfrm>
            <a:off x="11910571" y="4900601"/>
            <a:ext cx="20094216" cy="1107996"/>
            <a:chOff x="1405623" y="4904396"/>
            <a:chExt cx="10031976" cy="1107996"/>
          </a:xfrm>
        </p:grpSpPr>
        <p:sp>
          <p:nvSpPr>
            <p:cNvPr id="33" name="Rectangle: Top Corners Rounded 32">
              <a:extLst>
                <a:ext uri="{FF2B5EF4-FFF2-40B4-BE49-F238E27FC236}">
                  <a16:creationId xmlns:a16="http://schemas.microsoft.com/office/drawing/2014/main" id="{6B9B8924-F916-25D8-325D-47A9115ED803}"/>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DF89B537-138E-D879-C05C-F103C881A657}"/>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Proposed Solution</a:t>
              </a:r>
              <a:endParaRPr lang="en-US" sz="6600" dirty="0"/>
            </a:p>
          </p:txBody>
        </p:sp>
      </p:grpSp>
      <p:grpSp>
        <p:nvGrpSpPr>
          <p:cNvPr id="26" name="Group 25">
            <a:extLst>
              <a:ext uri="{FF2B5EF4-FFF2-40B4-BE49-F238E27FC236}">
                <a16:creationId xmlns:a16="http://schemas.microsoft.com/office/drawing/2014/main" id="{628562E5-8BA1-D70F-3AA1-BCEE1F7335F7}"/>
              </a:ext>
            </a:extLst>
          </p:cNvPr>
          <p:cNvGrpSpPr/>
          <p:nvPr/>
        </p:nvGrpSpPr>
        <p:grpSpPr>
          <a:xfrm>
            <a:off x="11852176" y="21105466"/>
            <a:ext cx="20118311" cy="1121181"/>
            <a:chOff x="11928376" y="18798925"/>
            <a:chExt cx="20118311" cy="1121181"/>
          </a:xfrm>
        </p:grpSpPr>
        <p:sp>
          <p:nvSpPr>
            <p:cNvPr id="71" name="Rectangle: Rounded Corners 70">
              <a:extLst>
                <a:ext uri="{FF2B5EF4-FFF2-40B4-BE49-F238E27FC236}">
                  <a16:creationId xmlns:a16="http://schemas.microsoft.com/office/drawing/2014/main" id="{6C98B8F0-4348-40E4-B5D8-F6AE8675D6F7}"/>
                </a:ext>
              </a:extLst>
            </p:cNvPr>
            <p:cNvSpPr/>
            <p:nvPr/>
          </p:nvSpPr>
          <p:spPr>
            <a:xfrm>
              <a:off x="11928376" y="18965056"/>
              <a:ext cx="20118311" cy="911389"/>
            </a:xfrm>
            <a:prstGeom prst="roundRect">
              <a:avLst>
                <a:gd name="adj" fmla="val 50000"/>
              </a:avLst>
            </a:prstGeom>
            <a:solidFill>
              <a:srgbClr val="DEEBF7"/>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Text Placeholder 304">
              <a:extLst>
                <a:ext uri="{FF2B5EF4-FFF2-40B4-BE49-F238E27FC236}">
                  <a16:creationId xmlns:a16="http://schemas.microsoft.com/office/drawing/2014/main" id="{68A241DB-15DB-4F47-897F-7BCB1E8FCCED}"/>
                </a:ext>
              </a:extLst>
            </p:cNvPr>
            <p:cNvSpPr txBox="1">
              <a:spLocks/>
            </p:cNvSpPr>
            <p:nvPr/>
          </p:nvSpPr>
          <p:spPr>
            <a:xfrm>
              <a:off x="12372095" y="18798925"/>
              <a:ext cx="19188972" cy="1121181"/>
            </a:xfrm>
            <a:prstGeom prst="rect">
              <a:avLst/>
            </a:prstGeom>
            <a:noFill/>
          </p:spPr>
          <p:txBody>
            <a:bodyPr wrap="square" lIns="52249" tIns="52249" rIns="52249" bIns="52249" anchor="ctr" anchorCtr="0">
              <a:spAutoFit/>
            </a:bodyPr>
            <a:lstStyle>
              <a:lvl1pPr marL="0" indent="0" algn="ctr" defTabSz="4012709" rtl="0" eaLnBrk="1" latinLnBrk="0" hangingPunct="1">
                <a:spcBef>
                  <a:spcPct val="20000"/>
                </a:spcBef>
                <a:buFont typeface="Arial" pitchFamily="34" charset="0"/>
                <a:buNone/>
                <a:defRPr sz="3360" b="1" u="sng" kern="1200" baseline="0">
                  <a:solidFill>
                    <a:schemeClr val="accent5">
                      <a:lumMod val="50000"/>
                    </a:schemeClr>
                  </a:solidFill>
                  <a:latin typeface="+mn-lt"/>
                  <a:ea typeface="+mn-ea"/>
                  <a:cs typeface="+mn-cs"/>
                </a:defRPr>
              </a:lvl1pPr>
              <a:lvl2pPr marL="3260326" indent="-1253971" algn="l" defTabSz="4012709" rtl="0" eaLnBrk="1" latinLnBrk="0" hangingPunct="1">
                <a:spcBef>
                  <a:spcPct val="20000"/>
                </a:spcBef>
                <a:buFont typeface="Arial" pitchFamily="34" charset="0"/>
                <a:buChar char="–"/>
                <a:defRPr sz="12320" kern="1200">
                  <a:solidFill>
                    <a:schemeClr val="tx1"/>
                  </a:solidFill>
                  <a:latin typeface="+mn-lt"/>
                  <a:ea typeface="+mn-ea"/>
                  <a:cs typeface="+mn-cs"/>
                </a:defRPr>
              </a:lvl2pPr>
              <a:lvl3pPr marL="5015886" indent="-1003178" algn="l" defTabSz="4012709" rtl="0" eaLnBrk="1" latinLnBrk="0" hangingPunct="1">
                <a:spcBef>
                  <a:spcPct val="20000"/>
                </a:spcBef>
                <a:buFont typeface="Arial" pitchFamily="34" charset="0"/>
                <a:buChar char="•"/>
                <a:defRPr sz="10560" kern="1200">
                  <a:solidFill>
                    <a:schemeClr val="tx1"/>
                  </a:solidFill>
                  <a:latin typeface="+mn-lt"/>
                  <a:ea typeface="+mn-ea"/>
                  <a:cs typeface="+mn-cs"/>
                </a:defRPr>
              </a:lvl3pPr>
              <a:lvl4pPr marL="7022242"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28595"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34950"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41304"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47659"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54013"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r>
                <a:rPr lang="en-US" sz="6600" u="none" dirty="0">
                  <a:latin typeface="Times New Roman" panose="02020603050405020304" pitchFamily="18" charset="0"/>
                  <a:cs typeface="Times New Roman" panose="02020603050405020304" pitchFamily="18" charset="0"/>
                </a:rPr>
                <a:t>Layer-wise Schematic of the Proposed GAT</a:t>
              </a:r>
            </a:p>
          </p:txBody>
        </p:sp>
      </p:grpSp>
      <p:sp>
        <p:nvSpPr>
          <p:cNvPr id="4" name="Rectangle: Rounded Corners 3">
            <a:extLst>
              <a:ext uri="{FF2B5EF4-FFF2-40B4-BE49-F238E27FC236}">
                <a16:creationId xmlns:a16="http://schemas.microsoft.com/office/drawing/2014/main" id="{65CF39C9-6ED7-7A1F-7794-F5033CEA2FA6}"/>
              </a:ext>
            </a:extLst>
          </p:cNvPr>
          <p:cNvSpPr/>
          <p:nvPr/>
        </p:nvSpPr>
        <p:spPr>
          <a:xfrm>
            <a:off x="1383850" y="685475"/>
            <a:ext cx="41038608" cy="1845829"/>
          </a:xfrm>
          <a:prstGeom prst="roundRect">
            <a:avLst>
              <a:gd name="adj" fmla="val 17957"/>
            </a:avLst>
          </a:prstGeom>
          <a:solidFill>
            <a:srgbClr val="1F4E7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	</a:t>
            </a:r>
            <a:r>
              <a:rPr lang="en-US" sz="8000" b="1" dirty="0">
                <a:solidFill>
                  <a:schemeClr val="bg1"/>
                </a:solidFill>
                <a:latin typeface="Times New Roman" panose="02020603050405020304" pitchFamily="18" charset="0"/>
                <a:cs typeface="Times New Roman" panose="02020603050405020304" pitchFamily="18" charset="0"/>
              </a:rPr>
              <a:t>A Graph Attention Network for Automatic Brain Tumor Segmentation</a:t>
            </a:r>
            <a:endParaRPr lang="en-US" dirty="0"/>
          </a:p>
        </p:txBody>
      </p:sp>
      <p:sp>
        <p:nvSpPr>
          <p:cNvPr id="298" name="Text Placeholder 297"/>
          <p:cNvSpPr>
            <a:spLocks noGrp="1"/>
          </p:cNvSpPr>
          <p:nvPr>
            <p:ph type="body" sz="quarter" idx="10"/>
          </p:nvPr>
        </p:nvSpPr>
        <p:spPr>
          <a:xfrm>
            <a:off x="1462390" y="5899505"/>
            <a:ext cx="9977149" cy="10346555"/>
          </a:xfrm>
        </p:spPr>
        <p:txBody>
          <a:bodyPr lIns="128016" rIns="182880"/>
          <a:lstStyle/>
          <a:p>
            <a:pPr marL="548640" indent="-548640">
              <a:buFont typeface="Arial" panose="020B0604020202020204" pitchFamily="34" charset="0"/>
              <a:buChar char="•"/>
            </a:pPr>
            <a:r>
              <a:rPr lang="en-US" sz="3900" dirty="0"/>
              <a:t>A brain tumor: an </a:t>
            </a:r>
            <a:r>
              <a:rPr lang="en-US" sz="3900" b="1" dirty="0">
                <a:solidFill>
                  <a:srgbClr val="C00000"/>
                </a:solidFill>
              </a:rPr>
              <a:t>abnormal growth of tissue</a:t>
            </a:r>
            <a:r>
              <a:rPr lang="en-US" sz="3900" dirty="0"/>
              <a:t>, which is found to be unchecked by the normal cell-cycle control mechanism.</a:t>
            </a:r>
          </a:p>
          <a:p>
            <a:pPr marL="548640" indent="-548640">
              <a:buFont typeface="Arial" panose="020B0604020202020204" pitchFamily="34" charset="0"/>
              <a:buChar char="•"/>
            </a:pPr>
            <a:r>
              <a:rPr lang="en-US" sz="3900" dirty="0"/>
              <a:t>Early detection of brain tumors is imperative for </a:t>
            </a:r>
            <a:r>
              <a:rPr lang="en-US" sz="3900" b="1" dirty="0"/>
              <a:t>enhancing patient care, tailoring treatment strategies,</a:t>
            </a:r>
            <a:r>
              <a:rPr lang="en-US" sz="3900" dirty="0"/>
              <a:t> and </a:t>
            </a:r>
            <a:r>
              <a:rPr lang="en-US" sz="3900" b="1" dirty="0"/>
              <a:t>saving lives</a:t>
            </a:r>
            <a:r>
              <a:rPr lang="en-US" sz="3900" dirty="0"/>
              <a:t>.</a:t>
            </a:r>
          </a:p>
          <a:p>
            <a:pPr marL="548640" indent="-548640">
              <a:buFont typeface="Arial" panose="020B0604020202020204" pitchFamily="34" charset="0"/>
              <a:buChar char="•"/>
            </a:pPr>
            <a:r>
              <a:rPr lang="en-US" sz="3900" dirty="0"/>
              <a:t>Manual segmentation requires a high level of expertise and is time-consuming.</a:t>
            </a:r>
          </a:p>
          <a:p>
            <a:pPr marL="548640" indent="-548640">
              <a:buFont typeface="Arial" panose="020B0604020202020204" pitchFamily="34" charset="0"/>
              <a:buChar char="•"/>
            </a:pPr>
            <a:r>
              <a:rPr lang="en-US" sz="3900" dirty="0"/>
              <a:t>This study proposes a </a:t>
            </a:r>
            <a:r>
              <a:rPr lang="en-US" sz="3900" b="1" dirty="0"/>
              <a:t>graph attention </a:t>
            </a:r>
            <a:r>
              <a:rPr lang="en-US" sz="3900" dirty="0"/>
              <a:t>(GAT)-based model by exploiting multichannel (FLAIR, T1CE, T1, and T2) MRI modalities for brain tumor segmentation. </a:t>
            </a:r>
          </a:p>
          <a:p>
            <a:pPr marL="548640" indent="-548640">
              <a:buFont typeface="Arial" panose="020B0604020202020204" pitchFamily="34" charset="0"/>
              <a:buChar char="•"/>
            </a:pPr>
            <a:r>
              <a:rPr lang="en-US" sz="3900" dirty="0"/>
              <a:t>On average, the model performs 6% better than a baseline, on the dice score evaluation metric.</a:t>
            </a:r>
          </a:p>
        </p:txBody>
      </p:sp>
      <p:sp>
        <p:nvSpPr>
          <p:cNvPr id="302" name="Text Placeholder 301"/>
          <p:cNvSpPr>
            <a:spLocks noGrp="1"/>
          </p:cNvSpPr>
          <p:nvPr>
            <p:ph type="body" sz="quarter" idx="19"/>
          </p:nvPr>
        </p:nvSpPr>
        <p:spPr>
          <a:xfrm>
            <a:off x="1438389" y="17546193"/>
            <a:ext cx="9978736" cy="3264617"/>
          </a:xfrm>
        </p:spPr>
        <p:txBody>
          <a:bodyPr rIns="182880"/>
          <a:lstStyle/>
          <a:p>
            <a:pPr marL="457200" indent="-457200">
              <a:spcBef>
                <a:spcPts val="0"/>
              </a:spcBef>
              <a:buFont typeface="Arial" panose="020B0604020202020204" pitchFamily="34" charset="0"/>
              <a:buChar char="•"/>
            </a:pPr>
            <a:r>
              <a:rPr lang="en-US" sz="3900" dirty="0"/>
              <a:t>Localizing core, enhancing, and whole tumors preciously.</a:t>
            </a:r>
          </a:p>
          <a:p>
            <a:pPr marL="457200" indent="-457200">
              <a:spcBef>
                <a:spcPts val="0"/>
              </a:spcBef>
              <a:buFont typeface="Arial" panose="020B0604020202020204" pitchFamily="34" charset="0"/>
              <a:buChar char="•"/>
            </a:pPr>
            <a:r>
              <a:rPr lang="en-US" sz="3900" dirty="0"/>
              <a:t>Introducing a computationally efficient GAT model for unstructured MRI brain tumor segmentation.</a:t>
            </a:r>
          </a:p>
        </p:txBody>
      </p:sp>
      <p:sp>
        <p:nvSpPr>
          <p:cNvPr id="313" name="Text Placeholder 312"/>
          <p:cNvSpPr>
            <a:spLocks noGrp="1"/>
          </p:cNvSpPr>
          <p:nvPr>
            <p:ph type="body" sz="quarter" idx="30"/>
          </p:nvPr>
        </p:nvSpPr>
        <p:spPr>
          <a:xfrm>
            <a:off x="32304373" y="28502048"/>
            <a:ext cx="10031974" cy="3067105"/>
          </a:xfrm>
        </p:spPr>
        <p:txBody>
          <a:bodyPr rIns="182880"/>
          <a:lstStyle/>
          <a:p>
            <a:pPr marL="265113" indent="-265113">
              <a:buFont typeface="+mj-lt"/>
              <a:buAutoNum type="arabicPeriod"/>
            </a:pPr>
            <a:r>
              <a:rPr lang="en-US" sz="1800" dirty="0">
                <a:solidFill>
                  <a:schemeClr val="tx1"/>
                </a:solidFill>
              </a:rPr>
              <a:t>R. Achanta, A. Shaji, K. Smith, A. Lucchi, P. Fua, and S. S ̈usstrunk, “Slic superpixels compared to state-of-the-art superpixel methods,” IEEE transactions on pattern analysis and machine intelligence, vol. 34, no. 11, pp. 2274–2282, 2012. </a:t>
            </a:r>
          </a:p>
          <a:p>
            <a:pPr marL="265113" indent="-265113">
              <a:buFont typeface="+mj-lt"/>
              <a:buAutoNum type="arabicPeriod"/>
            </a:pPr>
            <a:r>
              <a:rPr lang="en-US" sz="1800" dirty="0">
                <a:solidFill>
                  <a:schemeClr val="tx1"/>
                </a:solidFill>
              </a:rPr>
              <a:t>C. Saueressig, A. Berkley, R. Munbodh, and R. Singh, “A joint graph and image convolution network for automatic brain tumor segmentation,” in Intl. MICCAI Brainlesion Workshop, pp. 356–365, 2022.</a:t>
            </a:r>
          </a:p>
          <a:p>
            <a:pPr marL="265113" indent="-265113">
              <a:buFont typeface="+mj-lt"/>
              <a:buAutoNum type="arabicPeriod"/>
            </a:pPr>
            <a:r>
              <a:rPr lang="en-US" sz="1800" dirty="0">
                <a:solidFill>
                  <a:schemeClr val="tx1"/>
                </a:solidFill>
              </a:rPr>
              <a:t>Y. Choi, Al-masni, M.A. and Kim, D.H., 2022, July. 3D CMM-Net with Deeper Encoder for Semantic Segmentation of Brain Tumors in BraTS2021 Challenge. In Brainlesion: Glioma, Multiple Sclerosis, Stroke and Traumatic Brain Injuries: 7th International Workshop, pp. 333-343, 2021. </a:t>
            </a:r>
          </a:p>
          <a:p>
            <a:pPr marL="265113" indent="-265113">
              <a:buFont typeface="+mj-lt"/>
              <a:buAutoNum type="arabicPeriod"/>
            </a:pPr>
            <a:r>
              <a:rPr lang="en-US" sz="1800" dirty="0">
                <a:solidFill>
                  <a:schemeClr val="tx1"/>
                </a:solidFill>
              </a:rPr>
              <a:t>G. Singh and A. Phophalia, Multimodal Brain Tumor Segmentation Using Modified UNet Architecture, pp. 295–305. 07 2022.</a:t>
            </a:r>
          </a:p>
        </p:txBody>
      </p:sp>
      <p:pic>
        <p:nvPicPr>
          <p:cNvPr id="3" name="Picture 2" descr="A picture containing drawing, plate&#10;&#10;Description automatically generated">
            <a:extLst>
              <a:ext uri="{FF2B5EF4-FFF2-40B4-BE49-F238E27FC236}">
                <a16:creationId xmlns:a16="http://schemas.microsoft.com/office/drawing/2014/main" id="{49BA2A9F-62CA-47D1-A141-AABB5A12CCD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63298" y="1084376"/>
            <a:ext cx="5566852" cy="1187595"/>
          </a:xfrm>
          <a:prstGeom prst="rect">
            <a:avLst/>
          </a:prstGeom>
        </p:spPr>
      </p:pic>
      <p:sp>
        <p:nvSpPr>
          <p:cNvPr id="2" name="TextBox 1">
            <a:extLst>
              <a:ext uri="{FF2B5EF4-FFF2-40B4-BE49-F238E27FC236}">
                <a16:creationId xmlns:a16="http://schemas.microsoft.com/office/drawing/2014/main" id="{02D64703-BE01-4B0E-A1DA-E01A28182016}"/>
              </a:ext>
            </a:extLst>
          </p:cNvPr>
          <p:cNvSpPr txBox="1"/>
          <p:nvPr/>
        </p:nvSpPr>
        <p:spPr>
          <a:xfrm>
            <a:off x="1424096" y="22198851"/>
            <a:ext cx="9947555" cy="4893647"/>
          </a:xfrm>
          <a:prstGeom prst="rect">
            <a:avLst/>
          </a:prstGeom>
          <a:noFill/>
        </p:spPr>
        <p:txBody>
          <a:bodyPr wrap="square" rIns="182880" rtlCol="0">
            <a:spAutoFit/>
          </a:bodyPr>
          <a:lstStyle/>
          <a:p>
            <a:pPr marL="548640" indent="-548640">
              <a:buFont typeface="Arial" panose="020B0604020202020204" pitchFamily="34" charset="0"/>
              <a:buChar char="•"/>
            </a:pPr>
            <a:r>
              <a:rPr lang="en-US" sz="3900" dirty="0">
                <a:solidFill>
                  <a:schemeClr val="accent5">
                    <a:lumMod val="50000"/>
                  </a:schemeClr>
                </a:solidFill>
                <a:latin typeface="Times New Roman" panose="02020603050405020304" pitchFamily="18" charset="0"/>
                <a:cs typeface="Times New Roman" panose="02020603050405020304" pitchFamily="18" charset="0"/>
              </a:rPr>
              <a:t>Brain tumors can occur anywhere in the brain and can vary greatly in size, form, and morphology.</a:t>
            </a:r>
          </a:p>
          <a:p>
            <a:pPr marL="548640" indent="-548640">
              <a:buFont typeface="Arial" panose="020B0604020202020204" pitchFamily="34" charset="0"/>
              <a:buChar char="•"/>
            </a:pPr>
            <a:r>
              <a:rPr lang="en-US" sz="3900" dirty="0">
                <a:solidFill>
                  <a:schemeClr val="accent5">
                    <a:lumMod val="50000"/>
                  </a:schemeClr>
                </a:solidFill>
                <a:latin typeface="Times New Roman" panose="02020603050405020304" pitchFamily="18" charset="0"/>
                <a:cs typeface="Times New Roman" panose="02020603050405020304" pitchFamily="18" charset="0"/>
              </a:rPr>
              <a:t>MRI scans are distorted and poorly contrasted due to non-uniformity in the static magnetic field and non-linearity in the gradient magnetic field.</a:t>
            </a:r>
          </a:p>
          <a:p>
            <a:pPr marL="548640" indent="-548640">
              <a:buFont typeface="Arial" panose="020B0604020202020204" pitchFamily="34" charset="0"/>
              <a:buChar char="•"/>
            </a:pPr>
            <a:r>
              <a:rPr lang="en-US" sz="3900" dirty="0">
                <a:solidFill>
                  <a:schemeClr val="accent5">
                    <a:lumMod val="50000"/>
                  </a:schemeClr>
                </a:solidFill>
                <a:latin typeface="Times New Roman" panose="02020603050405020304" pitchFamily="18" charset="0"/>
                <a:cs typeface="Times New Roman" panose="02020603050405020304" pitchFamily="18" charset="0"/>
              </a:rPr>
              <a:t>Training requires high computational power.</a:t>
            </a:r>
          </a:p>
        </p:txBody>
      </p:sp>
      <p:graphicFrame>
        <p:nvGraphicFramePr>
          <p:cNvPr id="49" name="Table 49">
            <a:extLst>
              <a:ext uri="{FF2B5EF4-FFF2-40B4-BE49-F238E27FC236}">
                <a16:creationId xmlns:a16="http://schemas.microsoft.com/office/drawing/2014/main" id="{54B832CE-02F3-4818-9CC4-4CDE136D4133}"/>
              </a:ext>
            </a:extLst>
          </p:cNvPr>
          <p:cNvGraphicFramePr>
            <a:graphicFrameLocks noGrp="1"/>
          </p:cNvGraphicFramePr>
          <p:nvPr>
            <p:extLst>
              <p:ext uri="{D42A27DB-BD31-4B8C-83A1-F6EECF244321}">
                <p14:modId xmlns:p14="http://schemas.microsoft.com/office/powerpoint/2010/main" val="3531740214"/>
              </p:ext>
            </p:extLst>
          </p:nvPr>
        </p:nvGraphicFramePr>
        <p:xfrm>
          <a:off x="32455414" y="17864228"/>
          <a:ext cx="9833464" cy="5678871"/>
        </p:xfrm>
        <a:graphic>
          <a:graphicData uri="http://schemas.openxmlformats.org/drawingml/2006/table">
            <a:tbl>
              <a:tblPr firstRow="1" bandRow="1">
                <a:tableStyleId>{7DF18680-E054-41AD-8BC1-D1AEF772440D}</a:tableStyleId>
              </a:tblPr>
              <a:tblGrid>
                <a:gridCol w="2478926">
                  <a:extLst>
                    <a:ext uri="{9D8B030D-6E8A-4147-A177-3AD203B41FA5}">
                      <a16:colId xmlns:a16="http://schemas.microsoft.com/office/drawing/2014/main" val="2163848566"/>
                    </a:ext>
                  </a:extLst>
                </a:gridCol>
                <a:gridCol w="1108260">
                  <a:extLst>
                    <a:ext uri="{9D8B030D-6E8A-4147-A177-3AD203B41FA5}">
                      <a16:colId xmlns:a16="http://schemas.microsoft.com/office/drawing/2014/main" val="2683476086"/>
                    </a:ext>
                  </a:extLst>
                </a:gridCol>
                <a:gridCol w="1238250">
                  <a:extLst>
                    <a:ext uri="{9D8B030D-6E8A-4147-A177-3AD203B41FA5}">
                      <a16:colId xmlns:a16="http://schemas.microsoft.com/office/drawing/2014/main" val="1108138238"/>
                    </a:ext>
                  </a:extLst>
                </a:gridCol>
                <a:gridCol w="1181100">
                  <a:extLst>
                    <a:ext uri="{9D8B030D-6E8A-4147-A177-3AD203B41FA5}">
                      <a16:colId xmlns:a16="http://schemas.microsoft.com/office/drawing/2014/main" val="130357015"/>
                    </a:ext>
                  </a:extLst>
                </a:gridCol>
                <a:gridCol w="1562100">
                  <a:extLst>
                    <a:ext uri="{9D8B030D-6E8A-4147-A177-3AD203B41FA5}">
                      <a16:colId xmlns:a16="http://schemas.microsoft.com/office/drawing/2014/main" val="546807569"/>
                    </a:ext>
                  </a:extLst>
                </a:gridCol>
                <a:gridCol w="2264828">
                  <a:extLst>
                    <a:ext uri="{9D8B030D-6E8A-4147-A177-3AD203B41FA5}">
                      <a16:colId xmlns:a16="http://schemas.microsoft.com/office/drawing/2014/main" val="1385282748"/>
                    </a:ext>
                  </a:extLst>
                </a:gridCol>
              </a:tblGrid>
              <a:tr h="744177">
                <a:tc rowSpan="2">
                  <a:txBody>
                    <a:bodyPr/>
                    <a:lstStyle/>
                    <a:p>
                      <a:pPr algn="ctr"/>
                      <a:r>
                        <a:rPr lang="en-CA" sz="3200" b="1" dirty="0">
                          <a:solidFill>
                            <a:schemeClr val="bg1"/>
                          </a:solidFill>
                          <a:latin typeface="Times New Roman" panose="02020603050405020304" pitchFamily="18" charset="0"/>
                          <a:cs typeface="Times New Roman" panose="02020603050405020304" pitchFamily="18" charset="0"/>
                        </a:rPr>
                        <a:t>Method</a:t>
                      </a:r>
                    </a:p>
                  </a:txBody>
                  <a:tcPr marL="146304" marR="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F4E79"/>
                    </a:solidFill>
                  </a:tcPr>
                </a:tc>
                <a:tc gridSpan="3">
                  <a:txBody>
                    <a:bodyPr/>
                    <a:lstStyle/>
                    <a:p>
                      <a:pPr marL="0" marR="0" lvl="0" indent="0" algn="ctr" defTabSz="4012709"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Times New Roman" panose="02020603050405020304" pitchFamily="18" charset="0"/>
                          <a:cs typeface="Times New Roman" panose="02020603050405020304" pitchFamily="18" charset="0"/>
                        </a:rPr>
                        <a:t>Tumor Subregion </a:t>
                      </a:r>
                      <a:endParaRPr lang="en-CA" sz="2800" b="1" dirty="0">
                        <a:solidFill>
                          <a:schemeClr val="bg1"/>
                        </a:solidFill>
                        <a:latin typeface="Times New Roman" panose="02020603050405020304" pitchFamily="18" charset="0"/>
                        <a:cs typeface="Times New Roman" panose="02020603050405020304" pitchFamily="18" charset="0"/>
                      </a:endParaRPr>
                    </a:p>
                    <a:p>
                      <a:pPr algn="ctr"/>
                      <a:r>
                        <a:rPr lang="en-CA" sz="2800" b="1" dirty="0">
                          <a:solidFill>
                            <a:schemeClr val="bg1"/>
                          </a:solidFill>
                          <a:latin typeface="Times New Roman" panose="02020603050405020304" pitchFamily="18" charset="0"/>
                          <a:cs typeface="Times New Roman" panose="02020603050405020304" pitchFamily="18" charset="0"/>
                        </a:rPr>
                        <a:t>Dice Score</a:t>
                      </a:r>
                    </a:p>
                  </a:txBody>
                  <a:tcPr marL="146304"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F4E79"/>
                    </a:solidFill>
                  </a:tcPr>
                </a:tc>
                <a:tc hMerge="1">
                  <a:txBody>
                    <a:bodyPr/>
                    <a:lstStyle/>
                    <a:p>
                      <a:pPr algn="ctr"/>
                      <a:endParaRPr lang="en-CA" sz="4200" b="1" dirty="0">
                        <a:latin typeface="Times New Roman" panose="02020603050405020304" pitchFamily="18" charset="0"/>
                        <a:cs typeface="Times New Roman" panose="02020603050405020304" pitchFamily="18" charset="0"/>
                      </a:endParaRPr>
                    </a:p>
                  </a:txBody>
                  <a:tcPr marL="146304" marR="0" marT="0" marB="0" anchor="ctr">
                    <a:lnB w="12700" cap="flat" cmpd="sng" algn="ctr">
                      <a:solidFill>
                        <a:schemeClr val="tx1"/>
                      </a:solidFill>
                      <a:prstDash val="solid"/>
                      <a:round/>
                      <a:headEnd type="none" w="med" len="med"/>
                      <a:tailEnd type="none" w="med" len="med"/>
                    </a:lnB>
                  </a:tcPr>
                </a:tc>
                <a:tc hMerge="1">
                  <a:txBody>
                    <a:bodyPr/>
                    <a:lstStyle/>
                    <a:p>
                      <a:pPr algn="ctr"/>
                      <a:endParaRPr lang="en-CA" sz="4200" b="1" dirty="0">
                        <a:latin typeface="Times New Roman" panose="02020603050405020304" pitchFamily="18" charset="0"/>
                        <a:cs typeface="Times New Roman" panose="02020603050405020304" pitchFamily="18" charset="0"/>
                      </a:endParaRPr>
                    </a:p>
                  </a:txBody>
                  <a:tcPr marL="146304" marR="0" marT="0" marB="0" anchor="ctr">
                    <a:lnB w="12700" cap="flat" cmpd="sng" algn="ctr">
                      <a:solidFill>
                        <a:schemeClr val="tx1"/>
                      </a:solidFill>
                      <a:prstDash val="solid"/>
                      <a:round/>
                      <a:headEnd type="none" w="med" len="med"/>
                      <a:tailEnd type="none" w="med" len="med"/>
                    </a:lnB>
                  </a:tcPr>
                </a:tc>
                <a:tc rowSpan="2">
                  <a:txBody>
                    <a:bodyPr/>
                    <a:lstStyle/>
                    <a:p>
                      <a:pPr algn="ctr"/>
                      <a:r>
                        <a:rPr lang="en-CA" sz="3200" b="1" dirty="0">
                          <a:solidFill>
                            <a:schemeClr val="bg1"/>
                          </a:solidFill>
                          <a:latin typeface="Times New Roman" panose="02020603050405020304" pitchFamily="18" charset="0"/>
                          <a:cs typeface="Times New Roman" panose="02020603050405020304" pitchFamily="18" charset="0"/>
                        </a:rPr>
                        <a:t>Avg. Dice Score</a:t>
                      </a:r>
                    </a:p>
                  </a:txBody>
                  <a:tcPr marL="146304"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F4E79"/>
                    </a:solidFill>
                  </a:tcPr>
                </a:tc>
                <a:tc rowSpan="2">
                  <a:txBody>
                    <a:bodyPr/>
                    <a:lstStyle/>
                    <a:p>
                      <a:pPr algn="ctr"/>
                      <a:r>
                        <a:rPr lang="en-CA" sz="2800" b="1" dirty="0">
                          <a:solidFill>
                            <a:schemeClr val="bg1"/>
                          </a:solidFill>
                          <a:latin typeface="Times New Roman" panose="02020603050405020304" pitchFamily="18" charset="0"/>
                          <a:cs typeface="Times New Roman" panose="02020603050405020304" pitchFamily="18" charset="0"/>
                        </a:rPr>
                        <a:t>% of Improvement</a:t>
                      </a:r>
                    </a:p>
                  </a:txBody>
                  <a:tcPr marL="146304" marR="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1F4E79"/>
                    </a:solidFill>
                  </a:tcPr>
                </a:tc>
                <a:extLst>
                  <a:ext uri="{0D108BD9-81ED-4DB2-BD59-A6C34878D82A}">
                    <a16:rowId xmlns:a16="http://schemas.microsoft.com/office/drawing/2014/main" val="4206293176"/>
                  </a:ext>
                </a:extLst>
              </a:tr>
              <a:tr h="581177">
                <a:tc vMerge="1">
                  <a:txBody>
                    <a:bodyPr/>
                    <a:lstStyle/>
                    <a:p>
                      <a:pPr algn="ctr"/>
                      <a:endParaRPr lang="en-CA" sz="3200" b="1" dirty="0">
                        <a:latin typeface="Times New Roman" panose="02020603050405020304" pitchFamily="18" charset="0"/>
                        <a:cs typeface="Times New Roman" panose="02020603050405020304" pitchFamily="18" charset="0"/>
                      </a:endParaRPr>
                    </a:p>
                  </a:txBody>
                  <a:tcPr marL="146304" marR="0" marT="0" marB="0" anchor="ctr">
                    <a:lnT w="12700" cap="flat" cmpd="sng" algn="ctr">
                      <a:solidFill>
                        <a:schemeClr val="tx1"/>
                      </a:solidFill>
                      <a:prstDash val="solid"/>
                      <a:round/>
                      <a:headEnd type="none" w="med" len="med"/>
                      <a:tailEnd type="none" w="med" len="med"/>
                    </a:lnT>
                  </a:tcPr>
                </a:tc>
                <a:tc>
                  <a:txBody>
                    <a:bodyPr/>
                    <a:lstStyle/>
                    <a:p>
                      <a:pPr algn="ctr"/>
                      <a:r>
                        <a:rPr lang="en-US" sz="4200" b="1" dirty="0">
                          <a:solidFill>
                            <a:schemeClr val="bg1"/>
                          </a:solidFill>
                          <a:latin typeface="Times New Roman" panose="02020603050405020304" pitchFamily="18" charset="0"/>
                          <a:cs typeface="Times New Roman" panose="02020603050405020304" pitchFamily="18" charset="0"/>
                        </a:rPr>
                        <a:t>WT</a:t>
                      </a:r>
                      <a:endParaRPr lang="en-CA" sz="4200" b="1" dirty="0">
                        <a:solidFill>
                          <a:schemeClr val="bg1"/>
                        </a:solidFill>
                        <a:latin typeface="Times New Roman" panose="02020603050405020304" pitchFamily="18" charset="0"/>
                        <a:cs typeface="Times New Roman" panose="02020603050405020304" pitchFamily="18" charset="0"/>
                      </a:endParaRPr>
                    </a:p>
                  </a:txBody>
                  <a:tcPr marL="146304"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F4E79"/>
                    </a:solidFill>
                  </a:tcPr>
                </a:tc>
                <a:tc>
                  <a:txBody>
                    <a:bodyPr/>
                    <a:lstStyle/>
                    <a:p>
                      <a:pPr algn="ctr"/>
                      <a:r>
                        <a:rPr lang="en-US" sz="4200" b="1" dirty="0">
                          <a:solidFill>
                            <a:schemeClr val="bg1"/>
                          </a:solidFill>
                          <a:latin typeface="Times New Roman" panose="02020603050405020304" pitchFamily="18" charset="0"/>
                          <a:cs typeface="Times New Roman" panose="02020603050405020304" pitchFamily="18" charset="0"/>
                        </a:rPr>
                        <a:t>TC</a:t>
                      </a:r>
                      <a:endParaRPr lang="en-CA" sz="4200" b="1" dirty="0">
                        <a:solidFill>
                          <a:schemeClr val="bg1"/>
                        </a:solidFill>
                        <a:latin typeface="Times New Roman" panose="02020603050405020304" pitchFamily="18" charset="0"/>
                        <a:cs typeface="Times New Roman" panose="02020603050405020304" pitchFamily="18" charset="0"/>
                      </a:endParaRPr>
                    </a:p>
                  </a:txBody>
                  <a:tcPr marL="146304"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F4E79"/>
                    </a:solidFill>
                  </a:tcPr>
                </a:tc>
                <a:tc>
                  <a:txBody>
                    <a:bodyPr/>
                    <a:lstStyle/>
                    <a:p>
                      <a:pPr algn="ctr"/>
                      <a:r>
                        <a:rPr lang="en-US" sz="4200" b="1" dirty="0">
                          <a:solidFill>
                            <a:schemeClr val="bg1"/>
                          </a:solidFill>
                          <a:latin typeface="Times New Roman" panose="02020603050405020304" pitchFamily="18" charset="0"/>
                          <a:cs typeface="Times New Roman" panose="02020603050405020304" pitchFamily="18" charset="0"/>
                        </a:rPr>
                        <a:t>ET</a:t>
                      </a:r>
                      <a:endParaRPr lang="en-CA" sz="4200" b="1" dirty="0">
                        <a:solidFill>
                          <a:schemeClr val="bg1"/>
                        </a:solidFill>
                        <a:latin typeface="Times New Roman" panose="02020603050405020304" pitchFamily="18" charset="0"/>
                        <a:cs typeface="Times New Roman" panose="02020603050405020304" pitchFamily="18" charset="0"/>
                      </a:endParaRPr>
                    </a:p>
                  </a:txBody>
                  <a:tcPr marL="146304"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F4E79"/>
                    </a:solidFill>
                  </a:tcPr>
                </a:tc>
                <a:tc vMerge="1">
                  <a:txBody>
                    <a:bodyPr/>
                    <a:lstStyle/>
                    <a:p>
                      <a:endParaRPr lang="en-CA"/>
                    </a:p>
                  </a:txBody>
                  <a:tcPr/>
                </a:tc>
                <a:tc vMerge="1">
                  <a:txBody>
                    <a:bodyPr/>
                    <a:lstStyle/>
                    <a:p>
                      <a:endParaRPr lang="en-CA"/>
                    </a:p>
                  </a:txBody>
                  <a:tcPr/>
                </a:tc>
                <a:extLst>
                  <a:ext uri="{0D108BD9-81ED-4DB2-BD59-A6C34878D82A}">
                    <a16:rowId xmlns:a16="http://schemas.microsoft.com/office/drawing/2014/main" val="193804159"/>
                  </a:ext>
                </a:extLst>
              </a:tr>
              <a:tr h="758600">
                <a:tc>
                  <a:txBody>
                    <a:bodyPr/>
                    <a:lstStyle/>
                    <a:p>
                      <a:pPr algn="ctr">
                        <a:lnSpc>
                          <a:spcPct val="150000"/>
                        </a:lnSpc>
                      </a:pPr>
                      <a:r>
                        <a:rPr lang="en-CA" sz="3200" dirty="0">
                          <a:latin typeface="Times New Roman" panose="02020603050405020304" pitchFamily="18" charset="0"/>
                          <a:cs typeface="Times New Roman" panose="02020603050405020304" pitchFamily="18" charset="0"/>
                        </a:rPr>
                        <a:t>GNN [2]</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US" sz="3600" dirty="0">
                          <a:latin typeface="Times New Roman" panose="02020603050405020304" pitchFamily="18" charset="0"/>
                          <a:cs typeface="Times New Roman" panose="02020603050405020304" pitchFamily="18" charset="0"/>
                        </a:rPr>
                        <a:t>0.87</a:t>
                      </a:r>
                      <a:endParaRPr lang="en-CA" sz="360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US" sz="3600" dirty="0">
                          <a:latin typeface="Times New Roman" panose="02020603050405020304" pitchFamily="18" charset="0"/>
                          <a:cs typeface="Times New Roman" panose="02020603050405020304" pitchFamily="18" charset="0"/>
                        </a:rPr>
                        <a:t>0.78</a:t>
                      </a:r>
                      <a:endParaRPr lang="en-CA" sz="400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US" sz="3600" dirty="0">
                          <a:latin typeface="Times New Roman" panose="02020603050405020304" pitchFamily="18" charset="0"/>
                          <a:cs typeface="Times New Roman" panose="02020603050405020304" pitchFamily="18" charset="0"/>
                        </a:rPr>
                        <a:t>0.74</a:t>
                      </a:r>
                      <a:endParaRPr lang="en-CA" sz="400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000" dirty="0">
                          <a:latin typeface="Times New Roman" panose="02020603050405020304" pitchFamily="18" charset="0"/>
                          <a:cs typeface="Times New Roman" panose="02020603050405020304" pitchFamily="18" charset="0"/>
                        </a:rPr>
                        <a:t>0.80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3200" b="1" dirty="0">
                          <a:latin typeface="Times New Roman" panose="02020603050405020304" pitchFamily="18" charset="0"/>
                          <a:cs typeface="Times New Roman" panose="02020603050405020304" pitchFamily="18" charset="0"/>
                        </a:rPr>
                        <a:t>Baseline</a:t>
                      </a: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58949765"/>
                  </a:ext>
                </a:extLst>
              </a:tr>
              <a:tr h="758600">
                <a:tc>
                  <a:txBody>
                    <a:bodyPr/>
                    <a:lstStyle/>
                    <a:p>
                      <a:pPr algn="ctr">
                        <a:lnSpc>
                          <a:spcPct val="150000"/>
                        </a:lnSpc>
                      </a:pPr>
                      <a:r>
                        <a:rPr lang="en-CA" sz="2800" dirty="0">
                          <a:latin typeface="Times New Roman" panose="02020603050405020304" pitchFamily="18" charset="0"/>
                          <a:cs typeface="Times New Roman" panose="02020603050405020304" pitchFamily="18" charset="0"/>
                        </a:rPr>
                        <a:t>GNN-CNN [2]</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000" dirty="0">
                          <a:latin typeface="Times New Roman" panose="02020603050405020304" pitchFamily="18" charset="0"/>
                          <a:cs typeface="Times New Roman" panose="02020603050405020304" pitchFamily="18" charset="0"/>
                        </a:rPr>
                        <a:t>0.89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0.81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0.73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0.81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3600" b="0" dirty="0">
                          <a:latin typeface="Times New Roman" panose="02020603050405020304" pitchFamily="18" charset="0"/>
                          <a:cs typeface="Times New Roman" panose="02020603050405020304" pitchFamily="18" charset="0"/>
                        </a:rPr>
                        <a:t>1.5 </a:t>
                      </a:r>
                      <a:r>
                        <a:rPr lang="en-CA" sz="3600" b="0" dirty="0">
                          <a:latin typeface="Times New Roman" panose="02020603050405020304" pitchFamily="18" charset="0"/>
                          <a:cs typeface="Times New Roman" panose="02020603050405020304" pitchFamily="18" charset="0"/>
                          <a:sym typeface="Symbol" panose="05050102010706020507" pitchFamily="18" charset="2"/>
                        </a:rPr>
                        <a:t></a:t>
                      </a:r>
                      <a:endParaRPr lang="en-CA" sz="3600" b="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6969508"/>
                  </a:ext>
                </a:extLst>
              </a:tr>
              <a:tr h="758600">
                <a:tc>
                  <a:txBody>
                    <a:bodyPr/>
                    <a:lstStyle/>
                    <a:p>
                      <a:pPr algn="ctr">
                        <a:lnSpc>
                          <a:spcPct val="150000"/>
                        </a:lnSpc>
                      </a:pPr>
                      <a:r>
                        <a:rPr lang="en-CA" sz="2800" dirty="0">
                          <a:latin typeface="Times New Roman" panose="02020603050405020304" pitchFamily="18" charset="0"/>
                          <a:cs typeface="Times New Roman" panose="02020603050405020304" pitchFamily="18" charset="0"/>
                        </a:rPr>
                        <a:t>3D CMM-net [3]</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000" dirty="0">
                          <a:latin typeface="Times New Roman" panose="02020603050405020304" pitchFamily="18" charset="0"/>
                          <a:cs typeface="Times New Roman" panose="02020603050405020304" pitchFamily="18" charset="0"/>
                        </a:rPr>
                        <a:t>0.84</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0.81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0.75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0.80</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3600" b="0" dirty="0">
                          <a:latin typeface="Times New Roman" panose="02020603050405020304" pitchFamily="18" charset="0"/>
                          <a:cs typeface="Times New Roman" panose="02020603050405020304" pitchFamily="18" charset="0"/>
                        </a:rPr>
                        <a:t>-</a:t>
                      </a: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8189128"/>
                  </a:ext>
                </a:extLst>
              </a:tr>
              <a:tr h="758600">
                <a:tc>
                  <a:txBody>
                    <a:bodyPr/>
                    <a:lstStyle/>
                    <a:p>
                      <a:pPr algn="ctr">
                        <a:lnSpc>
                          <a:spcPct val="150000"/>
                        </a:lnSpc>
                      </a:pPr>
                      <a:r>
                        <a:rPr lang="en-CA" sz="2800" dirty="0">
                          <a:latin typeface="Times New Roman" panose="02020603050405020304" pitchFamily="18" charset="0"/>
                          <a:cs typeface="Times New Roman" panose="02020603050405020304" pitchFamily="18" charset="0"/>
                        </a:rPr>
                        <a:t>3D-UNet [4]</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000" dirty="0">
                          <a:latin typeface="Times New Roman" panose="02020603050405020304" pitchFamily="18" charset="0"/>
                          <a:cs typeface="Times New Roman" panose="02020603050405020304" pitchFamily="18" charset="0"/>
                        </a:rPr>
                        <a:t>0.87</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0.76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0.73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4200" dirty="0">
                          <a:latin typeface="Times New Roman" panose="02020603050405020304" pitchFamily="18" charset="0"/>
                          <a:cs typeface="Times New Roman" panose="02020603050405020304" pitchFamily="18" charset="0"/>
                        </a:rPr>
                        <a:t>0.79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50000"/>
                        </a:lnSpc>
                      </a:pPr>
                      <a:r>
                        <a:rPr lang="en-CA" sz="3600" b="0" dirty="0">
                          <a:latin typeface="Times New Roman" panose="02020603050405020304" pitchFamily="18" charset="0"/>
                          <a:cs typeface="Times New Roman" panose="02020603050405020304" pitchFamily="18" charset="0"/>
                        </a:rPr>
                        <a:t>1.0 </a:t>
                      </a:r>
                      <a:r>
                        <a:rPr lang="en-CA" sz="3600" b="0" dirty="0">
                          <a:latin typeface="Times New Roman" panose="02020603050405020304" pitchFamily="18" charset="0"/>
                          <a:cs typeface="Times New Roman" panose="02020603050405020304" pitchFamily="18" charset="0"/>
                          <a:sym typeface="Symbol" panose="05050102010706020507" pitchFamily="18" charset="2"/>
                        </a:rPr>
                        <a:t></a:t>
                      </a:r>
                      <a:endParaRPr lang="en-CA" sz="3600" b="0" dirty="0">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0137426"/>
                  </a:ext>
                </a:extLst>
              </a:tr>
              <a:tr h="758600">
                <a:tc>
                  <a:txBody>
                    <a:bodyPr/>
                    <a:lstStyle/>
                    <a:p>
                      <a:pPr algn="ctr">
                        <a:lnSpc>
                          <a:spcPct val="150000"/>
                        </a:lnSpc>
                      </a:pPr>
                      <a:r>
                        <a:rPr lang="en-CA" sz="3200" b="1" dirty="0">
                          <a:solidFill>
                            <a:schemeClr val="accent6">
                              <a:lumMod val="50000"/>
                            </a:schemeClr>
                          </a:solidFill>
                          <a:latin typeface="Times New Roman" panose="02020603050405020304" pitchFamily="18" charset="0"/>
                          <a:cs typeface="Times New Roman" panose="02020603050405020304" pitchFamily="18" charset="0"/>
                        </a:rPr>
                        <a:t>GAT (ours)</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lnSpc>
                          <a:spcPct val="150000"/>
                        </a:lnSpc>
                      </a:pPr>
                      <a:r>
                        <a:rPr lang="en-CA" sz="4000" b="1" dirty="0">
                          <a:solidFill>
                            <a:schemeClr val="accent6">
                              <a:lumMod val="50000"/>
                            </a:schemeClr>
                          </a:solidFill>
                          <a:latin typeface="Times New Roman" panose="02020603050405020304" pitchFamily="18" charset="0"/>
                          <a:cs typeface="Times New Roman" panose="02020603050405020304" pitchFamily="18" charset="0"/>
                        </a:rPr>
                        <a:t>0.91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lnSpc>
                          <a:spcPct val="150000"/>
                        </a:lnSpc>
                      </a:pPr>
                      <a:r>
                        <a:rPr lang="en-CA" sz="4200" b="1" dirty="0">
                          <a:solidFill>
                            <a:schemeClr val="accent6">
                              <a:lumMod val="50000"/>
                            </a:schemeClr>
                          </a:solidFill>
                          <a:latin typeface="Times New Roman" panose="02020603050405020304" pitchFamily="18" charset="0"/>
                          <a:cs typeface="Times New Roman" panose="02020603050405020304" pitchFamily="18" charset="0"/>
                        </a:rPr>
                        <a:t>0.86</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lnSpc>
                          <a:spcPct val="150000"/>
                        </a:lnSpc>
                      </a:pPr>
                      <a:r>
                        <a:rPr lang="en-CA" sz="4200" b="1" dirty="0">
                          <a:solidFill>
                            <a:schemeClr val="accent6">
                              <a:lumMod val="50000"/>
                            </a:schemeClr>
                          </a:solidFill>
                          <a:latin typeface="Times New Roman" panose="02020603050405020304" pitchFamily="18" charset="0"/>
                          <a:cs typeface="Times New Roman" panose="02020603050405020304" pitchFamily="18" charset="0"/>
                        </a:rPr>
                        <a:t>0.79</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lnSpc>
                          <a:spcPct val="150000"/>
                        </a:lnSpc>
                      </a:pPr>
                      <a:r>
                        <a:rPr lang="en-CA" sz="4200" b="1" dirty="0">
                          <a:solidFill>
                            <a:schemeClr val="accent6">
                              <a:lumMod val="50000"/>
                            </a:schemeClr>
                          </a:solidFill>
                          <a:latin typeface="Times New Roman" panose="02020603050405020304" pitchFamily="18" charset="0"/>
                          <a:cs typeface="Times New Roman" panose="02020603050405020304" pitchFamily="18" charset="0"/>
                        </a:rPr>
                        <a:t>0.85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lnSpc>
                          <a:spcPct val="150000"/>
                        </a:lnSpc>
                      </a:pPr>
                      <a:r>
                        <a:rPr lang="en-CA" sz="3600" b="1" dirty="0">
                          <a:solidFill>
                            <a:schemeClr val="accent6">
                              <a:lumMod val="50000"/>
                            </a:schemeClr>
                          </a:solidFill>
                          <a:latin typeface="Times New Roman" panose="02020603050405020304" pitchFamily="18" charset="0"/>
                          <a:cs typeface="Times New Roman" panose="02020603050405020304" pitchFamily="18" charset="0"/>
                        </a:rPr>
                        <a:t>6.0 </a:t>
                      </a:r>
                      <a:r>
                        <a:rPr lang="en-CA" sz="3600" b="1" dirty="0">
                          <a:solidFill>
                            <a:schemeClr val="accent6">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endParaRPr lang="en-CA" sz="3600" b="1" dirty="0">
                        <a:solidFill>
                          <a:schemeClr val="accent6">
                            <a:lumMod val="50000"/>
                          </a:schemeClr>
                        </a:solidFill>
                        <a:latin typeface="Times New Roman" panose="02020603050405020304" pitchFamily="18" charset="0"/>
                        <a:cs typeface="Times New Roman" panose="02020603050405020304" pitchFamily="18" charset="0"/>
                      </a:endParaRPr>
                    </a:p>
                  </a:txBody>
                  <a:tcPr marL="0" marR="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961608182"/>
                  </a:ext>
                </a:extLst>
              </a:tr>
            </a:tbl>
          </a:graphicData>
        </a:graphic>
      </p:graphicFrame>
      <p:sp>
        <p:nvSpPr>
          <p:cNvPr id="56" name="Rectangle: Rounded Corners 55">
            <a:extLst>
              <a:ext uri="{FF2B5EF4-FFF2-40B4-BE49-F238E27FC236}">
                <a16:creationId xmlns:a16="http://schemas.microsoft.com/office/drawing/2014/main" id="{9FA5776D-BB65-4304-BAD4-F3721C0DD7D2}"/>
              </a:ext>
            </a:extLst>
          </p:cNvPr>
          <p:cNvSpPr/>
          <p:nvPr/>
        </p:nvSpPr>
        <p:spPr>
          <a:xfrm>
            <a:off x="1405622" y="21162063"/>
            <a:ext cx="9944257" cy="6227426"/>
          </a:xfrm>
          <a:prstGeom prst="roundRect">
            <a:avLst>
              <a:gd name="adj" fmla="val 7672"/>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DDD87C13-C064-412C-9C49-8D00A4564DA1}"/>
              </a:ext>
            </a:extLst>
          </p:cNvPr>
          <p:cNvSpPr txBox="1"/>
          <p:nvPr/>
        </p:nvSpPr>
        <p:spPr>
          <a:xfrm>
            <a:off x="1402324" y="28756823"/>
            <a:ext cx="9947555" cy="2613023"/>
          </a:xfrm>
          <a:prstGeom prst="rect">
            <a:avLst/>
          </a:prstGeom>
          <a:noFill/>
        </p:spPr>
        <p:txBody>
          <a:bodyPr wrap="square" rIns="182880" rtlCol="0">
            <a:spAutoFit/>
          </a:bodyPr>
          <a:lstStyle/>
          <a:p>
            <a:pPr marL="457200" lvl="0" indent="-457200" algn="just" defTabSz="4012709">
              <a:spcBef>
                <a:spcPct val="20000"/>
              </a:spcBef>
              <a:buFont typeface="Arial" panose="020B0604020202020204" pitchFamily="34" charset="0"/>
              <a:buChar char="•"/>
            </a:pPr>
            <a:r>
              <a:rPr lang="en-US" sz="3900" dirty="0">
                <a:solidFill>
                  <a:srgbClr val="4472C4">
                    <a:lumMod val="50000"/>
                  </a:srgbClr>
                </a:solidFill>
                <a:latin typeface="Times New Roman" panose="02020603050405020304" pitchFamily="18" charset="0"/>
                <a:cs typeface="Times New Roman" panose="02020603050405020304" pitchFamily="18" charset="0"/>
              </a:rPr>
              <a:t>BRATS 2021.</a:t>
            </a:r>
          </a:p>
          <a:p>
            <a:pPr marL="457200" lvl="0" indent="-457200" algn="just" defTabSz="4012709">
              <a:spcBef>
                <a:spcPct val="20000"/>
              </a:spcBef>
              <a:buFont typeface="Arial" panose="020B0604020202020204" pitchFamily="34" charset="0"/>
              <a:buChar char="•"/>
            </a:pPr>
            <a:r>
              <a:rPr lang="en-US" sz="3900" dirty="0">
                <a:solidFill>
                  <a:srgbClr val="4472C4">
                    <a:lumMod val="50000"/>
                  </a:srgbClr>
                </a:solidFill>
                <a:latin typeface="Times New Roman" panose="02020603050405020304" pitchFamily="18" charset="0"/>
                <a:cs typeface="Times New Roman" panose="02020603050405020304" pitchFamily="18" charset="0"/>
              </a:rPr>
              <a:t>Two different sets of data namely Training set (1251 patient's data), and Validation set (216 patient's data).</a:t>
            </a:r>
          </a:p>
        </p:txBody>
      </p:sp>
      <p:sp>
        <p:nvSpPr>
          <p:cNvPr id="61" name="Rectangle: Rounded Corners 60">
            <a:extLst>
              <a:ext uri="{FF2B5EF4-FFF2-40B4-BE49-F238E27FC236}">
                <a16:creationId xmlns:a16="http://schemas.microsoft.com/office/drawing/2014/main" id="{C9FD2C55-37ED-44F9-A3EB-A99CE2B5314C}"/>
              </a:ext>
            </a:extLst>
          </p:cNvPr>
          <p:cNvSpPr/>
          <p:nvPr/>
        </p:nvSpPr>
        <p:spPr>
          <a:xfrm>
            <a:off x="1383850" y="27671949"/>
            <a:ext cx="9984504" cy="3905037"/>
          </a:xfrm>
          <a:prstGeom prst="roundRect">
            <a:avLst>
              <a:gd name="adj" fmla="val 9503"/>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F2A4EABF-70CE-4C3A-B2B5-E5C122E6BE6C}"/>
              </a:ext>
            </a:extLst>
          </p:cNvPr>
          <p:cNvSpPr/>
          <p:nvPr/>
        </p:nvSpPr>
        <p:spPr>
          <a:xfrm>
            <a:off x="11886476" y="4951400"/>
            <a:ext cx="20118311" cy="26617753"/>
          </a:xfrm>
          <a:prstGeom prst="roundRect">
            <a:avLst>
              <a:gd name="adj" fmla="val 2736"/>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Rounded Corners 80">
            <a:extLst>
              <a:ext uri="{FF2B5EF4-FFF2-40B4-BE49-F238E27FC236}">
                <a16:creationId xmlns:a16="http://schemas.microsoft.com/office/drawing/2014/main" id="{EB335177-5AFB-49C7-A29A-8991CB0F37D9}"/>
              </a:ext>
            </a:extLst>
          </p:cNvPr>
          <p:cNvSpPr/>
          <p:nvPr/>
        </p:nvSpPr>
        <p:spPr>
          <a:xfrm>
            <a:off x="32364680" y="4951400"/>
            <a:ext cx="10057777" cy="11294660"/>
          </a:xfrm>
          <a:prstGeom prst="roundRect">
            <a:avLst>
              <a:gd name="adj" fmla="val 5991"/>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DA00E88B-0387-4B47-B6DB-6829129F2A0A}"/>
              </a:ext>
            </a:extLst>
          </p:cNvPr>
          <p:cNvSpPr/>
          <p:nvPr/>
        </p:nvSpPr>
        <p:spPr>
          <a:xfrm>
            <a:off x="32304372" y="27671949"/>
            <a:ext cx="10059608" cy="3905038"/>
          </a:xfrm>
          <a:prstGeom prst="roundRect">
            <a:avLst>
              <a:gd name="adj" fmla="val 9085"/>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52">
            <a:extLst>
              <a:ext uri="{FF2B5EF4-FFF2-40B4-BE49-F238E27FC236}">
                <a16:creationId xmlns:a16="http://schemas.microsoft.com/office/drawing/2014/main" id="{A8E8E309-FB67-40C8-B665-8C6D7C6C7C93}"/>
              </a:ext>
            </a:extLst>
          </p:cNvPr>
          <p:cNvSpPr txBox="1">
            <a:spLocks/>
          </p:cNvSpPr>
          <p:nvPr/>
        </p:nvSpPr>
        <p:spPr>
          <a:xfrm>
            <a:off x="1412487" y="31859446"/>
            <a:ext cx="40982099" cy="542188"/>
          </a:xfrm>
          <a:prstGeom prst="rect">
            <a:avLst/>
          </a:prstGeom>
          <a:solidFill>
            <a:schemeClr val="accent1">
              <a:lumMod val="50000"/>
            </a:schemeClr>
          </a:solidFill>
        </p:spPr>
        <p:txBody>
          <a:bodyPr>
            <a:normAutofit/>
          </a:bodyPr>
          <a:lstStyle>
            <a:lvl1pPr marL="0" indent="0" algn="ctr" defTabSz="4012709" rtl="0" eaLnBrk="1" latinLnBrk="0" hangingPunct="1">
              <a:spcBef>
                <a:spcPct val="20000"/>
              </a:spcBef>
              <a:buFontTx/>
              <a:buNone/>
              <a:defRPr sz="7680" b="1" kern="1200">
                <a:solidFill>
                  <a:schemeClr val="accent5">
                    <a:lumMod val="50000"/>
                  </a:schemeClr>
                </a:solidFill>
                <a:latin typeface="+mn-lt"/>
                <a:ea typeface="+mn-ea"/>
                <a:cs typeface="+mn-cs"/>
              </a:defRPr>
            </a:lvl1pPr>
            <a:lvl2pPr marL="3260326" indent="-1253971" algn="l" defTabSz="4012709" rtl="0" eaLnBrk="1" latinLnBrk="0" hangingPunct="1">
              <a:spcBef>
                <a:spcPct val="20000"/>
              </a:spcBef>
              <a:buFontTx/>
              <a:buNone/>
              <a:defRPr sz="11520" kern="1200">
                <a:solidFill>
                  <a:schemeClr val="tx1"/>
                </a:solidFill>
                <a:latin typeface="+mn-lt"/>
                <a:ea typeface="+mn-ea"/>
                <a:cs typeface="+mn-cs"/>
              </a:defRPr>
            </a:lvl2pPr>
            <a:lvl3pPr marL="5015886" indent="-1003178" algn="l" defTabSz="4012709" rtl="0" eaLnBrk="1" latinLnBrk="0" hangingPunct="1">
              <a:spcBef>
                <a:spcPct val="20000"/>
              </a:spcBef>
              <a:buFontTx/>
              <a:buNone/>
              <a:defRPr sz="11520" kern="1200">
                <a:solidFill>
                  <a:schemeClr val="tx1"/>
                </a:solidFill>
                <a:latin typeface="+mn-lt"/>
                <a:ea typeface="+mn-ea"/>
                <a:cs typeface="+mn-cs"/>
              </a:defRPr>
            </a:lvl3pPr>
            <a:lvl4pPr marL="7022242" indent="-1003178" algn="l" defTabSz="4012709" rtl="0" eaLnBrk="1" latinLnBrk="0" hangingPunct="1">
              <a:spcBef>
                <a:spcPct val="20000"/>
              </a:spcBef>
              <a:buFontTx/>
              <a:buNone/>
              <a:defRPr sz="11520" kern="1200">
                <a:solidFill>
                  <a:schemeClr val="tx1"/>
                </a:solidFill>
                <a:latin typeface="+mn-lt"/>
                <a:ea typeface="+mn-ea"/>
                <a:cs typeface="+mn-cs"/>
              </a:defRPr>
            </a:lvl4pPr>
            <a:lvl5pPr marL="9028595" indent="-1003178" algn="l" defTabSz="4012709" rtl="0" eaLnBrk="1" latinLnBrk="0" hangingPunct="1">
              <a:spcBef>
                <a:spcPct val="20000"/>
              </a:spcBef>
              <a:buFontTx/>
              <a:buNone/>
              <a:defRPr sz="11520" kern="1200">
                <a:solidFill>
                  <a:schemeClr val="tx1"/>
                </a:solidFill>
                <a:latin typeface="+mn-lt"/>
                <a:ea typeface="+mn-ea"/>
                <a:cs typeface="+mn-cs"/>
              </a:defRPr>
            </a:lvl5pPr>
            <a:lvl6pPr marL="11034950"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41304"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47659"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54013" indent="-1003178" algn="l" defTabSz="4012709" rtl="0" eaLnBrk="1" latinLnBrk="0" hangingPunct="1">
              <a:spcBef>
                <a:spcPct val="20000"/>
              </a:spcBef>
              <a:buFont typeface="Arial" pitchFamily="34" charset="0"/>
              <a:buChar char="•"/>
              <a:defRPr sz="8800" kern="1200">
                <a:solidFill>
                  <a:schemeClr val="tx1"/>
                </a:solidFill>
                <a:latin typeface="+mn-lt"/>
                <a:ea typeface="+mn-ea"/>
                <a:cs typeface="+mn-cs"/>
              </a:defRPr>
            </a:lvl9p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Department of Software Engineering, Lakehead University, 955 Oliver Road, Thunder Bay, Ontario, P7B 5E1, Canada.</a:t>
            </a:r>
          </a:p>
        </p:txBody>
      </p:sp>
      <p:sp>
        <p:nvSpPr>
          <p:cNvPr id="9" name="Rectangle: Rounded Corners 8">
            <a:extLst>
              <a:ext uri="{FF2B5EF4-FFF2-40B4-BE49-F238E27FC236}">
                <a16:creationId xmlns:a16="http://schemas.microsoft.com/office/drawing/2014/main" id="{BCBCBB63-D9B1-07CA-00E1-E510A685628F}"/>
              </a:ext>
            </a:extLst>
          </p:cNvPr>
          <p:cNvSpPr/>
          <p:nvPr/>
        </p:nvSpPr>
        <p:spPr>
          <a:xfrm>
            <a:off x="1353848" y="2635357"/>
            <a:ext cx="41038609" cy="1963856"/>
          </a:xfrm>
          <a:prstGeom prst="roundRect">
            <a:avLst>
              <a:gd name="adj" fmla="val 17957"/>
            </a:avLst>
          </a:prstGeom>
          <a:solidFill>
            <a:srgbClr val="2E75B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solidFill>
                  <a:schemeClr val="bg1"/>
                </a:solidFill>
                <a:latin typeface="Times New Roman" panose="02020603050405020304" pitchFamily="18" charset="0"/>
                <a:cs typeface="Times New Roman" panose="02020603050405020304" pitchFamily="18" charset="0"/>
              </a:rPr>
              <a:t>By: Dhruv Patel, Dhrumil Patel, Rudra Sexena, and Jeevan Sai	</a:t>
            </a:r>
          </a:p>
          <a:p>
            <a:pPr algn="ctr"/>
            <a:r>
              <a:rPr lang="en-US" sz="4400" b="1" dirty="0">
                <a:solidFill>
                  <a:schemeClr val="bg1"/>
                </a:solidFill>
                <a:latin typeface="Times New Roman" panose="02020603050405020304" pitchFamily="18" charset="0"/>
                <a:cs typeface="Times New Roman" panose="02020603050405020304" pitchFamily="18" charset="0"/>
              </a:rPr>
              <a:t>Supervisor: Dr. T. Akilan (Ph.D.) </a:t>
            </a:r>
            <a:endParaRPr lang="en-US" sz="4400" dirty="0"/>
          </a:p>
        </p:txBody>
      </p:sp>
      <p:grpSp>
        <p:nvGrpSpPr>
          <p:cNvPr id="17" name="Group 16">
            <a:extLst>
              <a:ext uri="{FF2B5EF4-FFF2-40B4-BE49-F238E27FC236}">
                <a16:creationId xmlns:a16="http://schemas.microsoft.com/office/drawing/2014/main" id="{7BA0B11D-A360-28ED-EA13-A32A32D3D52C}"/>
              </a:ext>
            </a:extLst>
          </p:cNvPr>
          <p:cNvGrpSpPr/>
          <p:nvPr/>
        </p:nvGrpSpPr>
        <p:grpSpPr>
          <a:xfrm>
            <a:off x="1405623" y="4904396"/>
            <a:ext cx="10031976" cy="1107996"/>
            <a:chOff x="1405623" y="4904396"/>
            <a:chExt cx="10031976" cy="1107996"/>
          </a:xfrm>
        </p:grpSpPr>
        <p:sp>
          <p:nvSpPr>
            <p:cNvPr id="14" name="Rectangle: Top Corners Rounded 13">
              <a:extLst>
                <a:ext uri="{FF2B5EF4-FFF2-40B4-BE49-F238E27FC236}">
                  <a16:creationId xmlns:a16="http://schemas.microsoft.com/office/drawing/2014/main" id="{5B1B9663-C5E3-3B8E-CFC7-187B01B66B5D}"/>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C17E434-5E28-6E44-FB62-80128BC49ED6}"/>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Abstract</a:t>
              </a:r>
              <a:endParaRPr lang="en-US" sz="6600" dirty="0"/>
            </a:p>
          </p:txBody>
        </p:sp>
      </p:grpSp>
      <p:sp>
        <p:nvSpPr>
          <p:cNvPr id="7" name="Rectangle: Rounded Corners 6">
            <a:extLst>
              <a:ext uri="{FF2B5EF4-FFF2-40B4-BE49-F238E27FC236}">
                <a16:creationId xmlns:a16="http://schemas.microsoft.com/office/drawing/2014/main" id="{DB233584-12D1-4877-A972-14D8E1481E64}"/>
              </a:ext>
            </a:extLst>
          </p:cNvPr>
          <p:cNvSpPr/>
          <p:nvPr/>
        </p:nvSpPr>
        <p:spPr>
          <a:xfrm>
            <a:off x="1412487" y="4951400"/>
            <a:ext cx="10036591" cy="11329945"/>
          </a:xfrm>
          <a:prstGeom prst="roundRect">
            <a:avLst>
              <a:gd name="adj" fmla="val 5991"/>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E5456FC2-19A9-0ACB-3254-D45C719C19FB}"/>
              </a:ext>
            </a:extLst>
          </p:cNvPr>
          <p:cNvGrpSpPr/>
          <p:nvPr/>
        </p:nvGrpSpPr>
        <p:grpSpPr>
          <a:xfrm>
            <a:off x="1436103" y="16521773"/>
            <a:ext cx="10031976" cy="1107996"/>
            <a:chOff x="1405623" y="4904396"/>
            <a:chExt cx="10031976" cy="1107996"/>
          </a:xfrm>
        </p:grpSpPr>
        <p:sp>
          <p:nvSpPr>
            <p:cNvPr id="41" name="Rectangle: Top Corners Rounded 40">
              <a:extLst>
                <a:ext uri="{FF2B5EF4-FFF2-40B4-BE49-F238E27FC236}">
                  <a16:creationId xmlns:a16="http://schemas.microsoft.com/office/drawing/2014/main" id="{7DD2B7C3-534B-D020-F0C8-95DE7532F9C3}"/>
                </a:ext>
              </a:extLst>
            </p:cNvPr>
            <p:cNvSpPr/>
            <p:nvPr/>
          </p:nvSpPr>
          <p:spPr>
            <a:xfrm>
              <a:off x="1405623" y="4951400"/>
              <a:ext cx="10031976" cy="1036437"/>
            </a:xfrm>
            <a:prstGeom prst="round2SameRect">
              <a:avLst>
                <a:gd name="adj1" fmla="val 50000"/>
                <a:gd name="adj2" fmla="val 0"/>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defTabSz="4012709">
                <a:spcBef>
                  <a:spcPct val="20000"/>
                </a:spcBef>
              </a:pPr>
              <a:endParaRPr lang="en-US" sz="66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5226DA4-0688-2CC2-E9FB-6ACF43E87137}"/>
                </a:ext>
              </a:extLst>
            </p:cNvPr>
            <p:cNvSpPr txBox="1"/>
            <p:nvPr/>
          </p:nvSpPr>
          <p:spPr>
            <a:xfrm>
              <a:off x="1629691" y="4904396"/>
              <a:ext cx="9505820" cy="1107996"/>
            </a:xfrm>
            <a:prstGeom prst="rect">
              <a:avLst/>
            </a:prstGeom>
            <a:noFill/>
          </p:spPr>
          <p:txBody>
            <a:bodyPr wrap="square">
              <a:spAutoFit/>
            </a:bodyPr>
            <a:lstStyle/>
            <a:p>
              <a:pPr algn="ctr"/>
              <a:r>
                <a:rPr lang="en-US" sz="6600" b="1" dirty="0">
                  <a:solidFill>
                    <a:schemeClr val="accent5">
                      <a:lumMod val="50000"/>
                    </a:schemeClr>
                  </a:solidFill>
                  <a:latin typeface="Times New Roman" panose="02020603050405020304" pitchFamily="18" charset="0"/>
                  <a:cs typeface="Times New Roman" panose="02020603050405020304" pitchFamily="18" charset="0"/>
                </a:rPr>
                <a:t>Objectives</a:t>
              </a:r>
              <a:endParaRPr lang="en-US" sz="6600" dirty="0"/>
            </a:p>
          </p:txBody>
        </p:sp>
      </p:grpSp>
      <p:sp>
        <p:nvSpPr>
          <p:cNvPr id="54" name="Rectangle: Rounded Corners 53">
            <a:extLst>
              <a:ext uri="{FF2B5EF4-FFF2-40B4-BE49-F238E27FC236}">
                <a16:creationId xmlns:a16="http://schemas.microsoft.com/office/drawing/2014/main" id="{C29B976A-C948-4A17-93A2-010EC470BE33}"/>
              </a:ext>
            </a:extLst>
          </p:cNvPr>
          <p:cNvSpPr/>
          <p:nvPr/>
        </p:nvSpPr>
        <p:spPr>
          <a:xfrm>
            <a:off x="1432621" y="16581301"/>
            <a:ext cx="10031976" cy="4229509"/>
          </a:xfrm>
          <a:prstGeom prst="roundRect">
            <a:avLst>
              <a:gd name="adj" fmla="val 10539"/>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D6C6A6C2-CA63-3DE6-6D37-FDDE7EBF4AC3}"/>
              </a:ext>
            </a:extLst>
          </p:cNvPr>
          <p:cNvSpPr txBox="1"/>
          <p:nvPr/>
        </p:nvSpPr>
        <p:spPr>
          <a:xfrm>
            <a:off x="32410744" y="6144352"/>
            <a:ext cx="9904877" cy="9971961"/>
          </a:xfrm>
          <a:prstGeom prst="rect">
            <a:avLst/>
          </a:prstGeom>
          <a:noFill/>
        </p:spPr>
        <p:txBody>
          <a:bodyPr wrap="square">
            <a:spAutoFit/>
          </a:bodyPr>
          <a:lstStyle/>
          <a:p>
            <a:r>
              <a:rPr lang="en-US" sz="4000" b="1" dirty="0">
                <a:solidFill>
                  <a:schemeClr val="accent5">
                    <a:lumMod val="75000"/>
                  </a:schemeClr>
                </a:solidFill>
                <a:latin typeface="Times New Roman" panose="02020603050405020304" pitchFamily="18" charset="0"/>
                <a:cs typeface="Times New Roman" panose="02020603050405020304" pitchFamily="18" charset="0"/>
              </a:rPr>
              <a:t>Phase 1: </a:t>
            </a:r>
            <a:r>
              <a:rPr lang="en-US" sz="3900" dirty="0">
                <a:solidFill>
                  <a:schemeClr val="accent5">
                    <a:lumMod val="75000"/>
                  </a:schemeClr>
                </a:solidFill>
                <a:latin typeface="Times New Roman" panose="02020603050405020304" pitchFamily="18" charset="0"/>
                <a:cs typeface="Times New Roman" panose="02020603050405020304" pitchFamily="18" charset="0"/>
              </a:rPr>
              <a:t>Fusion of multimodality MRI data, including FLAIR, T1CE, T1 and T2.</a:t>
            </a:r>
          </a:p>
          <a:p>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4000" b="1" dirty="0">
                <a:solidFill>
                  <a:schemeClr val="accent5">
                    <a:lumMod val="75000"/>
                  </a:schemeClr>
                </a:solidFill>
                <a:latin typeface="Times New Roman" panose="02020603050405020304" pitchFamily="18" charset="0"/>
                <a:cs typeface="Times New Roman" panose="02020603050405020304" pitchFamily="18" charset="0"/>
              </a:rPr>
              <a:t>Phase 2: </a:t>
            </a:r>
          </a:p>
          <a:p>
            <a:r>
              <a:rPr lang="en-US" sz="4000" b="1" dirty="0">
                <a:solidFill>
                  <a:schemeClr val="accent5">
                    <a:lumMod val="75000"/>
                  </a:schemeClr>
                </a:solidFill>
                <a:latin typeface="Times New Roman" panose="02020603050405020304" pitchFamily="18" charset="0"/>
                <a:cs typeface="Times New Roman" panose="02020603050405020304" pitchFamily="18" charset="0"/>
              </a:rPr>
              <a:t>2.1. </a:t>
            </a:r>
            <a:r>
              <a:rPr lang="en-US" sz="3900" dirty="0">
                <a:solidFill>
                  <a:schemeClr val="accent5">
                    <a:lumMod val="75000"/>
                  </a:schemeClr>
                </a:solidFill>
                <a:latin typeface="Times New Roman" panose="02020603050405020304" pitchFamily="18" charset="0"/>
                <a:cs typeface="Times New Roman" panose="02020603050405020304" pitchFamily="18" charset="0"/>
              </a:rPr>
              <a:t>Performed image segmentation of 3D MRI using SLIC and generated feature vector based on the intensity values for each Volex. </a:t>
            </a:r>
          </a:p>
          <a:p>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3900" b="1" dirty="0">
                <a:solidFill>
                  <a:schemeClr val="accent5">
                    <a:lumMod val="75000"/>
                  </a:schemeClr>
                </a:solidFill>
                <a:latin typeface="Times New Roman" panose="02020603050405020304" pitchFamily="18" charset="0"/>
                <a:cs typeface="Times New Roman" panose="02020603050405020304" pitchFamily="18" charset="0"/>
              </a:rPr>
              <a:t>2.2. </a:t>
            </a:r>
            <a:r>
              <a:rPr lang="en-US" sz="3900" dirty="0">
                <a:solidFill>
                  <a:schemeClr val="accent5">
                    <a:lumMod val="75000"/>
                  </a:schemeClr>
                </a:solidFill>
                <a:latin typeface="Times New Roman" panose="02020603050405020304" pitchFamily="18" charset="0"/>
                <a:cs typeface="Times New Roman" panose="02020603050405020304" pitchFamily="18" charset="0"/>
              </a:rPr>
              <a:t>Produced graph in the form of {N, E}, where N is set of vertices and E is a set of edges between them.</a:t>
            </a:r>
          </a:p>
          <a:p>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4000" b="1" dirty="0">
                <a:solidFill>
                  <a:schemeClr val="accent5">
                    <a:lumMod val="75000"/>
                  </a:schemeClr>
                </a:solidFill>
                <a:latin typeface="Times New Roman" panose="02020603050405020304" pitchFamily="18" charset="0"/>
                <a:cs typeface="Times New Roman" panose="02020603050405020304" pitchFamily="18" charset="0"/>
              </a:rPr>
              <a:t>Phase 3: </a:t>
            </a:r>
          </a:p>
          <a:p>
            <a:r>
              <a:rPr lang="en-US" sz="3900" b="1" dirty="0">
                <a:solidFill>
                  <a:schemeClr val="accent5">
                    <a:lumMod val="75000"/>
                  </a:schemeClr>
                </a:solidFill>
                <a:latin typeface="Times New Roman" panose="02020603050405020304" pitchFamily="18" charset="0"/>
                <a:cs typeface="Times New Roman" panose="02020603050405020304" pitchFamily="18" charset="0"/>
              </a:rPr>
              <a:t>3.1. </a:t>
            </a:r>
            <a:r>
              <a:rPr lang="en-US" sz="3900" dirty="0">
                <a:solidFill>
                  <a:schemeClr val="accent5">
                    <a:lumMod val="75000"/>
                  </a:schemeClr>
                </a:solidFill>
                <a:latin typeface="Times New Roman" panose="02020603050405020304" pitchFamily="18" charset="0"/>
                <a:cs typeface="Times New Roman" panose="02020603050405020304" pitchFamily="18" charset="0"/>
              </a:rPr>
              <a:t>Training and validation of GAT model using BRATS datasets.</a:t>
            </a:r>
          </a:p>
          <a:p>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3900" b="1" dirty="0">
                <a:solidFill>
                  <a:schemeClr val="accent5">
                    <a:lumMod val="75000"/>
                  </a:schemeClr>
                </a:solidFill>
                <a:latin typeface="Times New Roman" panose="02020603050405020304" pitchFamily="18" charset="0"/>
                <a:cs typeface="Times New Roman" panose="02020603050405020304" pitchFamily="18" charset="0"/>
              </a:rPr>
              <a:t>3.2. </a:t>
            </a:r>
            <a:r>
              <a:rPr lang="en-US" sz="3900" dirty="0">
                <a:solidFill>
                  <a:schemeClr val="accent5">
                    <a:lumMod val="75000"/>
                  </a:schemeClr>
                </a:solidFill>
                <a:latin typeface="Times New Roman" panose="02020603050405020304" pitchFamily="18" charset="0"/>
                <a:cs typeface="Times New Roman" panose="02020603050405020304" pitchFamily="18" charset="0"/>
              </a:rPr>
              <a:t>Evaluation - segmentation results of all type of tumors are evaluated using dice coefficient.</a:t>
            </a:r>
            <a:endParaRPr lang="en-US" sz="39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CD957CD-C6E4-4DEA-297E-66CB77A189B0}"/>
              </a:ext>
            </a:extLst>
          </p:cNvPr>
          <p:cNvPicPr>
            <a:picLocks noChangeAspect="1"/>
          </p:cNvPicPr>
          <p:nvPr/>
        </p:nvPicPr>
        <p:blipFill>
          <a:blip r:embed="rId4"/>
          <a:stretch>
            <a:fillRect/>
          </a:stretch>
        </p:blipFill>
        <p:spPr>
          <a:xfrm>
            <a:off x="13361376" y="6117000"/>
            <a:ext cx="17023551" cy="4401164"/>
          </a:xfrm>
          <a:prstGeom prst="rect">
            <a:avLst/>
          </a:prstGeom>
        </p:spPr>
      </p:pic>
      <p:pic>
        <p:nvPicPr>
          <p:cNvPr id="19" name="Picture 18">
            <a:extLst>
              <a:ext uri="{FF2B5EF4-FFF2-40B4-BE49-F238E27FC236}">
                <a16:creationId xmlns:a16="http://schemas.microsoft.com/office/drawing/2014/main" id="{59B4C36E-3D1A-0100-F272-CAD885008EB9}"/>
              </a:ext>
            </a:extLst>
          </p:cNvPr>
          <p:cNvPicPr>
            <a:picLocks noChangeAspect="1"/>
          </p:cNvPicPr>
          <p:nvPr/>
        </p:nvPicPr>
        <p:blipFill>
          <a:blip r:embed="rId5"/>
          <a:stretch>
            <a:fillRect/>
          </a:stretch>
        </p:blipFill>
        <p:spPr>
          <a:xfrm>
            <a:off x="13367765" y="10473890"/>
            <a:ext cx="17033077" cy="5229955"/>
          </a:xfrm>
          <a:prstGeom prst="rect">
            <a:avLst/>
          </a:prstGeom>
        </p:spPr>
      </p:pic>
      <p:pic>
        <p:nvPicPr>
          <p:cNvPr id="21" name="Picture 20">
            <a:extLst>
              <a:ext uri="{FF2B5EF4-FFF2-40B4-BE49-F238E27FC236}">
                <a16:creationId xmlns:a16="http://schemas.microsoft.com/office/drawing/2014/main" id="{56890752-592F-ACB1-7B98-3624388A2485}"/>
              </a:ext>
            </a:extLst>
          </p:cNvPr>
          <p:cNvPicPr>
            <a:picLocks noChangeAspect="1"/>
          </p:cNvPicPr>
          <p:nvPr/>
        </p:nvPicPr>
        <p:blipFill>
          <a:blip r:embed="rId6"/>
          <a:stretch>
            <a:fillRect/>
          </a:stretch>
        </p:blipFill>
        <p:spPr>
          <a:xfrm>
            <a:off x="13360014" y="15707800"/>
            <a:ext cx="17033077" cy="3915321"/>
          </a:xfrm>
          <a:prstGeom prst="rect">
            <a:avLst/>
          </a:prstGeom>
        </p:spPr>
      </p:pic>
      <p:pic>
        <p:nvPicPr>
          <p:cNvPr id="23" name="Picture 22">
            <a:extLst>
              <a:ext uri="{FF2B5EF4-FFF2-40B4-BE49-F238E27FC236}">
                <a16:creationId xmlns:a16="http://schemas.microsoft.com/office/drawing/2014/main" id="{84352B04-8B57-2EB7-9452-74BB2EDD66E4}"/>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14307288" y="22982581"/>
            <a:ext cx="15298058" cy="4687384"/>
          </a:xfrm>
          <a:prstGeom prst="rect">
            <a:avLst/>
          </a:prstGeom>
        </p:spPr>
      </p:pic>
      <p:sp>
        <p:nvSpPr>
          <p:cNvPr id="25" name="TextBox 24">
            <a:extLst>
              <a:ext uri="{FF2B5EF4-FFF2-40B4-BE49-F238E27FC236}">
                <a16:creationId xmlns:a16="http://schemas.microsoft.com/office/drawing/2014/main" id="{18C6A9DF-E122-5344-3705-65CCAE460487}"/>
              </a:ext>
            </a:extLst>
          </p:cNvPr>
          <p:cNvSpPr txBox="1"/>
          <p:nvPr/>
        </p:nvSpPr>
        <p:spPr>
          <a:xfrm>
            <a:off x="11930798" y="19621733"/>
            <a:ext cx="20039689" cy="1292662"/>
          </a:xfrm>
          <a:prstGeom prst="rect">
            <a:avLst/>
          </a:prstGeom>
          <a:noFill/>
        </p:spPr>
        <p:txBody>
          <a:bodyPr wrap="square">
            <a:spAutoFit/>
          </a:bodyPr>
          <a:lstStyle/>
          <a:p>
            <a:pPr algn="ctr"/>
            <a:r>
              <a:rPr lang="en-US" sz="3900" dirty="0">
                <a:solidFill>
                  <a:schemeClr val="accent5">
                    <a:lumMod val="50000"/>
                  </a:schemeClr>
                </a:solidFill>
                <a:latin typeface="Times New Roman" panose="02020603050405020304" pitchFamily="18" charset="0"/>
                <a:cs typeface="Times New Roman" panose="02020603050405020304" pitchFamily="18" charset="0"/>
              </a:rPr>
              <a:t>Detailed flow diagram of the proposed solution. It consists of three phases. </a:t>
            </a:r>
            <a:r>
              <a:rPr lang="en-US" sz="3900" b="1" dirty="0">
                <a:solidFill>
                  <a:schemeClr val="accent5">
                    <a:lumMod val="50000"/>
                  </a:schemeClr>
                </a:solidFill>
                <a:latin typeface="Times New Roman" panose="02020603050405020304" pitchFamily="18" charset="0"/>
                <a:cs typeface="Times New Roman" panose="02020603050405020304" pitchFamily="18" charset="0"/>
              </a:rPr>
              <a:t>Phase 1:</a:t>
            </a:r>
            <a:r>
              <a:rPr lang="en-US" sz="3900" dirty="0">
                <a:solidFill>
                  <a:schemeClr val="accent5">
                    <a:lumMod val="50000"/>
                  </a:schemeClr>
                </a:solidFill>
                <a:latin typeface="Times New Roman" panose="02020603050405020304" pitchFamily="18" charset="0"/>
                <a:cs typeface="Times New Roman" panose="02020603050405020304" pitchFamily="18" charset="0"/>
              </a:rPr>
              <a:t> Data Collection, </a:t>
            </a:r>
            <a:r>
              <a:rPr lang="en-US" sz="3900" b="1" dirty="0">
                <a:solidFill>
                  <a:schemeClr val="accent5">
                    <a:lumMod val="50000"/>
                  </a:schemeClr>
                </a:solidFill>
                <a:latin typeface="Times New Roman" panose="02020603050405020304" pitchFamily="18" charset="0"/>
                <a:cs typeface="Times New Roman" panose="02020603050405020304" pitchFamily="18" charset="0"/>
              </a:rPr>
              <a:t>Phase 2: </a:t>
            </a:r>
            <a:r>
              <a:rPr lang="en-US" sz="3900" dirty="0">
                <a:solidFill>
                  <a:schemeClr val="accent5">
                    <a:lumMod val="50000"/>
                  </a:schemeClr>
                </a:solidFill>
                <a:latin typeface="Times New Roman" panose="02020603050405020304" pitchFamily="18" charset="0"/>
                <a:cs typeface="Times New Roman" panose="02020603050405020304" pitchFamily="18" charset="0"/>
              </a:rPr>
              <a:t>Data Curation, and </a:t>
            </a:r>
            <a:r>
              <a:rPr lang="en-US" sz="3900" b="1" dirty="0">
                <a:solidFill>
                  <a:schemeClr val="accent5">
                    <a:lumMod val="50000"/>
                  </a:schemeClr>
                </a:solidFill>
                <a:latin typeface="Times New Roman" panose="02020603050405020304" pitchFamily="18" charset="0"/>
                <a:cs typeface="Times New Roman" panose="02020603050405020304" pitchFamily="18" charset="0"/>
              </a:rPr>
              <a:t>Phase 3: </a:t>
            </a:r>
            <a:r>
              <a:rPr lang="en-US" sz="3900" dirty="0">
                <a:solidFill>
                  <a:schemeClr val="accent5">
                    <a:lumMod val="50000"/>
                  </a:schemeClr>
                </a:solidFill>
                <a:latin typeface="Times New Roman" panose="02020603050405020304" pitchFamily="18" charset="0"/>
                <a:cs typeface="Times New Roman" panose="02020603050405020304" pitchFamily="18" charset="0"/>
              </a:rPr>
              <a:t>Model Development and Evaluation.</a:t>
            </a:r>
            <a:endParaRPr lang="en-CA" sz="39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0ADFB3E-FB8D-4755-5097-5D2466D56070}"/>
              </a:ext>
            </a:extLst>
          </p:cNvPr>
          <p:cNvSpPr txBox="1"/>
          <p:nvPr/>
        </p:nvSpPr>
        <p:spPr>
          <a:xfrm>
            <a:off x="11942147" y="28243914"/>
            <a:ext cx="20028340" cy="3093154"/>
          </a:xfrm>
          <a:prstGeom prst="rect">
            <a:avLst/>
          </a:prstGeom>
          <a:noFill/>
        </p:spPr>
        <p:txBody>
          <a:bodyPr wrap="square">
            <a:spAutoFit/>
          </a:bodyPr>
          <a:lstStyle/>
          <a:p>
            <a:r>
              <a:rPr lang="en-US" sz="3900" b="1" dirty="0">
                <a:solidFill>
                  <a:schemeClr val="accent5">
                    <a:lumMod val="50000"/>
                  </a:schemeClr>
                </a:solidFill>
                <a:latin typeface="Times New Roman" panose="02020603050405020304" pitchFamily="18" charset="0"/>
                <a:cs typeface="Times New Roman" panose="02020603050405020304" pitchFamily="18" charset="0"/>
              </a:rPr>
              <a:t>Detailed layer-wise schematic of the GAT: </a:t>
            </a:r>
            <a:r>
              <a:rPr lang="en-US" sz="3900" dirty="0">
                <a:solidFill>
                  <a:schemeClr val="accent5">
                    <a:lumMod val="50000"/>
                  </a:schemeClr>
                </a:solidFill>
                <a:latin typeface="Times New Roman" panose="02020603050405020304" pitchFamily="18" charset="0"/>
                <a:cs typeface="Times New Roman" panose="02020603050405020304" pitchFamily="18" charset="0"/>
              </a:rPr>
              <a:t>It subsumes GATConv layers alternated with a non-linear activation. Every GATConv layer updates each node’s features by sampling neighboring nodes and aggregating the features by concatenation. LeakyReLU is applied with negative input slope α = 0.2 for calculating the. The output of GAT has an associated node-wise multi-label cross-entropy loss. Numbers below each layer represent the trainable parameters for respective layers.</a:t>
            </a:r>
            <a:endParaRPr lang="en-CA" sz="39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38" name="Picture 37">
            <a:extLst>
              <a:ext uri="{FF2B5EF4-FFF2-40B4-BE49-F238E27FC236}">
                <a16:creationId xmlns:a16="http://schemas.microsoft.com/office/drawing/2014/main" id="{7FF2D2F8-C8B8-978B-5081-174CB1D7D5BB}"/>
              </a:ext>
            </a:extLst>
          </p:cNvPr>
          <p:cNvPicPr>
            <a:picLocks noChangeAspect="1"/>
          </p:cNvPicPr>
          <p:nvPr/>
        </p:nvPicPr>
        <p:blipFill rotWithShape="1">
          <a:blip r:embed="rId8">
            <a:extLst>
              <a:ext uri="{28A0092B-C50C-407E-A947-70E740481C1C}">
                <a14:useLocalDpi xmlns:a14="http://schemas.microsoft.com/office/drawing/2010/main"/>
              </a:ext>
            </a:extLst>
          </a:blip>
          <a:srcRect/>
          <a:stretch/>
        </p:blipFill>
        <p:spPr>
          <a:xfrm>
            <a:off x="32787801" y="24241539"/>
            <a:ext cx="6074199" cy="3077630"/>
          </a:xfrm>
          <a:prstGeom prst="rect">
            <a:avLst/>
          </a:prstGeom>
        </p:spPr>
      </p:pic>
      <p:sp>
        <p:nvSpPr>
          <p:cNvPr id="51" name="TextBox 50">
            <a:extLst>
              <a:ext uri="{FF2B5EF4-FFF2-40B4-BE49-F238E27FC236}">
                <a16:creationId xmlns:a16="http://schemas.microsoft.com/office/drawing/2014/main" id="{846DC5C4-84BD-B3D4-25FE-37A9DD864CF5}"/>
              </a:ext>
            </a:extLst>
          </p:cNvPr>
          <p:cNvSpPr txBox="1"/>
          <p:nvPr/>
        </p:nvSpPr>
        <p:spPr>
          <a:xfrm>
            <a:off x="32799150" y="23901855"/>
            <a:ext cx="9269904" cy="369332"/>
          </a:xfrm>
          <a:prstGeom prst="rect">
            <a:avLst/>
          </a:prstGeom>
          <a:noFill/>
        </p:spPr>
        <p:txBody>
          <a:bodyPr wrap="square">
            <a:spAutoFit/>
          </a:bodyPr>
          <a:lstStyle/>
          <a:p>
            <a:r>
              <a:rPr lang="en-US" sz="1800" b="1" dirty="0">
                <a:solidFill>
                  <a:schemeClr val="accent5">
                    <a:lumMod val="50000"/>
                  </a:schemeClr>
                </a:solidFill>
                <a:latin typeface="Times New Roman" panose="02020603050405020304" pitchFamily="18" charset="0"/>
                <a:cs typeface="Times New Roman" panose="02020603050405020304" pitchFamily="18" charset="0"/>
              </a:rPr>
              <a:t> Sample#543     Sample#1619     Sample#777       Sample#241     Sample#176        Sample#0</a:t>
            </a:r>
            <a:endParaRPr lang="en-CA" sz="1800" dirty="0"/>
          </a:p>
        </p:txBody>
      </p:sp>
      <p:pic>
        <p:nvPicPr>
          <p:cNvPr id="52" name="Picture 51">
            <a:extLst>
              <a:ext uri="{FF2B5EF4-FFF2-40B4-BE49-F238E27FC236}">
                <a16:creationId xmlns:a16="http://schemas.microsoft.com/office/drawing/2014/main" id="{33F62ADA-D10B-1B5B-8722-F305317A9313}"/>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38873349" y="24266939"/>
            <a:ext cx="3153127" cy="3077630"/>
          </a:xfrm>
          <a:prstGeom prst="rect">
            <a:avLst/>
          </a:prstGeom>
        </p:spPr>
      </p:pic>
      <p:sp>
        <p:nvSpPr>
          <p:cNvPr id="85" name="Rectangle: Rounded Corners 84">
            <a:extLst>
              <a:ext uri="{FF2B5EF4-FFF2-40B4-BE49-F238E27FC236}">
                <a16:creationId xmlns:a16="http://schemas.microsoft.com/office/drawing/2014/main" id="{EC7C3C14-1E4F-4866-8838-73590071299F}"/>
              </a:ext>
            </a:extLst>
          </p:cNvPr>
          <p:cNvSpPr/>
          <p:nvPr/>
        </p:nvSpPr>
        <p:spPr>
          <a:xfrm>
            <a:off x="32304371" y="16568777"/>
            <a:ext cx="10059609" cy="10820712"/>
          </a:xfrm>
          <a:prstGeom prst="roundRect">
            <a:avLst>
              <a:gd name="adj" fmla="val 5991"/>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12D3582B-6FCD-2D3E-BCAF-FD341E84A857}"/>
              </a:ext>
            </a:extLst>
          </p:cNvPr>
          <p:cNvSpPr txBox="1"/>
          <p:nvPr/>
        </p:nvSpPr>
        <p:spPr>
          <a:xfrm rot="16200000">
            <a:off x="31078265" y="25630847"/>
            <a:ext cx="3147950" cy="369332"/>
          </a:xfrm>
          <a:prstGeom prst="rect">
            <a:avLst/>
          </a:prstGeom>
          <a:noFill/>
        </p:spPr>
        <p:txBody>
          <a:bodyPr wrap="square">
            <a:spAutoFit/>
          </a:bodyPr>
          <a:lstStyle/>
          <a:p>
            <a:pPr algn="ctr"/>
            <a:r>
              <a:rPr lang="en-US" sz="1800" b="1" dirty="0">
                <a:solidFill>
                  <a:schemeClr val="accent5">
                    <a:lumMod val="50000"/>
                  </a:schemeClr>
                </a:solidFill>
                <a:latin typeface="Times New Roman" panose="02020603050405020304" pitchFamily="18" charset="0"/>
                <a:cs typeface="Times New Roman" panose="02020603050405020304" pitchFamily="18" charset="0"/>
              </a:rPr>
              <a:t>  Prediction      Ground Truth</a:t>
            </a:r>
            <a:endParaRPr lang="en-CA" sz="1800" dirty="0"/>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2725</TotalTime>
  <Words>765</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Thangarajah Akilan</cp:lastModifiedBy>
  <cp:revision>195</cp:revision>
  <cp:lastPrinted>2020-03-03T05:42:58Z</cp:lastPrinted>
  <dcterms:created xsi:type="dcterms:W3CDTF">2012-02-06T18:46:22Z</dcterms:created>
  <dcterms:modified xsi:type="dcterms:W3CDTF">2023-01-31T14:06:15Z</dcterms:modified>
  <cp:category>Research poster templates</cp:category>
</cp:coreProperties>
</file>