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47625000" cy="28575000"/>
  <p:notesSz cx="6858000" cy="9144000"/>
  <p:embeddedFontLst>
    <p:embeddedFont>
      <p:font typeface="Nunito" pitchFamily="2" charset="0"/>
      <p:regular r:id="rId14"/>
    </p:embeddedFont>
    <p:embeddedFont>
      <p:font typeface="Nunito Bold" charset="0"/>
      <p:regular r:id="rId15"/>
    </p:embeddedFont>
    <p:embeddedFont>
      <p:font typeface="Nunito Italic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2" d="100"/>
          <a:sy n="12" d="100"/>
        </p:scale>
        <p:origin x="-230" y="6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hyperlink" Target="https://aws.amazon.com/compare/the-difference-between-olap-and-oltp/" TargetMode="External"/><Relationship Id="rId13" Type="http://schemas.openxmlformats.org/officeDocument/2006/relationships/hyperlink" Target="https://www.geeksforgeeks.org/difference-between-olap-and-oltp-in-dbms/" TargetMode="External"/><Relationship Id="rId18" Type="http://schemas.openxmlformats.org/officeDocument/2006/relationships/hyperlink" Target="https://www.ibm.com/docs/en/informix-servers/12.10?topic=model-building-dimensional-data" TargetMode="External"/><Relationship Id="rId3" Type="http://schemas.openxmlformats.org/officeDocument/2006/relationships/image" Target="../media/image2.svg"/><Relationship Id="rId21" Type="http://schemas.openxmlformats.org/officeDocument/2006/relationships/hyperlink" Target="https://www.astera.com/type/blog/data-warehouse-concepts/" TargetMode="External"/><Relationship Id="rId7" Type="http://schemas.openxmlformats.org/officeDocument/2006/relationships/image" Target="../media/image6.svg"/><Relationship Id="rId12" Type="http://schemas.openxmlformats.org/officeDocument/2006/relationships/hyperlink" Target="https://www.kdnuggets.com/2018/03/beginners-guide-data-engineering-part-2.html" TargetMode="External"/><Relationship Id="rId17" Type="http://schemas.openxmlformats.org/officeDocument/2006/relationships/hyperlink" Target="https://www.geeksforgeeks.org/fact-constellation-in-data-warehouse-modelling/" TargetMode="External"/><Relationship Id="rId2" Type="http://schemas.openxmlformats.org/officeDocument/2006/relationships/image" Target="../media/image1.png"/><Relationship Id="rId16" Type="http://schemas.openxmlformats.org/officeDocument/2006/relationships/hyperlink" Target="https://www.geeksforgeeks.org/difference-between-kimball-and-inmon/" TargetMode="External"/><Relationship Id="rId20" Type="http://schemas.openxmlformats.org/officeDocument/2006/relationships/hyperlink" Target="https://www.linkedin.com/advice/0/how-do-you-choose-right-level-granularity-your"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s://www.softwareag.com/en_corporate/blog/streamsets/schemas-data-warehouses-star-galaxy-snowflake.html" TargetMode="External"/><Relationship Id="rId5" Type="http://schemas.openxmlformats.org/officeDocument/2006/relationships/image" Target="../media/image4.svg"/><Relationship Id="rId15" Type="http://schemas.openxmlformats.org/officeDocument/2006/relationships/hyperlink" Target="https://www.geeksforgeeks.org/star-schema-in-data-warehouse-modeling/" TargetMode="External"/><Relationship Id="rId10" Type="http://schemas.openxmlformats.org/officeDocument/2006/relationships/hyperlink" Target="https://blog.bismart.com/en/data-warehousing-olap-oltp#:~:text=OLTP%20is%20used%20to%20manage%20day%2Dto%2Dday%20business%20operations,information%20for%20business%20decision%20making." TargetMode="External"/><Relationship Id="rId19" Type="http://schemas.openxmlformats.org/officeDocument/2006/relationships/hyperlink" Target="https://www.simplilearn.com/fact-table-vs-dimension-table-article" TargetMode="External"/><Relationship Id="rId4" Type="http://schemas.openxmlformats.org/officeDocument/2006/relationships/image" Target="../media/image3.png"/><Relationship Id="rId9" Type="http://schemas.openxmlformats.org/officeDocument/2006/relationships/hyperlink" Target="https://dev.to/adityabhuyan/key-steps-to-create-a-dimensional-model-for-a-database-3eh8" TargetMode="External"/><Relationship Id="rId14" Type="http://schemas.openxmlformats.org/officeDocument/2006/relationships/hyperlink" Target="https://www.geeksforgeeks.org/snowflake-schema-in-data-warehouse-model/" TargetMode="External"/><Relationship Id="rId22" Type="http://schemas.openxmlformats.org/officeDocument/2006/relationships/hyperlink" Target="https://www.techtarget.com/searchdatamanagement/definition/dimension-table#:~:text=What%20is%20a%20dimension%20table,defined%20in%20a%20dimensional%20mode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4.jpeg"/><Relationship Id="rId4" Type="http://schemas.openxmlformats.org/officeDocument/2006/relationships/image" Target="../media/image3.png"/><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extBox 6"/>
          <p:cNvSpPr txBox="1"/>
          <p:nvPr/>
        </p:nvSpPr>
        <p:spPr>
          <a:xfrm>
            <a:off x="0" y="9799092"/>
            <a:ext cx="47625000" cy="8976816"/>
          </a:xfrm>
          <a:prstGeom prst="rect">
            <a:avLst/>
          </a:prstGeom>
        </p:spPr>
        <p:txBody>
          <a:bodyPr wrap="square" lIns="0" tIns="0" rIns="0" bIns="0" rtlCol="0" anchor="t">
            <a:spAutoFit/>
          </a:bodyPr>
          <a:lstStyle/>
          <a:p>
            <a:pPr algn="ctr">
              <a:lnSpc>
                <a:spcPct val="150000"/>
              </a:lnSpc>
            </a:pPr>
            <a:r>
              <a:rPr lang="en-US" sz="25000" b="1" dirty="0">
                <a:solidFill>
                  <a:srgbClr val="000000"/>
                </a:solidFill>
                <a:latin typeface="Nunito Bold"/>
                <a:ea typeface="Nunito Bold"/>
                <a:cs typeface="Nunito Bold"/>
                <a:sym typeface="Nunito Bold"/>
              </a:rPr>
              <a:t>Mini Research about </a:t>
            </a:r>
          </a:p>
          <a:p>
            <a:pPr algn="ctr">
              <a:lnSpc>
                <a:spcPts val="9999"/>
              </a:lnSpc>
            </a:pPr>
            <a:endParaRPr lang="en-US" sz="25000" b="1" dirty="0">
              <a:solidFill>
                <a:srgbClr val="000000"/>
              </a:solidFill>
              <a:latin typeface="Nunito Bold"/>
              <a:ea typeface="Nunito Bold"/>
              <a:cs typeface="Nunito Bold"/>
              <a:sym typeface="Nunito Bold"/>
            </a:endParaRPr>
          </a:p>
          <a:p>
            <a:pPr algn="ctr">
              <a:lnSpc>
                <a:spcPts val="9999"/>
              </a:lnSpc>
            </a:pPr>
            <a:r>
              <a:rPr lang="en-US" sz="25000" b="1" dirty="0">
                <a:solidFill>
                  <a:srgbClr val="000000"/>
                </a:solidFill>
                <a:latin typeface="Nunito Bold"/>
                <a:ea typeface="Nunito Bold"/>
                <a:cs typeface="Nunito Bold"/>
                <a:sym typeface="Nunito Bold"/>
              </a:rPr>
              <a:t>Data Warehouse Concepts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AutoShape 6"/>
          <p:cNvSpPr/>
          <p:nvPr/>
        </p:nvSpPr>
        <p:spPr>
          <a:xfrm>
            <a:off x="310180" y="2432834"/>
            <a:ext cx="47004640" cy="0"/>
          </a:xfrm>
          <a:prstGeom prst="line">
            <a:avLst/>
          </a:prstGeom>
          <a:ln w="38100" cap="flat">
            <a:solidFill>
              <a:srgbClr val="000000"/>
            </a:solidFill>
            <a:prstDash val="solid"/>
            <a:headEnd type="oval" w="lg" len="lg"/>
            <a:tailEnd type="oval" w="lg" len="lg"/>
          </a:ln>
        </p:spPr>
        <p:txBody>
          <a:bodyPr/>
          <a:lstStyle/>
          <a:p>
            <a:endParaRPr lang="en-IN"/>
          </a:p>
        </p:txBody>
      </p:sp>
      <p:sp>
        <p:nvSpPr>
          <p:cNvPr id="7" name="Freeform 7"/>
          <p:cNvSpPr/>
          <p:nvPr/>
        </p:nvSpPr>
        <p:spPr>
          <a:xfrm>
            <a:off x="8880881" y="7338366"/>
            <a:ext cx="29863239" cy="18695893"/>
          </a:xfrm>
          <a:custGeom>
            <a:avLst/>
            <a:gdLst/>
            <a:ahLst/>
            <a:cxnLst/>
            <a:rect l="l" t="t" r="r" b="b"/>
            <a:pathLst>
              <a:path w="29863239" h="18695893">
                <a:moveTo>
                  <a:pt x="0" y="0"/>
                </a:moveTo>
                <a:lnTo>
                  <a:pt x="29863238" y="0"/>
                </a:lnTo>
                <a:lnTo>
                  <a:pt x="29863238" y="18695893"/>
                </a:lnTo>
                <a:lnTo>
                  <a:pt x="0" y="18695893"/>
                </a:lnTo>
                <a:lnTo>
                  <a:pt x="0" y="0"/>
                </a:lnTo>
                <a:close/>
              </a:path>
            </a:pathLst>
          </a:custGeom>
          <a:blipFill>
            <a:blip r:embed="rId8"/>
            <a:stretch>
              <a:fillRect/>
            </a:stretch>
          </a:blipFill>
        </p:spPr>
        <p:txBody>
          <a:bodyPr/>
          <a:lstStyle/>
          <a:p>
            <a:endParaRPr lang="en-IN"/>
          </a:p>
        </p:txBody>
      </p:sp>
      <p:sp>
        <p:nvSpPr>
          <p:cNvPr id="8" name="TextBox 8"/>
          <p:cNvSpPr txBox="1"/>
          <p:nvPr/>
        </p:nvSpPr>
        <p:spPr>
          <a:xfrm>
            <a:off x="310180" y="2947341"/>
            <a:ext cx="47004640" cy="2257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To build a dimensional data model, a structured methodology is followed to ensure the proper design of the database. This approach follows a top-down methodology, starting with identifying the primary business processes where data is collected. The database designer must analyze the existing data sources to create fact tables that accurately represent business operations. A dimensional database can be based on multiple business processes and contain many fact tables (IBM, 2021, para 1). Below are the key steps involved in constructing a dimensional data model:</a:t>
            </a:r>
          </a:p>
          <a:p>
            <a:pPr algn="l">
              <a:lnSpc>
                <a:spcPts val="4500"/>
              </a:lnSpc>
            </a:pPr>
            <a:endParaRPr lang="en-US" sz="3000">
              <a:solidFill>
                <a:srgbClr val="000000"/>
              </a:solidFill>
              <a:latin typeface="Nunito"/>
              <a:ea typeface="Nunito"/>
              <a:cs typeface="Nunito"/>
              <a:sym typeface="Nunito"/>
            </a:endParaRPr>
          </a:p>
        </p:txBody>
      </p:sp>
      <p:sp>
        <p:nvSpPr>
          <p:cNvPr id="9" name="TextBox 9"/>
          <p:cNvSpPr txBox="1"/>
          <p:nvPr/>
        </p:nvSpPr>
        <p:spPr>
          <a:xfrm>
            <a:off x="0" y="820118"/>
            <a:ext cx="47625000" cy="1069976"/>
          </a:xfrm>
          <a:prstGeom prst="rect">
            <a:avLst/>
          </a:prstGeom>
        </p:spPr>
        <p:txBody>
          <a:bodyPr lIns="0" tIns="0" rIns="0" bIns="0" rtlCol="0" anchor="t">
            <a:spAutoFit/>
          </a:bodyPr>
          <a:lstStyle/>
          <a:p>
            <a:pPr algn="ctr">
              <a:lnSpc>
                <a:spcPts val="8000"/>
              </a:lnSpc>
            </a:pPr>
            <a:r>
              <a:rPr lang="en-US" sz="8000" b="1">
                <a:solidFill>
                  <a:srgbClr val="000000"/>
                </a:solidFill>
                <a:latin typeface="Nunito Bold"/>
                <a:ea typeface="Nunito Bold"/>
                <a:cs typeface="Nunito Bold"/>
                <a:sym typeface="Nunito Bold"/>
              </a:rPr>
              <a:t>(5) Based on your readings, list the key steps to create a new dimensional model?</a:t>
            </a:r>
          </a:p>
        </p:txBody>
      </p:sp>
      <p:sp>
        <p:nvSpPr>
          <p:cNvPr id="10" name="TextBox 10"/>
          <p:cNvSpPr txBox="1"/>
          <p:nvPr/>
        </p:nvSpPr>
        <p:spPr>
          <a:xfrm>
            <a:off x="8880881" y="5719116"/>
            <a:ext cx="14675520"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11</a:t>
            </a:r>
          </a:p>
          <a:p>
            <a:pPr algn="l">
              <a:lnSpc>
                <a:spcPts val="4500"/>
              </a:lnSpc>
            </a:pPr>
            <a:r>
              <a:rPr lang="en-US" sz="3000">
                <a:solidFill>
                  <a:srgbClr val="000000"/>
                </a:solidFill>
                <a:latin typeface="Nunito"/>
                <a:ea typeface="Nunito"/>
                <a:cs typeface="Nunito"/>
                <a:sym typeface="Nunito"/>
              </a:rPr>
              <a:t>K</a:t>
            </a:r>
            <a:r>
              <a:rPr lang="en-US" sz="3000" i="1">
                <a:solidFill>
                  <a:srgbClr val="000000"/>
                </a:solidFill>
                <a:latin typeface="Nunito Italics"/>
                <a:ea typeface="Nunito Italics"/>
                <a:cs typeface="Nunito Italics"/>
                <a:sym typeface="Nunito Italics"/>
              </a:rPr>
              <a:t>ey steps involved in constructing a dimensional data model</a:t>
            </a:r>
          </a:p>
        </p:txBody>
      </p:sp>
      <p:sp>
        <p:nvSpPr>
          <p:cNvPr id="11" name="TextBox 11"/>
          <p:cNvSpPr txBox="1"/>
          <p:nvPr/>
        </p:nvSpPr>
        <p:spPr>
          <a:xfrm>
            <a:off x="18746186" y="26457993"/>
            <a:ext cx="10132627" cy="542925"/>
          </a:xfrm>
          <a:prstGeom prst="rect">
            <a:avLst/>
          </a:prstGeom>
        </p:spPr>
        <p:txBody>
          <a:bodyPr lIns="0" tIns="0" rIns="0" bIns="0" rtlCol="0" anchor="t">
            <a:spAutoFit/>
          </a:bodyPr>
          <a:lstStyle/>
          <a:p>
            <a:pPr marL="647700" lvl="1" indent="-323850" algn="l">
              <a:lnSpc>
                <a:spcPts val="4500"/>
              </a:lnSpc>
              <a:buFont typeface="Arial"/>
              <a:buChar char="•"/>
            </a:pPr>
            <a:r>
              <a:rPr lang="en-US" sz="3000">
                <a:solidFill>
                  <a:srgbClr val="000000"/>
                </a:solidFill>
                <a:latin typeface="Nunito"/>
                <a:ea typeface="Nunito"/>
                <a:cs typeface="Nunito"/>
                <a:sym typeface="Nunito"/>
              </a:rPr>
              <a:t>Note. Created by Khalas, PowerPoint Presentation, 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extBox 6"/>
          <p:cNvSpPr txBox="1"/>
          <p:nvPr/>
        </p:nvSpPr>
        <p:spPr>
          <a:xfrm>
            <a:off x="470687" y="1045730"/>
            <a:ext cx="46683625" cy="25688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Key Steps to Create a Dimensional Model:</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Understand Business Requirements:</a:t>
            </a:r>
          </a:p>
          <a:p>
            <a:pPr marL="1295400" lvl="2" indent="-431800" algn="l">
              <a:lnSpc>
                <a:spcPts val="4500"/>
              </a:lnSpc>
              <a:buFont typeface="Arial"/>
              <a:buChar char="⚬"/>
            </a:pPr>
            <a:r>
              <a:rPr lang="en-US" sz="3000">
                <a:solidFill>
                  <a:srgbClr val="000000"/>
                </a:solidFill>
                <a:latin typeface="Nunito"/>
                <a:ea typeface="Nunito"/>
                <a:cs typeface="Nunito"/>
                <a:sym typeface="Nunito"/>
              </a:rPr>
              <a:t>The first step in creating a dimensional model is to thoroughly understand the business requirements. This includes gathering information from stakeholders, such as business analysts and end-users, to understand the business processes, the metrics they need to track, and the type of analysis they want to perform. It’s crucial to know the kind of reports that will be generated, the level of detail required, and how the data will be queried. By understanding these needs, you can design a model that effectively meets business goals (Bhuyan, 2024, para. 3).</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Identify Facts and Dimensions:</a:t>
            </a:r>
          </a:p>
          <a:p>
            <a:pPr marL="1295400" lvl="2" indent="-431800" algn="l">
              <a:lnSpc>
                <a:spcPts val="4500"/>
              </a:lnSpc>
              <a:buFont typeface="Arial"/>
              <a:buChar char="⚬"/>
            </a:pPr>
            <a:r>
              <a:rPr lang="en-US" sz="3000">
                <a:solidFill>
                  <a:srgbClr val="000000"/>
                </a:solidFill>
                <a:latin typeface="Nunito"/>
                <a:ea typeface="Nunito"/>
                <a:cs typeface="Nunito"/>
                <a:sym typeface="Nunito"/>
              </a:rPr>
              <a:t>Once the business requirements are clear, the next step is to identify the facts and dimensions. Fact tables store quantitative data, like sales numbers, revenue, or profit margins, which are used for analysis. These are the key metrics of the business process. Dimension tables, on the other hand, store descriptive data that provides context to the facts, like time, product, customer, or location. By connecting facts with dimensions, you can make the data more meaningful and enable deeper analysis (Bhuyan, 2024, para. 4).</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Choose the Schema – Star or Snowflake:</a:t>
            </a:r>
          </a:p>
          <a:p>
            <a:pPr marL="1295400" lvl="2" indent="-431800" algn="l">
              <a:lnSpc>
                <a:spcPts val="4500"/>
              </a:lnSpc>
              <a:buFont typeface="Arial"/>
              <a:buChar char="⚬"/>
            </a:pPr>
            <a:r>
              <a:rPr lang="en-US" sz="3000">
                <a:solidFill>
                  <a:srgbClr val="000000"/>
                </a:solidFill>
                <a:latin typeface="Nunito"/>
                <a:ea typeface="Nunito"/>
                <a:cs typeface="Nunito"/>
                <a:sym typeface="Nunito"/>
              </a:rPr>
              <a:t>In dimensional modeling, you need to decide on the schema design, typically choosing between Star Schema and Snowflake Schema.</a:t>
            </a:r>
          </a:p>
          <a:p>
            <a:pPr algn="l">
              <a:lnSpc>
                <a:spcPts val="4500"/>
              </a:lnSpc>
            </a:pPr>
            <a:endParaRPr lang="en-US" sz="3000">
              <a:solidFill>
                <a:srgbClr val="000000"/>
              </a:solidFill>
              <a:latin typeface="Nunito"/>
              <a:ea typeface="Nunito"/>
              <a:cs typeface="Nunito"/>
              <a:sym typeface="Nunito"/>
            </a:endParaRPr>
          </a:p>
          <a:p>
            <a:pPr marL="1943100" lvl="3" indent="-485775" algn="l">
              <a:lnSpc>
                <a:spcPts val="4500"/>
              </a:lnSpc>
              <a:buFont typeface="Arial"/>
              <a:buChar char="￭"/>
            </a:pPr>
            <a:r>
              <a:rPr lang="en-US" sz="3000">
                <a:solidFill>
                  <a:srgbClr val="000000"/>
                </a:solidFill>
                <a:latin typeface="Nunito"/>
                <a:ea typeface="Nunito"/>
                <a:cs typeface="Nunito"/>
                <a:sym typeface="Nunito"/>
              </a:rPr>
              <a:t>Star Schema: In this design, the fact table is at the center and directly connected to dimension tables. It’s simple, fast, and easy to understand, making it suitable for straightforward reporting and analysis.</a:t>
            </a:r>
          </a:p>
          <a:p>
            <a:pPr marL="1943100" lvl="3" indent="-485775" algn="l">
              <a:lnSpc>
                <a:spcPts val="4500"/>
              </a:lnSpc>
              <a:buFont typeface="Arial"/>
              <a:buChar char="￭"/>
            </a:pPr>
            <a:r>
              <a:rPr lang="en-US" sz="3000">
                <a:solidFill>
                  <a:srgbClr val="000000"/>
                </a:solidFill>
                <a:latin typeface="Nunito"/>
                <a:ea typeface="Nunito"/>
                <a:cs typeface="Nunito"/>
                <a:sym typeface="Nunito"/>
              </a:rPr>
              <a:t>Snowflake Schema: This design normalizes the dimension tables, breaking them into smaller related tables to eliminate redundancy. While this saves storage space, it can lead to more complex queries due to the need for multiple joins (Bhuyan, 2024, para. 5). The choice between these schemas depends on the complexity of the data and performance needs.</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Design the Fact Tables:</a:t>
            </a:r>
          </a:p>
          <a:p>
            <a:pPr marL="1295400" lvl="2" indent="-431800" algn="l">
              <a:lnSpc>
                <a:spcPts val="4500"/>
              </a:lnSpc>
              <a:buFont typeface="Arial"/>
              <a:buChar char="⚬"/>
            </a:pPr>
            <a:r>
              <a:rPr lang="en-US" sz="3000">
                <a:solidFill>
                  <a:srgbClr val="000000"/>
                </a:solidFill>
                <a:latin typeface="Nunito"/>
                <a:ea typeface="Nunito"/>
                <a:cs typeface="Nunito"/>
                <a:sym typeface="Nunito"/>
              </a:rPr>
              <a:t>Designing the fact table is crucial as it holds the core data for analysis. The fact table should include the key measures (like sales, revenue, or quantities) and foreign keys that link to dimension tables. The granularity of the fact table should also be carefully chosen—this refers to the level of detail at which the data is recorded. For example, data can be stored at a transaction level, daily, or monthly level, depending on the business need. The level of granularity impacts both the amount of data stored and query performance (Bhuyan, 2024, para. 6).</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Design the Dimension Tables:</a:t>
            </a:r>
          </a:p>
          <a:p>
            <a:pPr marL="1295400" lvl="2" indent="-431800" algn="l">
              <a:lnSpc>
                <a:spcPts val="4500"/>
              </a:lnSpc>
              <a:buFont typeface="Arial"/>
              <a:buChar char="⚬"/>
            </a:pPr>
            <a:r>
              <a:rPr lang="en-US" sz="3000">
                <a:solidFill>
                  <a:srgbClr val="000000"/>
                </a:solidFill>
                <a:latin typeface="Nunito"/>
                <a:ea typeface="Nunito"/>
                <a:cs typeface="Nunito"/>
                <a:sym typeface="Nunito"/>
              </a:rPr>
              <a:t>Dimension tables are critical for providing context to the data. These tables should contain descriptive attributes related to the business entities. For example, a time dimension table might include attributes like day, month, quarter, and year, while a product dimension could include attributes like product name, category, and manufacturer. Organizing the attributes in hierarchies allows users to drill down into the data at different levels (e.g., from year → quarter → month → day). Each dimension table should have a unique primary key, which will be used as foreign keys in the fact table to establish relationships (Bhuyan, 2024, para. 7).</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Implement Slowly Changing Dimensions (SCD):</a:t>
            </a:r>
          </a:p>
          <a:p>
            <a:pPr marL="1295400" lvl="2" indent="-431800" algn="l">
              <a:lnSpc>
                <a:spcPts val="4500"/>
              </a:lnSpc>
              <a:buFont typeface="Arial"/>
              <a:buChar char="⚬"/>
            </a:pPr>
            <a:r>
              <a:rPr lang="en-US" sz="3000">
                <a:solidFill>
                  <a:srgbClr val="000000"/>
                </a:solidFill>
                <a:latin typeface="Nunito"/>
                <a:ea typeface="Nunito"/>
                <a:cs typeface="Nunito"/>
                <a:sym typeface="Nunito"/>
              </a:rPr>
              <a:t>Dimensions may change over time—for example, a customer’s address or a product’s category. Slowly Changing Dimensions (SCD) is a technique to track these changes.</a:t>
            </a:r>
          </a:p>
          <a:p>
            <a:pPr algn="l">
              <a:lnSpc>
                <a:spcPts val="4500"/>
              </a:lnSpc>
            </a:pPr>
            <a:endParaRPr lang="en-US" sz="3000">
              <a:solidFill>
                <a:srgbClr val="000000"/>
              </a:solidFill>
              <a:latin typeface="Nunito"/>
              <a:ea typeface="Nunito"/>
              <a:cs typeface="Nunito"/>
              <a:sym typeface="Nunito"/>
            </a:endParaRPr>
          </a:p>
          <a:p>
            <a:pPr marL="1943100" lvl="3" indent="-485775" algn="l">
              <a:lnSpc>
                <a:spcPts val="4500"/>
              </a:lnSpc>
              <a:buFont typeface="Arial"/>
              <a:buChar char="￭"/>
            </a:pPr>
            <a:r>
              <a:rPr lang="en-US" sz="3000">
                <a:solidFill>
                  <a:srgbClr val="000000"/>
                </a:solidFill>
                <a:latin typeface="Nunito"/>
                <a:ea typeface="Nunito"/>
                <a:cs typeface="Nunito"/>
                <a:sym typeface="Nunito"/>
              </a:rPr>
              <a:t>Type 1: Overwrites old data with new data. This is suitable when the changes are not important for historical analysis.</a:t>
            </a:r>
          </a:p>
          <a:p>
            <a:pPr marL="1943100" lvl="3" indent="-485775" algn="l">
              <a:lnSpc>
                <a:spcPts val="4500"/>
              </a:lnSpc>
              <a:buFont typeface="Arial"/>
              <a:buChar char="￭"/>
            </a:pPr>
            <a:r>
              <a:rPr lang="en-US" sz="3000">
                <a:solidFill>
                  <a:srgbClr val="000000"/>
                </a:solidFill>
                <a:latin typeface="Nunito"/>
                <a:ea typeface="Nunito"/>
                <a:cs typeface="Nunito"/>
                <a:sym typeface="Nunito"/>
              </a:rPr>
              <a:t>Type 2: Creates a new record for each change and tracks the history, preserving past information.</a:t>
            </a:r>
          </a:p>
          <a:p>
            <a:pPr marL="1943100" lvl="3" indent="-485775" algn="l">
              <a:lnSpc>
                <a:spcPts val="4500"/>
              </a:lnSpc>
              <a:buFont typeface="Arial"/>
              <a:buChar char="￭"/>
            </a:pPr>
            <a:r>
              <a:rPr lang="en-US" sz="3000">
                <a:solidFill>
                  <a:srgbClr val="000000"/>
                </a:solidFill>
                <a:latin typeface="Nunito"/>
                <a:ea typeface="Nunito"/>
                <a:cs typeface="Nunito"/>
                <a:sym typeface="Nunito"/>
              </a:rPr>
              <a:t>Type 3: Adds new fields to store both old and new values, used for tracking limited history (Bhuyan, 2024, para. 8). The type of SCD implemented depends on the business need and how much historical data is important to keep.</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Optimize for Query Performance:</a:t>
            </a:r>
          </a:p>
          <a:p>
            <a:pPr marL="1295400" lvl="2" indent="-431800" algn="l">
              <a:lnSpc>
                <a:spcPts val="4500"/>
              </a:lnSpc>
              <a:buFont typeface="Arial"/>
              <a:buChar char="⚬"/>
            </a:pPr>
            <a:r>
              <a:rPr lang="en-US" sz="3000">
                <a:solidFill>
                  <a:srgbClr val="000000"/>
                </a:solidFill>
                <a:latin typeface="Nunito"/>
                <a:ea typeface="Nunito"/>
                <a:cs typeface="Nunito"/>
                <a:sym typeface="Nunito"/>
              </a:rPr>
              <a:t>Optimizing the dimensional model for query performance is essential to ensure that queries are executed quickly, especially as the volume of data grows. Some common optimization techniques include indexing tables, using materialized views to pre-aggregate data, and denormalizing dimension tables to reduce the number of joins required. By making these changes, you can improve query performance, ensuring that users can quickly get the insights they need (Bhuyan, 2024, para. 9).</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b="1">
                <a:solidFill>
                  <a:srgbClr val="000000"/>
                </a:solidFill>
                <a:latin typeface="Nunito Bold"/>
                <a:ea typeface="Nunito Bold"/>
                <a:cs typeface="Nunito Bold"/>
                <a:sym typeface="Nunito Bold"/>
              </a:rPr>
              <a:t>Test the Model:</a:t>
            </a:r>
          </a:p>
          <a:p>
            <a:pPr marL="1295400" lvl="2" indent="-431800" algn="l">
              <a:lnSpc>
                <a:spcPts val="4500"/>
              </a:lnSpc>
              <a:buFont typeface="Arial"/>
              <a:buChar char="⚬"/>
            </a:pPr>
            <a:r>
              <a:rPr lang="en-US" sz="3000">
                <a:solidFill>
                  <a:srgbClr val="000000"/>
                </a:solidFill>
                <a:latin typeface="Nunito"/>
                <a:ea typeface="Nunito"/>
                <a:cs typeface="Nunito"/>
                <a:sym typeface="Nunito"/>
              </a:rPr>
              <a:t>Before deploying the dimensional model into production, thorough testing is required to ensure its correctness and efficiency. Data quality checks should be performed to validate the data in the fact and dimension tables, ensuring it is accurate, complete, and consistent. Additionally, the model should be tested for performance, ensuring that it can handle large datasets and execute queries in a reasonable amount of time. User acceptance testing (UAT) is crucial at this stage, as it ensures that end-users can access the data and generate valuable insights from it (Bhuyan, 2024, para. 10).</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By following these key steps, organizations can design a robust and effective dimensional model that supports business intelligence, reporting, and analytics needs, enabling users to make data-driven decisions.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AutoShape 6"/>
          <p:cNvSpPr/>
          <p:nvPr/>
        </p:nvSpPr>
        <p:spPr>
          <a:xfrm>
            <a:off x="310180" y="2432834"/>
            <a:ext cx="47004640" cy="0"/>
          </a:xfrm>
          <a:prstGeom prst="line">
            <a:avLst/>
          </a:prstGeom>
          <a:ln w="38100" cap="flat">
            <a:solidFill>
              <a:srgbClr val="000000"/>
            </a:solidFill>
            <a:prstDash val="solid"/>
            <a:headEnd type="oval" w="lg" len="lg"/>
            <a:tailEnd type="oval" w="lg" len="lg"/>
          </a:ln>
        </p:spPr>
        <p:txBody>
          <a:bodyPr/>
          <a:lstStyle/>
          <a:p>
            <a:endParaRPr lang="en-IN"/>
          </a:p>
        </p:txBody>
      </p:sp>
      <p:sp>
        <p:nvSpPr>
          <p:cNvPr id="7" name="TextBox 7"/>
          <p:cNvSpPr txBox="1"/>
          <p:nvPr/>
        </p:nvSpPr>
        <p:spPr>
          <a:xfrm>
            <a:off x="0" y="820118"/>
            <a:ext cx="47625000" cy="1069976"/>
          </a:xfrm>
          <a:prstGeom prst="rect">
            <a:avLst/>
          </a:prstGeom>
        </p:spPr>
        <p:txBody>
          <a:bodyPr lIns="0" tIns="0" rIns="0" bIns="0" rtlCol="0" anchor="t">
            <a:spAutoFit/>
          </a:bodyPr>
          <a:lstStyle/>
          <a:p>
            <a:pPr algn="ctr">
              <a:lnSpc>
                <a:spcPts val="8000"/>
              </a:lnSpc>
            </a:pPr>
            <a:r>
              <a:rPr lang="en-US" sz="8000" b="1">
                <a:solidFill>
                  <a:srgbClr val="000000"/>
                </a:solidFill>
                <a:latin typeface="Nunito Bold"/>
                <a:ea typeface="Nunito Bold"/>
                <a:cs typeface="Nunito Bold"/>
                <a:sym typeface="Nunito Bold"/>
              </a:rPr>
              <a:t>References</a:t>
            </a:r>
          </a:p>
        </p:txBody>
      </p:sp>
      <p:sp>
        <p:nvSpPr>
          <p:cNvPr id="8" name="TextBox 8"/>
          <p:cNvSpPr txBox="1"/>
          <p:nvPr/>
        </p:nvSpPr>
        <p:spPr>
          <a:xfrm>
            <a:off x="1036263" y="2314575"/>
            <a:ext cx="45874170" cy="26260425"/>
          </a:xfrm>
          <a:prstGeom prst="rect">
            <a:avLst/>
          </a:prstGeom>
        </p:spPr>
        <p:txBody>
          <a:bodyPr lIns="0" tIns="0" rIns="0" bIns="0" rtlCol="0" anchor="t">
            <a:spAutoFit/>
          </a:bodyPr>
          <a:lstStyle/>
          <a:p>
            <a:pPr algn="l">
              <a:lnSpc>
                <a:spcPts val="4500"/>
              </a:lnSpc>
            </a:pPr>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Amazon Web Services. (n.d.). What’s the Difference Between OLAP and OLTP?</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8" tooltip="https://aws.amazon.com/compare/the-difference-between-olap-and-oltp/"/>
              </a:rPr>
              <a:t>https://aws.amazon.com/compare/the-difference-between-olap-and-oltp/</a:t>
            </a:r>
          </a:p>
          <a:p>
            <a:pPr algn="l">
              <a:lnSpc>
                <a:spcPts val="4500"/>
              </a:lnSpc>
            </a:pPr>
            <a:endParaRPr lang="en-US" sz="3000" u="sng">
              <a:solidFill>
                <a:srgbClr val="004AAD"/>
              </a:solidFill>
              <a:latin typeface="Nunito"/>
              <a:ea typeface="Nunito"/>
              <a:cs typeface="Nunito"/>
              <a:sym typeface="Nunito"/>
              <a:hlinkClick r:id="rId8" tooltip="https://aws.amazon.com/compare/the-difference-between-olap-and-oltp/"/>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Bhuyan, A. (2024, December 11). Key Steps to Create a Dimensional Model for a Database. Dev Community.</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9" tooltip="https://dev.to/adityabhuyan/key-steps-to-create-a-dimensional-model-for-a-database-3eh8"/>
              </a:rPr>
              <a:t>https://dev.to/adityabhuyan/key-steps-to-create-a-dimensional-model-for-a-database-3eh8</a:t>
            </a:r>
          </a:p>
          <a:p>
            <a:pPr algn="l">
              <a:lnSpc>
                <a:spcPts val="4500"/>
              </a:lnSpc>
            </a:pPr>
            <a:endParaRPr lang="en-US" sz="3000" u="sng">
              <a:solidFill>
                <a:srgbClr val="004AAD"/>
              </a:solidFill>
              <a:latin typeface="Nunito"/>
              <a:ea typeface="Nunito"/>
              <a:cs typeface="Nunito"/>
              <a:sym typeface="Nunito"/>
              <a:hlinkClick r:id="rId9" tooltip="https://dev.to/adityabhuyan/key-steps-to-create-a-dimensional-model-for-a-database-3eh8"/>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BiSmart. (n.d.). Data Warehousing: ETL, OLAP and OLTP.</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0" tooltip="https://blog.bismart.com/en/data-warehousing-olap-oltp#:~:text=OLTP%20is%20used%20to%20manage%20day%2Dto%2Dday%20business%20operations,information%20for%20business%20decision%20making."/>
              </a:rPr>
              <a:t>https://blog.bismart.com/en/data-warehousing-olap-oltp#:~:text=OLTP%20is%20used%20to%20manage%20day%2Dto%2Dday%20business%20operations,information%20for%20business%20decision%20making.</a:t>
            </a:r>
          </a:p>
          <a:p>
            <a:pPr algn="l">
              <a:lnSpc>
                <a:spcPts val="4500"/>
              </a:lnSpc>
            </a:pPr>
            <a:endParaRPr lang="en-US" sz="3000" u="sng">
              <a:solidFill>
                <a:srgbClr val="004AAD"/>
              </a:solidFill>
              <a:latin typeface="Nunito"/>
              <a:ea typeface="Nunito"/>
              <a:cs typeface="Nunito"/>
              <a:sym typeface="Nunito"/>
              <a:hlinkClick r:id="rId10" tooltip="https://blog.bismart.com/en/data-warehousing-olap-oltp#:~:text=OLTP%20is%20used%20to%20manage%20day%2Dto%2Dday%20business%20operations,information%20for%20business%20decision%20making."/>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Buuck, B. (2022, May 29). Schemas used in data warehouses: Star, Galaxy, and Snowflake. Software GmbH.</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1" tooltip="https://www.softwareag.com/en_corporate/blog/streamsets/schemas-data-warehouses-star-galaxy-snowflake.html"/>
              </a:rPr>
              <a:t>https://www.softwareag.com/en_corporate/blog/streamsets/schemas-data-warehouses-star-galaxy-snowflake.html</a:t>
            </a:r>
          </a:p>
          <a:p>
            <a:pPr algn="l">
              <a:lnSpc>
                <a:spcPts val="4500"/>
              </a:lnSpc>
            </a:pPr>
            <a:endParaRPr lang="en-US" sz="3000" u="sng">
              <a:solidFill>
                <a:srgbClr val="004AAD"/>
              </a:solidFill>
              <a:latin typeface="Nunito"/>
              <a:ea typeface="Nunito"/>
              <a:cs typeface="Nunito"/>
              <a:sym typeface="Nunito"/>
              <a:hlinkClick r:id="rId11" tooltip="https://www.softwareag.com/en_corporate/blog/streamsets/schemas-data-warehouses-star-galaxy-snowflake.html"/>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Chang, R. (n.d.). A Beginner’s Guide to Data Engineering – Part II. KDNuggets.</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2" tooltip="https://www.kdnuggets.com/2018/03/beginners-guide-data-engineering-part-2.html"/>
              </a:rPr>
              <a:t>https://www.kdnuggets.com/2018/03/beginners-guide-data-engineering-part-2.html</a:t>
            </a:r>
          </a:p>
          <a:p>
            <a:pPr algn="l">
              <a:lnSpc>
                <a:spcPts val="4500"/>
              </a:lnSpc>
            </a:pPr>
            <a:endParaRPr lang="en-US" sz="3000" u="sng">
              <a:solidFill>
                <a:srgbClr val="004AAD"/>
              </a:solidFill>
              <a:latin typeface="Nunito"/>
              <a:ea typeface="Nunito"/>
              <a:cs typeface="Nunito"/>
              <a:sym typeface="Nunito"/>
              <a:hlinkClick r:id="rId12" tooltip="https://www.kdnuggets.com/2018/03/beginners-guide-data-engineering-part-2.html"/>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GeeksForGeeks. (2025, January 28). Difference Between OLAP and OLTP in Databases.</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3" tooltip="https://www.geeksforgeeks.org/difference-between-olap-and-oltp-in-dbms/"/>
              </a:rPr>
              <a:t>https://www.geeksforgeeks.org/difference-between-olap-and-oltp-in-dbms/</a:t>
            </a:r>
          </a:p>
          <a:p>
            <a:pPr algn="l">
              <a:lnSpc>
                <a:spcPts val="4500"/>
              </a:lnSpc>
            </a:pPr>
            <a:endParaRPr lang="en-US" sz="3000" u="sng">
              <a:solidFill>
                <a:srgbClr val="004AAD"/>
              </a:solidFill>
              <a:latin typeface="Nunito"/>
              <a:ea typeface="Nunito"/>
              <a:cs typeface="Nunito"/>
              <a:sym typeface="Nunito"/>
              <a:hlinkClick r:id="rId13" tooltip="https://www.geeksforgeeks.org/difference-between-olap-and-oltp-in-dbms/"/>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GeeksForGeeks. (2025, February 12). Snowflake Schema in Data Warehouse Model.</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4" tooltip="https://www.geeksforgeeks.org/snowflake-schema-in-data-warehouse-model/"/>
              </a:rPr>
              <a:t>https://www.geeksforgeeks.org/snowflake-schema-in-data-warehouse-model/</a:t>
            </a:r>
          </a:p>
          <a:p>
            <a:pPr algn="l">
              <a:lnSpc>
                <a:spcPts val="4500"/>
              </a:lnSpc>
            </a:pPr>
            <a:endParaRPr lang="en-US" sz="3000" u="sng">
              <a:solidFill>
                <a:srgbClr val="004AAD"/>
              </a:solidFill>
              <a:latin typeface="Nunito"/>
              <a:ea typeface="Nunito"/>
              <a:cs typeface="Nunito"/>
              <a:sym typeface="Nunito"/>
              <a:hlinkClick r:id="rId14" tooltip="https://www.geeksforgeeks.org/snowflake-schema-in-data-warehouse-model/"/>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GeeksForGeeks. (2025, February 12). Star Schema in Data Warehouse modeling.</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5" tooltip="https://www.geeksforgeeks.org/star-schema-in-data-warehouse-modeling/"/>
              </a:rPr>
              <a:t>https://www.geeksforgeeks.org/star-schema-in-data-warehouse-modeling/</a:t>
            </a:r>
          </a:p>
          <a:p>
            <a:pPr algn="l">
              <a:lnSpc>
                <a:spcPts val="4500"/>
              </a:lnSpc>
            </a:pPr>
            <a:endParaRPr lang="en-US" sz="3000" u="sng">
              <a:solidFill>
                <a:srgbClr val="004AAD"/>
              </a:solidFill>
              <a:latin typeface="Nunito"/>
              <a:ea typeface="Nunito"/>
              <a:cs typeface="Nunito"/>
              <a:sym typeface="Nunito"/>
              <a:hlinkClick r:id="rId15" tooltip="https://www.geeksforgeeks.org/star-schema-in-data-warehouse-modeling/"/>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GeeksForGeeks. (2022, August 02). Difference between Kimball and Inmon. </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6" tooltip="https://www.geeksforgeeks.org/difference-between-kimball-and-inmon/"/>
              </a:rPr>
              <a:t>https://www.geeksforgeeks.org/difference-between-kimball-and-inmon/</a:t>
            </a:r>
          </a:p>
          <a:p>
            <a:pPr algn="l">
              <a:lnSpc>
                <a:spcPts val="4500"/>
              </a:lnSpc>
            </a:pPr>
            <a:endParaRPr lang="en-US" sz="3000" u="sng">
              <a:solidFill>
                <a:srgbClr val="004AAD"/>
              </a:solidFill>
              <a:latin typeface="Nunito"/>
              <a:ea typeface="Nunito"/>
              <a:cs typeface="Nunito"/>
              <a:sym typeface="Nunito"/>
              <a:hlinkClick r:id="rId16" tooltip="https://www.geeksforgeeks.org/difference-between-kimball-and-inmon/"/>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GeeksForGeeks. (2019, August 19). Fact Constellation in Data Warehouse modelling.</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7" tooltip="https://www.geeksforgeeks.org/fact-constellation-in-data-warehouse-modelling/"/>
              </a:rPr>
              <a:t>https://www.geeksforgeeks.org/fact-constellation-in-data-warehouse-modelling/</a:t>
            </a:r>
          </a:p>
          <a:p>
            <a:pPr algn="l">
              <a:lnSpc>
                <a:spcPts val="4500"/>
              </a:lnSpc>
            </a:pPr>
            <a:endParaRPr lang="en-US" sz="3000" u="sng">
              <a:solidFill>
                <a:srgbClr val="004AAD"/>
              </a:solidFill>
              <a:latin typeface="Nunito"/>
              <a:ea typeface="Nunito"/>
              <a:cs typeface="Nunito"/>
              <a:sym typeface="Nunito"/>
              <a:hlinkClick r:id="rId17" tooltip="https://www.geeksforgeeks.org/fact-constellation-in-data-warehouse-modelling/"/>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IBM. (2021, March 03). Building a dimensional data model.</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8" tooltip="https://www.ibm.com/docs/en/informix-servers/12.10?topic=model-building-dimensional-data"/>
              </a:rPr>
              <a:t>https://www.ibm.com/docs/en/informix-servers/12.10?topic=model-building-dimensional-data</a:t>
            </a:r>
          </a:p>
          <a:p>
            <a:pPr algn="l">
              <a:lnSpc>
                <a:spcPts val="4500"/>
              </a:lnSpc>
            </a:pPr>
            <a:endParaRPr lang="en-US" sz="3000" u="sng">
              <a:solidFill>
                <a:srgbClr val="004AAD"/>
              </a:solidFill>
              <a:latin typeface="Nunito"/>
              <a:ea typeface="Nunito"/>
              <a:cs typeface="Nunito"/>
              <a:sym typeface="Nunito"/>
              <a:hlinkClick r:id="rId18" tooltip="https://www.ibm.com/docs/en/informix-servers/12.10?topic=model-building-dimensional-data"/>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Kumar, A. (2024, October 17). Fact Table vs. Dimension Table - Differences Between The Two. SimpliLearn.</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19" tooltip="https://www.simplilearn.com/fact-table-vs-dimension-table-article"/>
              </a:rPr>
              <a:t>https://www.simplilearn.com/fact-table-vs-dimension-table-article</a:t>
            </a:r>
          </a:p>
          <a:p>
            <a:pPr algn="l">
              <a:lnSpc>
                <a:spcPts val="4500"/>
              </a:lnSpc>
            </a:pPr>
            <a:endParaRPr lang="en-US" sz="3000" u="sng">
              <a:solidFill>
                <a:srgbClr val="004AAD"/>
              </a:solidFill>
              <a:latin typeface="Nunito"/>
              <a:ea typeface="Nunito"/>
              <a:cs typeface="Nunito"/>
              <a:sym typeface="Nunito"/>
              <a:hlinkClick r:id="rId19" tooltip="https://www.simplilearn.com/fact-table-vs-dimension-table-article"/>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LinkedIn. (n.d.). How do you choose the right level of granularity for your fact tables and dimensions?</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20" tooltip="https://www.linkedin.com/advice/0/how-do-you-choose-right-level-granularity-your"/>
              </a:rPr>
              <a:t>https://www.linkedin.com/advice/0/how-do-you-choose-right-level-granularity-your</a:t>
            </a:r>
          </a:p>
          <a:p>
            <a:pPr algn="l">
              <a:lnSpc>
                <a:spcPts val="4500"/>
              </a:lnSpc>
            </a:pPr>
            <a:endParaRPr lang="en-US" sz="3000" u="sng">
              <a:solidFill>
                <a:srgbClr val="004AAD"/>
              </a:solidFill>
              <a:latin typeface="Nunito"/>
              <a:ea typeface="Nunito"/>
              <a:cs typeface="Nunito"/>
              <a:sym typeface="Nunito"/>
              <a:hlinkClick r:id="rId20" tooltip="https://www.linkedin.com/advice/0/how-do-you-choose-right-level-granularity-your"/>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Naeem, T. (2024, September 03). Data Warehouse Concepts: Kimball vs. Inmon Approach. Astera. </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21" tooltip="https://www.astera.com/type/blog/data-warehouse-concepts/"/>
              </a:rPr>
              <a:t>https://www.astera.com/type/blog/data-warehouse-concepts/</a:t>
            </a:r>
          </a:p>
          <a:p>
            <a:pPr algn="l">
              <a:lnSpc>
                <a:spcPts val="4500"/>
              </a:lnSpc>
            </a:pPr>
            <a:endParaRPr lang="en-US" sz="3000" u="sng">
              <a:solidFill>
                <a:srgbClr val="004AAD"/>
              </a:solidFill>
              <a:latin typeface="Nunito"/>
              <a:ea typeface="Nunito"/>
              <a:cs typeface="Nunito"/>
              <a:sym typeface="Nunito"/>
              <a:hlinkClick r:id="rId21" tooltip="https://www.astera.com/type/blog/data-warehouse-concepts/"/>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Sheldon, R. (n.d.). Dimension Table. Informa.</a:t>
            </a:r>
          </a:p>
          <a:p>
            <a:pPr algn="l">
              <a:lnSpc>
                <a:spcPts val="4500"/>
              </a:lnSpc>
            </a:pPr>
            <a:r>
              <a:rPr lang="en-US" sz="3000">
                <a:solidFill>
                  <a:srgbClr val="000000"/>
                </a:solidFill>
                <a:latin typeface="Nunito"/>
                <a:ea typeface="Nunito"/>
                <a:cs typeface="Nunito"/>
                <a:sym typeface="Nunito"/>
              </a:rPr>
              <a:t>               </a:t>
            </a:r>
            <a:r>
              <a:rPr lang="en-US" sz="3000" u="sng">
                <a:solidFill>
                  <a:srgbClr val="004AAD"/>
                </a:solidFill>
                <a:latin typeface="Nunito"/>
                <a:ea typeface="Nunito"/>
                <a:cs typeface="Nunito"/>
                <a:sym typeface="Nunito"/>
                <a:hlinkClick r:id="rId22" tooltip="https://www.techtarget.com/searchdatamanagement/definition/dimension-table#:~:text=What%20is%20a%20dimension%20table,defined%20in%20a%20dimensional%20model."/>
              </a:rPr>
              <a:t>https://www.techtarget.com/searchdatamanagement/definition/dimension-table#:~:text=What%20is%20a%20dimension%20table,defined%20in%20a%20dimensional%20model.</a:t>
            </a:r>
          </a:p>
          <a:p>
            <a:pPr algn="l">
              <a:lnSpc>
                <a:spcPts val="4500"/>
              </a:lnSpc>
            </a:pPr>
            <a:endParaRPr lang="en-US" sz="3000" u="sng">
              <a:solidFill>
                <a:srgbClr val="004AAD"/>
              </a:solidFill>
              <a:latin typeface="Nunito"/>
              <a:ea typeface="Nunito"/>
              <a:cs typeface="Nunito"/>
              <a:sym typeface="Nunito"/>
              <a:hlinkClick r:id="rId22" tooltip="https://www.techtarget.com/searchdatamanagement/definition/dimension-table#:~:text=What%20is%20a%20dimension%20table,defined%20in%20a%20dimensional%20mod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extBox 6"/>
          <p:cNvSpPr txBox="1"/>
          <p:nvPr/>
        </p:nvSpPr>
        <p:spPr>
          <a:xfrm>
            <a:off x="310180" y="2890034"/>
            <a:ext cx="47004640" cy="3400425"/>
          </a:xfrm>
          <a:prstGeom prst="rect">
            <a:avLst/>
          </a:prstGeom>
        </p:spPr>
        <p:txBody>
          <a:bodyPr lIns="0" tIns="0" rIns="0" bIns="0" rtlCol="0" anchor="t">
            <a:spAutoFit/>
          </a:bodyPr>
          <a:lstStyle/>
          <a:p>
            <a:pPr algn="l">
              <a:lnSpc>
                <a:spcPts val="4500"/>
              </a:lnSpc>
            </a:pPr>
            <a:endParaRPr/>
          </a:p>
          <a:p>
            <a:pPr algn="l">
              <a:lnSpc>
                <a:spcPts val="4500"/>
              </a:lnSpc>
            </a:pPr>
            <a:r>
              <a:rPr lang="en-US" sz="3000" b="1" u="sng">
                <a:solidFill>
                  <a:srgbClr val="000000"/>
                </a:solidFill>
                <a:latin typeface="Nunito Bold"/>
                <a:ea typeface="Nunito Bold"/>
                <a:cs typeface="Nunito Bold"/>
                <a:sym typeface="Nunito Bold"/>
              </a:rPr>
              <a:t>OLTP (Online Transaction Processing):</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OLTP is a type of database management that helps manage and process real-time transactions. It is used to handle daily business tasks like processing orders, managing inventory, and doing online banking. OLTP systems deal with high transaction volumes. They make sure the data stays correct and consistent using ACID (Atomicity, Consistency, Isolation, Durability) rules. These systems are designed to handle many short, simple tasks quickly (GeeksForGeeks, 2025, para. 6). Unlike OLAP (Online Analytical Processing), which is focused on analyzing and exploring large datasets, OLTP is primarily concerned with managing daily business transactions (BiSmart, n.d., para. 14).</a:t>
            </a:r>
          </a:p>
        </p:txBody>
      </p:sp>
      <p:sp>
        <p:nvSpPr>
          <p:cNvPr id="7" name="AutoShape 7"/>
          <p:cNvSpPr/>
          <p:nvPr/>
        </p:nvSpPr>
        <p:spPr>
          <a:xfrm>
            <a:off x="310180" y="2432834"/>
            <a:ext cx="47004640" cy="0"/>
          </a:xfrm>
          <a:prstGeom prst="line">
            <a:avLst/>
          </a:prstGeom>
          <a:ln w="38100" cap="flat">
            <a:solidFill>
              <a:srgbClr val="000000"/>
            </a:solidFill>
            <a:prstDash val="solid"/>
            <a:headEnd type="oval" w="lg" len="lg"/>
            <a:tailEnd type="oval" w="lg" len="lg"/>
          </a:ln>
        </p:spPr>
        <p:txBody>
          <a:bodyPr/>
          <a:lstStyle/>
          <a:p>
            <a:endParaRPr lang="en-IN"/>
          </a:p>
        </p:txBody>
      </p:sp>
      <p:sp>
        <p:nvSpPr>
          <p:cNvPr id="8" name="Freeform 8"/>
          <p:cNvSpPr/>
          <p:nvPr/>
        </p:nvSpPr>
        <p:spPr>
          <a:xfrm>
            <a:off x="21058377" y="24831779"/>
            <a:ext cx="5508247" cy="2754123"/>
          </a:xfrm>
          <a:custGeom>
            <a:avLst/>
            <a:gdLst/>
            <a:ahLst/>
            <a:cxnLst/>
            <a:rect l="l" t="t" r="r" b="b"/>
            <a:pathLst>
              <a:path w="5508247" h="2754123">
                <a:moveTo>
                  <a:pt x="0" y="0"/>
                </a:moveTo>
                <a:lnTo>
                  <a:pt x="5508246" y="0"/>
                </a:lnTo>
                <a:lnTo>
                  <a:pt x="5508246" y="2754124"/>
                </a:lnTo>
                <a:lnTo>
                  <a:pt x="0" y="2754124"/>
                </a:lnTo>
                <a:lnTo>
                  <a:pt x="0" y="0"/>
                </a:lnTo>
                <a:close/>
              </a:path>
            </a:pathLst>
          </a:custGeom>
          <a:blipFill>
            <a:blip r:embed="rId8"/>
            <a:stretch>
              <a:fillRect/>
            </a:stretch>
          </a:blipFill>
        </p:spPr>
        <p:txBody>
          <a:bodyPr/>
          <a:lstStyle/>
          <a:p>
            <a:endParaRPr lang="en-IN"/>
          </a:p>
        </p:txBody>
      </p:sp>
      <p:sp>
        <p:nvSpPr>
          <p:cNvPr id="9" name="TextBox 9"/>
          <p:cNvSpPr txBox="1"/>
          <p:nvPr/>
        </p:nvSpPr>
        <p:spPr>
          <a:xfrm>
            <a:off x="0" y="820118"/>
            <a:ext cx="47625000" cy="1069976"/>
          </a:xfrm>
          <a:prstGeom prst="rect">
            <a:avLst/>
          </a:prstGeom>
        </p:spPr>
        <p:txBody>
          <a:bodyPr lIns="0" tIns="0" rIns="0" bIns="0" rtlCol="0" anchor="t">
            <a:spAutoFit/>
          </a:bodyPr>
          <a:lstStyle/>
          <a:p>
            <a:pPr algn="ctr">
              <a:lnSpc>
                <a:spcPts val="8000"/>
              </a:lnSpc>
            </a:pPr>
            <a:r>
              <a:rPr lang="en-US" sz="8000" b="1">
                <a:solidFill>
                  <a:srgbClr val="000000"/>
                </a:solidFill>
                <a:latin typeface="Nunito Bold"/>
                <a:ea typeface="Nunito Bold"/>
                <a:cs typeface="Nunito Bold"/>
                <a:sym typeface="Nunito Bold"/>
              </a:rPr>
              <a:t>(1) What is OLTP vs. OLAP?</a:t>
            </a:r>
          </a:p>
        </p:txBody>
      </p:sp>
      <p:sp>
        <p:nvSpPr>
          <p:cNvPr id="10" name="TextBox 10"/>
          <p:cNvSpPr txBox="1"/>
          <p:nvPr/>
        </p:nvSpPr>
        <p:spPr>
          <a:xfrm>
            <a:off x="310180" y="6728609"/>
            <a:ext cx="47004640" cy="3971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OLTP Main Features:</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Real-time transactions: OLTP manages individual transactions in real-time. It updates data immediately as transactions occur (BiSmart, n.d., para. 15).</a:t>
            </a:r>
          </a:p>
          <a:p>
            <a:pPr marL="647700" lvl="1" indent="-323850" algn="l">
              <a:lnSpc>
                <a:spcPts val="4500"/>
              </a:lnSpc>
              <a:buFont typeface="Arial"/>
              <a:buChar char="•"/>
            </a:pPr>
            <a:r>
              <a:rPr lang="en-US" sz="3000">
                <a:solidFill>
                  <a:srgbClr val="000000"/>
                </a:solidFill>
                <a:latin typeface="Nunito"/>
                <a:ea typeface="Nunito"/>
                <a:cs typeface="Nunito"/>
                <a:sym typeface="Nunito"/>
              </a:rPr>
              <a:t>Frequent queries and updates: OLTP systems are optimized for frequent read and write operations. They allow multiple users to access and modify data simultaneously (BiSmart, n.d., para. 16).</a:t>
            </a:r>
          </a:p>
          <a:p>
            <a:pPr marL="647700" lvl="1" indent="-323850" algn="l">
              <a:lnSpc>
                <a:spcPts val="4500"/>
              </a:lnSpc>
              <a:buFont typeface="Arial"/>
              <a:buChar char="•"/>
            </a:pPr>
            <a:r>
              <a:rPr lang="en-US" sz="3000">
                <a:solidFill>
                  <a:srgbClr val="000000"/>
                </a:solidFill>
                <a:latin typeface="Nunito"/>
                <a:ea typeface="Nunito"/>
                <a:cs typeface="Nunito"/>
                <a:sym typeface="Nunito"/>
              </a:rPr>
              <a:t>Database structure: OLTP databases are highly normalized to reduce redundancy and ensure data integrity (BiSmart, n.d., para. 17).</a:t>
            </a:r>
          </a:p>
          <a:p>
            <a:pPr marL="647700" lvl="1" indent="-323850" algn="l">
              <a:lnSpc>
                <a:spcPts val="4500"/>
              </a:lnSpc>
              <a:buFont typeface="Arial"/>
              <a:buChar char="•"/>
            </a:pPr>
            <a:r>
              <a:rPr lang="en-US" sz="3000">
                <a:solidFill>
                  <a:srgbClr val="000000"/>
                </a:solidFill>
                <a:latin typeface="Nunito"/>
                <a:ea typeface="Nunito"/>
                <a:cs typeface="Nunito"/>
                <a:sym typeface="Nunito"/>
              </a:rPr>
              <a:t>Size of the database: OLTP databases are generally smaller than Data Warehouses used in OLAP (BiSmart, n.d., para. 18).</a:t>
            </a:r>
          </a:p>
          <a:p>
            <a:pPr marL="647700" lvl="1" indent="-323850" algn="l">
              <a:lnSpc>
                <a:spcPts val="4500"/>
              </a:lnSpc>
              <a:buFont typeface="Arial"/>
              <a:buChar char="•"/>
            </a:pPr>
            <a:r>
              <a:rPr lang="en-US" sz="3000">
                <a:solidFill>
                  <a:srgbClr val="000000"/>
                </a:solidFill>
                <a:latin typeface="Nunito"/>
                <a:ea typeface="Nunito"/>
                <a:cs typeface="Nunito"/>
                <a:sym typeface="Nunito"/>
              </a:rPr>
              <a:t>Focus on availability and integrity: OLTP systems emphasize data availability and integrity. They ensure error-free transactions and consistent data (BiSmart, n.d., para. 19).</a:t>
            </a:r>
          </a:p>
        </p:txBody>
      </p:sp>
      <p:sp>
        <p:nvSpPr>
          <p:cNvPr id="11" name="TextBox 11"/>
          <p:cNvSpPr txBox="1"/>
          <p:nvPr/>
        </p:nvSpPr>
        <p:spPr>
          <a:xfrm>
            <a:off x="310180" y="11138684"/>
            <a:ext cx="47004640" cy="2257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OLAP (Online Analytical Processing):</a:t>
            </a:r>
            <a:r>
              <a:rPr lang="en-US" sz="3000" u="sng">
                <a:solidFill>
                  <a:srgbClr val="000000"/>
                </a:solidFill>
                <a:latin typeface="Nunito"/>
                <a:ea typeface="Nunito"/>
                <a:cs typeface="Nunito"/>
                <a:sym typeface="Nunito"/>
              </a:rPr>
              <a:t> </a:t>
            </a:r>
          </a:p>
          <a:p>
            <a:pPr algn="l">
              <a:lnSpc>
                <a:spcPts val="4500"/>
              </a:lnSpc>
            </a:pPr>
            <a:endParaRPr lang="en-US" sz="3000" u="sng">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Online Analytical Processing (OLAP) involves tools used to analyze data for business decision-making. OLAP systems enable users to view and extract data from different viewpoints, often in a multidimensional format, which is essential for understanding the complex relationships within the data (GeeksForGeeks, 2025, para. 2). OLAP is designed to analyze and uncover patterns, trends, and connections in data that are stored in a data warehouse or other multidimensional systems (BiSmart, n.d., para. 21).</a:t>
            </a:r>
          </a:p>
        </p:txBody>
      </p:sp>
      <p:sp>
        <p:nvSpPr>
          <p:cNvPr id="12" name="TextBox 12"/>
          <p:cNvSpPr txBox="1"/>
          <p:nvPr/>
        </p:nvSpPr>
        <p:spPr>
          <a:xfrm>
            <a:off x="310180" y="13834259"/>
            <a:ext cx="47004640" cy="3971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OLAP Main Features:</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Multidimensional data: OLAP organizes data into "OLAP cubes," which contain data in multiple dimensions like time, product, and location. This structure allows users to analyze data from different viewpoints (BiSmart, n.d., para. 22).</a:t>
            </a:r>
          </a:p>
          <a:p>
            <a:pPr marL="647700" lvl="1" indent="-323850" algn="l">
              <a:lnSpc>
                <a:spcPts val="4500"/>
              </a:lnSpc>
              <a:buFont typeface="Arial"/>
              <a:buChar char="•"/>
            </a:pPr>
            <a:r>
              <a:rPr lang="en-US" sz="3000">
                <a:solidFill>
                  <a:srgbClr val="000000"/>
                </a:solidFill>
                <a:latin typeface="Nunito"/>
                <a:ea typeface="Nunito"/>
                <a:cs typeface="Nunito"/>
                <a:sym typeface="Nunito"/>
              </a:rPr>
              <a:t>Complex analytical operations: OLAP systems support complex operations like drill-down, drill-up, filtering, and rotation, enabling users to explore data at various levels of detail (BiSmart, n.d., para. 23).</a:t>
            </a:r>
          </a:p>
          <a:p>
            <a:pPr marL="647700" lvl="1" indent="-323850" algn="l">
              <a:lnSpc>
                <a:spcPts val="4500"/>
              </a:lnSpc>
              <a:buFont typeface="Arial"/>
              <a:buChar char="•"/>
            </a:pPr>
            <a:r>
              <a:rPr lang="en-US" sz="3000">
                <a:solidFill>
                  <a:srgbClr val="000000"/>
                </a:solidFill>
                <a:latin typeface="Nunito"/>
                <a:ea typeface="Nunito"/>
                <a:cs typeface="Nunito"/>
                <a:sym typeface="Nunito"/>
              </a:rPr>
              <a:t>Data aggregation: OLAP allows summarizing and aggregating data to gain a broader overview, useful for aggregate analysis such as totals and averages (BiSmart, n.d., para. 24).</a:t>
            </a:r>
          </a:p>
          <a:p>
            <a:pPr marL="647700" lvl="1" indent="-323850" algn="l">
              <a:lnSpc>
                <a:spcPts val="4500"/>
              </a:lnSpc>
              <a:buFont typeface="Arial"/>
              <a:buChar char="•"/>
            </a:pPr>
            <a:r>
              <a:rPr lang="en-US" sz="3000">
                <a:solidFill>
                  <a:srgbClr val="000000"/>
                </a:solidFill>
                <a:latin typeface="Nunito"/>
                <a:ea typeface="Nunito"/>
                <a:cs typeface="Nunito"/>
                <a:sym typeface="Nunito"/>
              </a:rPr>
              <a:t>Fast response: OLAP systems are designed for quick responses to complex queries using efficient processing and pre-calculation techniques (BiSmart, n.d., para. 25).</a:t>
            </a:r>
          </a:p>
          <a:p>
            <a:pPr marL="647700" lvl="1" indent="-323850" algn="l">
              <a:lnSpc>
                <a:spcPts val="4500"/>
              </a:lnSpc>
              <a:buFont typeface="Arial"/>
              <a:buChar char="•"/>
            </a:pPr>
            <a:r>
              <a:rPr lang="en-US" sz="3000">
                <a:solidFill>
                  <a:srgbClr val="000000"/>
                </a:solidFill>
                <a:latin typeface="Nunito"/>
                <a:ea typeface="Nunito"/>
                <a:cs typeface="Nunito"/>
                <a:sym typeface="Nunito"/>
              </a:rPr>
              <a:t>Decision support: OLAP helps analyze large business datasets, providing insights that aid in better decision-making (BiSmart, n.d., para. 26).</a:t>
            </a:r>
          </a:p>
        </p:txBody>
      </p:sp>
      <p:sp>
        <p:nvSpPr>
          <p:cNvPr id="13" name="TextBox 13"/>
          <p:cNvSpPr txBox="1"/>
          <p:nvPr/>
        </p:nvSpPr>
        <p:spPr>
          <a:xfrm>
            <a:off x="310180" y="18244334"/>
            <a:ext cx="47004640" cy="2828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When to use OLTP vs. OLAP:</a:t>
            </a:r>
            <a:r>
              <a:rPr lang="en-US" sz="3000" u="sng">
                <a:solidFill>
                  <a:srgbClr val="000000"/>
                </a:solidFill>
                <a:latin typeface="Nunito"/>
                <a:ea typeface="Nunito"/>
                <a:cs typeface="Nunito"/>
                <a:sym typeface="Nunito"/>
              </a:rPr>
              <a:t> </a:t>
            </a:r>
          </a:p>
          <a:p>
            <a:pPr algn="l">
              <a:lnSpc>
                <a:spcPts val="4500"/>
              </a:lnSpc>
            </a:pPr>
            <a:endParaRPr lang="en-US" sz="3000" u="sng">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OLAP and OLTP serve distinct roles. OLTP handles day-to-day transaction processing and real-time data updates, while OLAP is designed for complex data analysis, reporting, and decision-making. OLTP is optimized for managing high-volume transactions, like banking or order processing, while OLAP is best for tasks requiring large-scale data aggregation, trend analysis, and business intelligence. Choosing between them depends on the business needs, whether you need quick, real-time updates or deep analytical insights. In many cases, businesses use both systems in tandem to balance transactional efficiency with data-driven decision-making (Amazon Web Services, n.d., para. 19).</a:t>
            </a:r>
          </a:p>
        </p:txBody>
      </p:sp>
      <p:sp>
        <p:nvSpPr>
          <p:cNvPr id="14" name="TextBox 14"/>
          <p:cNvSpPr txBox="1"/>
          <p:nvPr/>
        </p:nvSpPr>
        <p:spPr>
          <a:xfrm>
            <a:off x="310180" y="21511409"/>
            <a:ext cx="47004640" cy="1685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OLTP Example:</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In an ATM, a user must authenticate before withdrawing money WHICH ensurES the requested amount is available. OLTP systems manage transactions like online banking, booking airline tickets, or adding items to an online shopping cart (GeeksForGeeks, 2025, para. 7).</a:t>
            </a:r>
          </a:p>
        </p:txBody>
      </p:sp>
      <p:sp>
        <p:nvSpPr>
          <p:cNvPr id="15" name="TextBox 15"/>
          <p:cNvSpPr txBox="1"/>
          <p:nvPr/>
        </p:nvSpPr>
        <p:spPr>
          <a:xfrm>
            <a:off x="21058377" y="23498279"/>
            <a:ext cx="4147961"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1</a:t>
            </a:r>
          </a:p>
          <a:p>
            <a:pPr algn="l">
              <a:lnSpc>
                <a:spcPts val="4500"/>
              </a:lnSpc>
            </a:pPr>
            <a:r>
              <a:rPr lang="en-US" sz="3000" i="1">
                <a:solidFill>
                  <a:srgbClr val="000000"/>
                </a:solidFill>
                <a:latin typeface="Nunito Italics"/>
                <a:ea typeface="Nunito Italics"/>
                <a:cs typeface="Nunito Italics"/>
                <a:sym typeface="Nunito Italics"/>
              </a:rPr>
              <a:t>OLTP Example</a:t>
            </a:r>
          </a:p>
        </p:txBody>
      </p:sp>
      <p:sp>
        <p:nvSpPr>
          <p:cNvPr id="16" name="TextBox 16"/>
          <p:cNvSpPr txBox="1"/>
          <p:nvPr/>
        </p:nvSpPr>
        <p:spPr>
          <a:xfrm>
            <a:off x="20108466" y="27719253"/>
            <a:ext cx="7408068"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2025, para. 7.</a:t>
            </a:r>
          </a:p>
          <a:p>
            <a:pPr algn="l">
              <a:lnSpc>
                <a:spcPts val="4500"/>
              </a:lnSpc>
            </a:pPr>
            <a:endParaRPr lang="en-US" sz="3000">
              <a:solidFill>
                <a:srgbClr val="00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aphicFrame>
        <p:nvGraphicFramePr>
          <p:cNvPr id="6" name="Table 6"/>
          <p:cNvGraphicFramePr>
            <a:graphicFrameLocks noGrp="1"/>
          </p:cNvGraphicFramePr>
          <p:nvPr/>
        </p:nvGraphicFramePr>
        <p:xfrm>
          <a:off x="5929842" y="8557225"/>
          <a:ext cx="35717090" cy="18878551"/>
        </p:xfrm>
        <a:graphic>
          <a:graphicData uri="http://schemas.openxmlformats.org/drawingml/2006/table">
            <a:tbl>
              <a:tblPr/>
              <a:tblGrid>
                <a:gridCol w="4376980">
                  <a:extLst>
                    <a:ext uri="{9D8B030D-6E8A-4147-A177-3AD203B41FA5}">
                      <a16:colId xmlns:a16="http://schemas.microsoft.com/office/drawing/2014/main" val="20000"/>
                    </a:ext>
                  </a:extLst>
                </a:gridCol>
                <a:gridCol w="15552307">
                  <a:extLst>
                    <a:ext uri="{9D8B030D-6E8A-4147-A177-3AD203B41FA5}">
                      <a16:colId xmlns:a16="http://schemas.microsoft.com/office/drawing/2014/main" val="20001"/>
                    </a:ext>
                  </a:extLst>
                </a:gridCol>
                <a:gridCol w="15787803">
                  <a:extLst>
                    <a:ext uri="{9D8B030D-6E8A-4147-A177-3AD203B41FA5}">
                      <a16:colId xmlns:a16="http://schemas.microsoft.com/office/drawing/2014/main" val="20002"/>
                    </a:ext>
                  </a:extLst>
                </a:gridCol>
              </a:tblGrid>
              <a:tr h="1110503">
                <a:tc>
                  <a:txBody>
                    <a:bodyPr/>
                    <a:lstStyle/>
                    <a:p>
                      <a:pPr algn="ctr">
                        <a:lnSpc>
                          <a:spcPts val="4200"/>
                        </a:lnSpc>
                        <a:defRPr/>
                      </a:pPr>
                      <a:r>
                        <a:rPr lang="en-US" sz="3000" b="1">
                          <a:solidFill>
                            <a:srgbClr val="000000"/>
                          </a:solidFill>
                          <a:latin typeface="Nunito Bold"/>
                          <a:ea typeface="Nunito Bold"/>
                          <a:cs typeface="Nunito Bold"/>
                          <a:sym typeface="Nunito Bold"/>
                        </a:rPr>
                        <a:t>Category</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ctr">
                        <a:lnSpc>
                          <a:spcPts val="4200"/>
                        </a:lnSpc>
                        <a:defRPr/>
                      </a:pPr>
                      <a:r>
                        <a:rPr lang="en-US" sz="3000" b="1">
                          <a:solidFill>
                            <a:srgbClr val="000000"/>
                          </a:solidFill>
                          <a:latin typeface="Nunito Bold"/>
                          <a:ea typeface="Nunito Bold"/>
                          <a:cs typeface="Nunito Bold"/>
                          <a:sym typeface="Nunito Bold"/>
                        </a:rPr>
                        <a:t>OLAP (Online Analytical Processing)</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ctr">
                        <a:lnSpc>
                          <a:spcPts val="4200"/>
                        </a:lnSpc>
                        <a:defRPr/>
                      </a:pPr>
                      <a:r>
                        <a:rPr lang="en-US" sz="3000" b="1">
                          <a:solidFill>
                            <a:srgbClr val="000000"/>
                          </a:solidFill>
                          <a:latin typeface="Nunito Bold"/>
                          <a:ea typeface="Nunito Bold"/>
                          <a:cs typeface="Nunito Bold"/>
                          <a:sym typeface="Nunito Bold"/>
                        </a:rPr>
                        <a:t>OLTP (Online Transaction Processing)</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Definition</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Used for analyzing large volumes of historical and aggregated data for decision-making.</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Used for managing and processing real-time transactions in business operations.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Data Source</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Uses historical data from multiple sources.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Uses real-time transactional data, usually from a single source.</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Data Structure</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Uses multidimensional structures like OLAP cubes or relational databases.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Uses normalized relational databases.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Data Model</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Often uses star or snowflake schema for analytical models.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Uses normalized models (3NF) for data consistency.</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Volume of Data</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Deals with large amounts of data (TB, PB) and is stored in data warehouses.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Handles smaller amounts of data (GB) for operational tasks.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Response Time</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Has longer response times, typically in seconds or minutes.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Has fast response times, typically in milliseconds.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Example Applications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Used for trend analysis, forecasting, and identifying patterns.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Used for tasks like order processing, customer data management, and payment handling.</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Task</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Provides multi-dimensional analysis and supports decision-making.</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Supports day-to-day transactions and operational tasks.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Purpose</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Aims to extract insights for planning, problem-solving, and decision-making.</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Aims to insert, update, and delete real-time data.</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Update Frequency</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Data is not updated frequently; updates occur in scheduled batch operations.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Frequent updates occur with user-initiated transactions.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Backup &amp; Recovery</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Backups are done periodically.</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Regular backups and rigorous recovery procedures are essential.</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Query Speed</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Queries are slower due to large data volumes and complex analyses.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Queries are fast and operate on a smaller set of data.</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Database Design</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Focuses on the subject (e.g., business analysis) for multidimensional data.</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Focuses on application design to handle transactions and data integrity.</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Types of Users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Managed by business analysts, decision-makers like CEOs, and GMs.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Managed by clerks, sales personnel, and other operational staff.</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Operations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Primarily read operations with infrequent writes.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Supports both read and write operations.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110503">
                <a:tc>
                  <a:txBody>
                    <a:bodyPr/>
                    <a:lstStyle/>
                    <a:p>
                      <a:pPr algn="ctr">
                        <a:lnSpc>
                          <a:spcPts val="4200"/>
                        </a:lnSpc>
                        <a:defRPr/>
                      </a:pPr>
                      <a:r>
                        <a:rPr lang="en-US" sz="3000" b="1">
                          <a:solidFill>
                            <a:srgbClr val="000000"/>
                          </a:solidFill>
                          <a:latin typeface="Nunito Bold"/>
                          <a:ea typeface="Nunito Bold"/>
                          <a:cs typeface="Nunito Bold"/>
                          <a:sym typeface="Nunito Bold"/>
                        </a:rPr>
                        <a:t>Nature of Audience</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Designed for strategic decision-makers analyzing long-term trends.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Nunito"/>
                          <a:ea typeface="Nunito"/>
                          <a:cs typeface="Nunito"/>
                          <a:sym typeface="Nunito"/>
                        </a:rPr>
                        <a:t>Designed for market-facing users focusing on day-to-day operations.</a:t>
                      </a:r>
                      <a:endParaRPr lang="en-US" sz="1100"/>
                    </a:p>
                  </a:txBody>
                  <a:tcPr marL="190500" marR="190500" marT="190500" marB="190500" anchor="ctr">
                    <a:lnL w="95250" cap="flat" cmpd="sng" algn="ctr">
                      <a:solidFill>
                        <a:srgbClr val="000000"/>
                      </a:solidFill>
                      <a:prstDash val="solid"/>
                      <a:round/>
                      <a:headEnd type="none" w="med" len="med"/>
                      <a:tailEnd type="none" w="med" len="med"/>
                    </a:lnL>
                    <a:lnR w="95250" cap="flat" cmpd="sng" algn="ctr">
                      <a:solidFill>
                        <a:srgbClr val="000000"/>
                      </a:solidFill>
                      <a:prstDash val="solid"/>
                      <a:round/>
                      <a:headEnd type="none" w="med" len="med"/>
                      <a:tailEnd type="none" w="med" len="med"/>
                    </a:lnR>
                    <a:lnT w="95250" cap="flat" cmpd="sng" algn="ctr">
                      <a:solidFill>
                        <a:srgbClr val="000000"/>
                      </a:solidFill>
                      <a:prstDash val="solid"/>
                      <a:round/>
                      <a:headEnd type="none" w="med" len="med"/>
                      <a:tailEnd type="none" w="med" len="med"/>
                    </a:lnT>
                    <a:lnB w="952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7" name="TextBox 7"/>
          <p:cNvSpPr txBox="1"/>
          <p:nvPr/>
        </p:nvSpPr>
        <p:spPr>
          <a:xfrm>
            <a:off x="459194" y="6272289"/>
            <a:ext cx="9238839" cy="542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Difference Between OLTP and OLAP:</a:t>
            </a:r>
          </a:p>
        </p:txBody>
      </p:sp>
      <p:sp>
        <p:nvSpPr>
          <p:cNvPr id="8" name="TextBox 8"/>
          <p:cNvSpPr txBox="1"/>
          <p:nvPr/>
        </p:nvSpPr>
        <p:spPr>
          <a:xfrm>
            <a:off x="459194" y="69624"/>
            <a:ext cx="46658388" cy="1685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OLAP Example:</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Spotify customizes user homepages by suggesting songs and playlists based on their preferences. Netflix uses OLAP to analyze viewing habits and recommend relevant movies or shows (GeeksForGeeks, 2025, para. 3).</a:t>
            </a:r>
          </a:p>
        </p:txBody>
      </p:sp>
      <p:sp>
        <p:nvSpPr>
          <p:cNvPr id="9" name="Freeform 9"/>
          <p:cNvSpPr/>
          <p:nvPr/>
        </p:nvSpPr>
        <p:spPr>
          <a:xfrm>
            <a:off x="21371906" y="3132352"/>
            <a:ext cx="4881189" cy="2416037"/>
          </a:xfrm>
          <a:custGeom>
            <a:avLst/>
            <a:gdLst/>
            <a:ahLst/>
            <a:cxnLst/>
            <a:rect l="l" t="t" r="r" b="b"/>
            <a:pathLst>
              <a:path w="4881189" h="2416037">
                <a:moveTo>
                  <a:pt x="0" y="0"/>
                </a:moveTo>
                <a:lnTo>
                  <a:pt x="4881188" y="0"/>
                </a:lnTo>
                <a:lnTo>
                  <a:pt x="4881188" y="2416037"/>
                </a:lnTo>
                <a:lnTo>
                  <a:pt x="0" y="2416037"/>
                </a:lnTo>
                <a:lnTo>
                  <a:pt x="0" y="0"/>
                </a:lnTo>
                <a:close/>
              </a:path>
            </a:pathLst>
          </a:custGeom>
          <a:blipFill>
            <a:blip r:embed="rId8"/>
            <a:stretch>
              <a:fillRect b="-34688"/>
            </a:stretch>
          </a:blipFill>
        </p:spPr>
        <p:txBody>
          <a:bodyPr/>
          <a:lstStyle/>
          <a:p>
            <a:endParaRPr lang="en-IN"/>
          </a:p>
        </p:txBody>
      </p:sp>
      <p:sp>
        <p:nvSpPr>
          <p:cNvPr id="10" name="TextBox 10"/>
          <p:cNvSpPr txBox="1"/>
          <p:nvPr/>
        </p:nvSpPr>
        <p:spPr>
          <a:xfrm>
            <a:off x="21371906" y="2017927"/>
            <a:ext cx="4147961"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2</a:t>
            </a:r>
          </a:p>
          <a:p>
            <a:pPr algn="l">
              <a:lnSpc>
                <a:spcPts val="4500"/>
              </a:lnSpc>
            </a:pPr>
            <a:r>
              <a:rPr lang="en-US" sz="3000" i="1">
                <a:solidFill>
                  <a:srgbClr val="000000"/>
                </a:solidFill>
                <a:latin typeface="Nunito Italics"/>
                <a:ea typeface="Nunito Italics"/>
                <a:cs typeface="Nunito Italics"/>
                <a:sym typeface="Nunito Italics"/>
              </a:rPr>
              <a:t>OLAP Example</a:t>
            </a:r>
          </a:p>
        </p:txBody>
      </p:sp>
      <p:sp>
        <p:nvSpPr>
          <p:cNvPr id="11" name="TextBox 11"/>
          <p:cNvSpPr txBox="1"/>
          <p:nvPr/>
        </p:nvSpPr>
        <p:spPr>
          <a:xfrm>
            <a:off x="20104437" y="5815089"/>
            <a:ext cx="7416126" cy="542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2025, para. 3.</a:t>
            </a:r>
          </a:p>
        </p:txBody>
      </p:sp>
      <p:sp>
        <p:nvSpPr>
          <p:cNvPr id="12" name="TextBox 12"/>
          <p:cNvSpPr txBox="1"/>
          <p:nvPr/>
        </p:nvSpPr>
        <p:spPr>
          <a:xfrm>
            <a:off x="16015743" y="27702475"/>
            <a:ext cx="15593513"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2025, para. 10; Amazon Web Services, n.d., para. 21.</a:t>
            </a:r>
          </a:p>
          <a:p>
            <a:pPr algn="l">
              <a:lnSpc>
                <a:spcPts val="4500"/>
              </a:lnSpc>
            </a:pPr>
            <a:endParaRPr lang="en-US" sz="3000">
              <a:solidFill>
                <a:srgbClr val="000000"/>
              </a:solidFill>
              <a:latin typeface="Nunito"/>
              <a:ea typeface="Nunito"/>
              <a:cs typeface="Nunito"/>
              <a:sym typeface="Nunito"/>
            </a:endParaRPr>
          </a:p>
        </p:txBody>
      </p:sp>
      <p:sp>
        <p:nvSpPr>
          <p:cNvPr id="13" name="TextBox 13"/>
          <p:cNvSpPr txBox="1"/>
          <p:nvPr/>
        </p:nvSpPr>
        <p:spPr>
          <a:xfrm>
            <a:off x="5953954" y="7386182"/>
            <a:ext cx="7065742"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Table 1</a:t>
            </a:r>
          </a:p>
          <a:p>
            <a:pPr algn="l">
              <a:lnSpc>
                <a:spcPts val="4500"/>
              </a:lnSpc>
            </a:pPr>
            <a:r>
              <a:rPr lang="en-US" sz="3000" i="1">
                <a:solidFill>
                  <a:srgbClr val="000000"/>
                </a:solidFill>
                <a:latin typeface="Nunito Italics"/>
                <a:ea typeface="Nunito Italics"/>
                <a:cs typeface="Nunito Italics"/>
                <a:sym typeface="Nunito Italics"/>
              </a:rPr>
              <a:t>Difference between OLTP and OLAP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AutoShape 6"/>
          <p:cNvSpPr/>
          <p:nvPr/>
        </p:nvSpPr>
        <p:spPr>
          <a:xfrm>
            <a:off x="310180" y="2432834"/>
            <a:ext cx="47004640" cy="0"/>
          </a:xfrm>
          <a:prstGeom prst="line">
            <a:avLst/>
          </a:prstGeom>
          <a:ln w="38100" cap="flat">
            <a:solidFill>
              <a:srgbClr val="000000"/>
            </a:solidFill>
            <a:prstDash val="solid"/>
            <a:headEnd type="oval" w="lg" len="lg"/>
            <a:tailEnd type="oval" w="lg" len="lg"/>
          </a:ln>
        </p:spPr>
        <p:txBody>
          <a:bodyPr/>
          <a:lstStyle/>
          <a:p>
            <a:endParaRPr lang="en-IN"/>
          </a:p>
        </p:txBody>
      </p:sp>
      <p:sp>
        <p:nvSpPr>
          <p:cNvPr id="7" name="Freeform 7"/>
          <p:cNvSpPr/>
          <p:nvPr/>
        </p:nvSpPr>
        <p:spPr>
          <a:xfrm>
            <a:off x="17337684" y="10418022"/>
            <a:ext cx="12949632" cy="6464373"/>
          </a:xfrm>
          <a:custGeom>
            <a:avLst/>
            <a:gdLst/>
            <a:ahLst/>
            <a:cxnLst/>
            <a:rect l="l" t="t" r="r" b="b"/>
            <a:pathLst>
              <a:path w="12949632" h="6464373">
                <a:moveTo>
                  <a:pt x="0" y="0"/>
                </a:moveTo>
                <a:lnTo>
                  <a:pt x="12949632" y="0"/>
                </a:lnTo>
                <a:lnTo>
                  <a:pt x="12949632" y="6464373"/>
                </a:lnTo>
                <a:lnTo>
                  <a:pt x="0" y="6464373"/>
                </a:lnTo>
                <a:lnTo>
                  <a:pt x="0" y="0"/>
                </a:lnTo>
                <a:close/>
              </a:path>
            </a:pathLst>
          </a:custGeom>
          <a:blipFill>
            <a:blip r:embed="rId8"/>
            <a:stretch>
              <a:fillRect/>
            </a:stretch>
          </a:blipFill>
        </p:spPr>
        <p:txBody>
          <a:bodyPr/>
          <a:lstStyle/>
          <a:p>
            <a:endParaRPr lang="en-IN"/>
          </a:p>
        </p:txBody>
      </p:sp>
      <p:sp>
        <p:nvSpPr>
          <p:cNvPr id="8" name="TextBox 8"/>
          <p:cNvSpPr txBox="1"/>
          <p:nvPr/>
        </p:nvSpPr>
        <p:spPr>
          <a:xfrm>
            <a:off x="310180" y="2661591"/>
            <a:ext cx="47004640" cy="5686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The Kimball Model:</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Ralph Kimball introduced a bottom-up approach to data warehouse architecture, where data marts are created first based on business needs (Naeem, 2024, para. 16). Primary data sources are identified, and an Extract, Transform, and Load (ETL) tool extracts data from multiple sources into a staging area. Once staged, the data is loaded into a dimensional data warehouse, which is denormalized and structured into fact and dimension tables (Naeem, 2024, para. 17).</a:t>
            </a:r>
          </a:p>
          <a:p>
            <a:pPr marL="647700" lvl="1" indent="-323850" algn="l">
              <a:lnSpc>
                <a:spcPts val="4500"/>
              </a:lnSpc>
              <a:buFont typeface="Arial"/>
              <a:buChar char="•"/>
            </a:pPr>
            <a:r>
              <a:rPr lang="en-US" sz="3000">
                <a:solidFill>
                  <a:srgbClr val="000000"/>
                </a:solidFill>
                <a:latin typeface="Nunito"/>
                <a:ea typeface="Nunito"/>
                <a:cs typeface="Nunito"/>
                <a:sym typeface="Nunito"/>
              </a:rPr>
              <a:t>The star schema is the core of Kimball’s dimensional model, where a fact table links to multiple dimension tables. This structure enables fast query performance for reporting and analytics (Naeem, 2024, para. 19). To ensure consistency, Kimball’s methodology uses conformed dimensions, shared across different fact tables and data marts. It allows uniform data usage across the organization (Naeem, 2024, para. 18).</a:t>
            </a:r>
          </a:p>
          <a:p>
            <a:pPr marL="647700" lvl="1" indent="-323850" algn="l">
              <a:lnSpc>
                <a:spcPts val="4500"/>
              </a:lnSpc>
              <a:buFont typeface="Arial"/>
              <a:buChar char="•"/>
            </a:pPr>
            <a:r>
              <a:rPr lang="en-US" sz="3000">
                <a:solidFill>
                  <a:srgbClr val="000000"/>
                </a:solidFill>
                <a:latin typeface="Nunito"/>
                <a:ea typeface="Nunito"/>
                <a:cs typeface="Nunito"/>
                <a:sym typeface="Nunito"/>
              </a:rPr>
              <a:t>A key design tool in this approach is the Kimball bus architecture, which uses an enterprise bus matrix to map fact tables and conformed dimensions. This matrix helps organizations prioritize implementation steps (Naeem, 2024, para. 5). Overall, Kimball's approach emphasizes independent data marts that integrate through a well-structured architecture. It ensures flexibility and efficiency in data warehousing (Naeem, 2024, para. 21).</a:t>
            </a:r>
          </a:p>
          <a:p>
            <a:pPr marL="647700" lvl="1" indent="-323850" algn="l">
              <a:lnSpc>
                <a:spcPts val="4500"/>
              </a:lnSpc>
              <a:buFont typeface="Arial"/>
              <a:buChar char="•"/>
            </a:pPr>
            <a:r>
              <a:rPr lang="en-US" sz="3000">
                <a:solidFill>
                  <a:srgbClr val="000000"/>
                </a:solidFill>
                <a:latin typeface="Nunito"/>
                <a:ea typeface="Nunito"/>
                <a:cs typeface="Nunito"/>
                <a:sym typeface="Nunito"/>
              </a:rPr>
              <a:t>Kimball’s approach to designing a data warehouse involves recognizing the business processes and questions the data warehouse must address. The information is analyzed and documented before ETL software collects data from multiple data sources, called data marts, and loads it into a staging area. The data is then transformed into an OLAP cube for analysis (GeeksForGeeks, 2022, para. 2).</a:t>
            </a:r>
          </a:p>
        </p:txBody>
      </p:sp>
      <p:sp>
        <p:nvSpPr>
          <p:cNvPr id="9" name="TextBox 9"/>
          <p:cNvSpPr txBox="1"/>
          <p:nvPr/>
        </p:nvSpPr>
        <p:spPr>
          <a:xfrm>
            <a:off x="0" y="820118"/>
            <a:ext cx="47625000" cy="1069976"/>
          </a:xfrm>
          <a:prstGeom prst="rect">
            <a:avLst/>
          </a:prstGeom>
        </p:spPr>
        <p:txBody>
          <a:bodyPr lIns="0" tIns="0" rIns="0" bIns="0" rtlCol="0" anchor="t">
            <a:spAutoFit/>
          </a:bodyPr>
          <a:lstStyle/>
          <a:p>
            <a:pPr algn="ctr">
              <a:lnSpc>
                <a:spcPts val="8000"/>
              </a:lnSpc>
            </a:pPr>
            <a:r>
              <a:rPr lang="en-US" sz="8000" b="1">
                <a:solidFill>
                  <a:srgbClr val="000000"/>
                </a:solidFill>
                <a:latin typeface="Nunito Bold"/>
                <a:ea typeface="Nunito Bold"/>
                <a:cs typeface="Nunito Bold"/>
                <a:sym typeface="Nunito Bold"/>
              </a:rPr>
              <a:t>(2) What is the Kimball vs Inmon Dimensional Models?</a:t>
            </a:r>
          </a:p>
        </p:txBody>
      </p:sp>
      <p:sp>
        <p:nvSpPr>
          <p:cNvPr id="10" name="TextBox 10"/>
          <p:cNvSpPr txBox="1"/>
          <p:nvPr/>
        </p:nvSpPr>
        <p:spPr>
          <a:xfrm>
            <a:off x="17337684" y="9119541"/>
            <a:ext cx="4147961"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3</a:t>
            </a:r>
          </a:p>
          <a:p>
            <a:pPr algn="l">
              <a:lnSpc>
                <a:spcPts val="4500"/>
              </a:lnSpc>
            </a:pPr>
            <a:r>
              <a:rPr lang="en-US" sz="3000" i="1">
                <a:solidFill>
                  <a:srgbClr val="000000"/>
                </a:solidFill>
                <a:latin typeface="Nunito Italics"/>
                <a:ea typeface="Nunito Italics"/>
                <a:cs typeface="Nunito Italics"/>
                <a:sym typeface="Nunito Italics"/>
              </a:rPr>
              <a:t>Kimball Model</a:t>
            </a:r>
          </a:p>
        </p:txBody>
      </p:sp>
      <p:sp>
        <p:nvSpPr>
          <p:cNvPr id="11" name="TextBox 11"/>
          <p:cNvSpPr txBox="1"/>
          <p:nvPr/>
        </p:nvSpPr>
        <p:spPr>
          <a:xfrm>
            <a:off x="20192883" y="17091945"/>
            <a:ext cx="7239234" cy="542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2022, para. 4</a:t>
            </a:r>
          </a:p>
        </p:txBody>
      </p:sp>
      <p:sp>
        <p:nvSpPr>
          <p:cNvPr id="12" name="TextBox 12"/>
          <p:cNvSpPr txBox="1"/>
          <p:nvPr/>
        </p:nvSpPr>
        <p:spPr>
          <a:xfrm>
            <a:off x="310180" y="18482595"/>
            <a:ext cx="47004640" cy="4543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Advantages of the Kimball Model:</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Kimball dimensional modeling is quick to build since it avoids normalization, It allows the initial phase of data warehousing design to be completed swiftly (Naeem, 2024, para. 22).</a:t>
            </a:r>
          </a:p>
          <a:p>
            <a:pPr marL="647700" lvl="1" indent="-323850" algn="l">
              <a:lnSpc>
                <a:spcPts val="4500"/>
              </a:lnSpc>
              <a:buFont typeface="Arial"/>
              <a:buChar char="•"/>
            </a:pPr>
            <a:r>
              <a:rPr lang="en-US" sz="3000">
                <a:solidFill>
                  <a:srgbClr val="000000"/>
                </a:solidFill>
                <a:latin typeface="Nunito"/>
                <a:ea typeface="Nunito"/>
                <a:cs typeface="Nunito"/>
                <a:sym typeface="Nunito"/>
              </a:rPr>
              <a:t>The star schema’s denormalized structure makes it easy for most data operators to understand. It simplifies querying and analysis (Naeem, 2024, para. 23).</a:t>
            </a:r>
          </a:p>
          <a:p>
            <a:pPr marL="647700" lvl="1" indent="-323850" algn="l">
              <a:lnSpc>
                <a:spcPts val="4500"/>
              </a:lnSpc>
              <a:buFont typeface="Arial"/>
              <a:buChar char="•"/>
            </a:pPr>
            <a:r>
              <a:rPr lang="en-US" sz="3000">
                <a:solidFill>
                  <a:srgbClr val="000000"/>
                </a:solidFill>
                <a:latin typeface="Nunito"/>
                <a:ea typeface="Nunito"/>
                <a:cs typeface="Nunito"/>
                <a:sym typeface="Nunito"/>
              </a:rPr>
              <a:t>The data warehouse has a small footprint as it focuses on specific business areas and processes. It reduces storage requirements and easing system management (Naeem, 2024, para. 24).</a:t>
            </a:r>
          </a:p>
          <a:p>
            <a:pPr marL="647700" lvl="1" indent="-323850" algn="l">
              <a:lnSpc>
                <a:spcPts val="4500"/>
              </a:lnSpc>
              <a:buFont typeface="Arial"/>
              <a:buChar char="•"/>
            </a:pPr>
            <a:r>
              <a:rPr lang="en-US" sz="3000">
                <a:solidFill>
                  <a:srgbClr val="000000"/>
                </a:solidFill>
                <a:latin typeface="Nunito"/>
                <a:ea typeface="Nunito"/>
                <a:cs typeface="Nunito"/>
                <a:sym typeface="Nunito"/>
              </a:rPr>
              <a:t>Data retrieval is fast since information is organized into fact tables and dimension tables, such as policy and claims transactions in the insurance industry (Naeem, 2024, para. 25).</a:t>
            </a:r>
          </a:p>
          <a:p>
            <a:pPr marL="647700" lvl="1" indent="-323850" algn="l">
              <a:lnSpc>
                <a:spcPts val="4500"/>
              </a:lnSpc>
              <a:buFont typeface="Arial"/>
              <a:buChar char="•"/>
            </a:pPr>
            <a:r>
              <a:rPr lang="en-US" sz="3000">
                <a:solidFill>
                  <a:srgbClr val="000000"/>
                </a:solidFill>
                <a:latin typeface="Nunito"/>
                <a:ea typeface="Nunito"/>
                <a:cs typeface="Nunito"/>
                <a:sym typeface="Nunito"/>
              </a:rPr>
              <a:t>A smaller team of designers and planners is adequate for managing the data warehouse, as source systems are stable and the warehouse is process-focused. Query optimization is also more straightforward, predictable, and manageable (Naeem, 2024, para. 26).</a:t>
            </a:r>
          </a:p>
          <a:p>
            <a:pPr marL="647700" lvl="1" indent="-323850" algn="l">
              <a:lnSpc>
                <a:spcPts val="4500"/>
              </a:lnSpc>
              <a:buFont typeface="Arial"/>
              <a:buChar char="•"/>
            </a:pPr>
            <a:r>
              <a:rPr lang="en-US" sz="3000">
                <a:solidFill>
                  <a:srgbClr val="000000"/>
                </a:solidFill>
                <a:latin typeface="Nunito"/>
                <a:ea typeface="Nunito"/>
                <a:cs typeface="Nunito"/>
                <a:sym typeface="Nunito"/>
              </a:rPr>
              <a:t>The conformed dimensional structure ensures data quality and allows business intelligence tools to extract deeper insights from multiple star schemas across the system (Naeem, 2024, para. 27).</a:t>
            </a:r>
          </a:p>
        </p:txBody>
      </p:sp>
      <p:sp>
        <p:nvSpPr>
          <p:cNvPr id="13" name="TextBox 13"/>
          <p:cNvSpPr txBox="1"/>
          <p:nvPr/>
        </p:nvSpPr>
        <p:spPr>
          <a:xfrm>
            <a:off x="310180" y="23597478"/>
            <a:ext cx="47004640" cy="4543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Disadvantages of the Kimball Model:</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The Kimball approach does not fully integrate data before reporting, which can result in the loss of a "single source of truth." (Naeem, 2024, para. 28).</a:t>
            </a:r>
          </a:p>
          <a:p>
            <a:pPr marL="647700" lvl="1" indent="-323850" algn="l">
              <a:lnSpc>
                <a:spcPts val="4500"/>
              </a:lnSpc>
              <a:buFont typeface="Arial"/>
              <a:buChar char="•"/>
            </a:pPr>
            <a:r>
              <a:rPr lang="en-US" sz="3000">
                <a:solidFill>
                  <a:srgbClr val="000000"/>
                </a:solidFill>
                <a:latin typeface="Nunito"/>
                <a:ea typeface="Nunito"/>
                <a:cs typeface="Nunito"/>
                <a:sym typeface="Nunito"/>
              </a:rPr>
              <a:t>Irregularities may arise when data is updated in the Kimball data warehouse, as denormalization leads to redundant data being added to database tables (Naeem, 2024, para. 29).</a:t>
            </a:r>
          </a:p>
          <a:p>
            <a:pPr marL="647700" lvl="1" indent="-323850" algn="l">
              <a:lnSpc>
                <a:spcPts val="4500"/>
              </a:lnSpc>
              <a:buFont typeface="Arial"/>
              <a:buChar char="•"/>
            </a:pPr>
            <a:r>
              <a:rPr lang="en-US" sz="3000">
                <a:solidFill>
                  <a:srgbClr val="000000"/>
                </a:solidFill>
                <a:latin typeface="Nunito"/>
                <a:ea typeface="Nunito"/>
                <a:cs typeface="Nunito"/>
                <a:sym typeface="Nunito"/>
              </a:rPr>
              <a:t>Performance issues may occur in the Kimball data warehouse due to the expansion of the fact table when new columns are added, which can impact its efficiency. Additionally, the dimensional model becomes harder to modify as business needs change (Naeem, 2024, para. 30).</a:t>
            </a:r>
          </a:p>
          <a:p>
            <a:pPr marL="647700" lvl="1" indent="-323850" algn="l">
              <a:lnSpc>
                <a:spcPts val="4500"/>
              </a:lnSpc>
              <a:buFont typeface="Arial"/>
              <a:buChar char="•"/>
            </a:pPr>
            <a:r>
              <a:rPr lang="en-US" sz="3000">
                <a:solidFill>
                  <a:srgbClr val="000000"/>
                </a:solidFill>
                <a:latin typeface="Nunito"/>
                <a:ea typeface="Nunito"/>
                <a:cs typeface="Nunito"/>
                <a:sym typeface="Nunito"/>
              </a:rPr>
              <a:t>The Kimball model, being process-oriented, focuses on individual business processes rather than the entire enterprise, which limits its ability to handle all business intelligence reporting requirements (Naeem, 2024, para. 31).</a:t>
            </a:r>
          </a:p>
          <a:p>
            <a:pPr marL="647700" lvl="1" indent="-323850" algn="l">
              <a:lnSpc>
                <a:spcPts val="4500"/>
              </a:lnSpc>
              <a:buFont typeface="Arial"/>
              <a:buChar char="•"/>
            </a:pPr>
            <a:r>
              <a:rPr lang="en-US" sz="3000">
                <a:solidFill>
                  <a:srgbClr val="000000"/>
                </a:solidFill>
                <a:latin typeface="Nunito"/>
                <a:ea typeface="Nunito"/>
                <a:cs typeface="Nunito"/>
                <a:sym typeface="Nunito"/>
              </a:rPr>
              <a:t>Incorporating large volumes of legacy data into the data warehouse is a complex and challenging process (Naeem, 2024, para. 32).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189674" y="16687144"/>
            <a:ext cx="15693926" cy="10581653"/>
          </a:xfrm>
          <a:custGeom>
            <a:avLst/>
            <a:gdLst/>
            <a:ahLst/>
            <a:cxnLst/>
            <a:rect l="l" t="t" r="r" b="b"/>
            <a:pathLst>
              <a:path w="15693926" h="10581653">
                <a:moveTo>
                  <a:pt x="0" y="0"/>
                </a:moveTo>
                <a:lnTo>
                  <a:pt x="15693926" y="0"/>
                </a:lnTo>
                <a:lnTo>
                  <a:pt x="15693926" y="10581653"/>
                </a:lnTo>
                <a:lnTo>
                  <a:pt x="0" y="10581653"/>
                </a:lnTo>
                <a:lnTo>
                  <a:pt x="0" y="0"/>
                </a:lnTo>
                <a:close/>
              </a:path>
            </a:pathLst>
          </a:custGeom>
          <a:blipFill>
            <a:blip r:embed="rId8"/>
            <a:stretch>
              <a:fillRect/>
            </a:stretch>
          </a:blipFill>
        </p:spPr>
        <p:txBody>
          <a:bodyPr/>
          <a:lstStyle/>
          <a:p>
            <a:endParaRPr lang="en-IN"/>
          </a:p>
        </p:txBody>
      </p:sp>
      <p:sp>
        <p:nvSpPr>
          <p:cNvPr id="7" name="Freeform 7"/>
          <p:cNvSpPr/>
          <p:nvPr/>
        </p:nvSpPr>
        <p:spPr>
          <a:xfrm>
            <a:off x="34298286" y="7925268"/>
            <a:ext cx="12243933" cy="6362232"/>
          </a:xfrm>
          <a:custGeom>
            <a:avLst/>
            <a:gdLst/>
            <a:ahLst/>
            <a:cxnLst/>
            <a:rect l="l" t="t" r="r" b="b"/>
            <a:pathLst>
              <a:path w="12243933" h="6362232">
                <a:moveTo>
                  <a:pt x="0" y="0"/>
                </a:moveTo>
                <a:lnTo>
                  <a:pt x="12243933" y="0"/>
                </a:lnTo>
                <a:lnTo>
                  <a:pt x="12243933" y="6362232"/>
                </a:lnTo>
                <a:lnTo>
                  <a:pt x="0" y="6362232"/>
                </a:lnTo>
                <a:lnTo>
                  <a:pt x="0" y="0"/>
                </a:lnTo>
                <a:close/>
              </a:path>
            </a:pathLst>
          </a:custGeom>
          <a:blipFill>
            <a:blip r:embed="rId9"/>
            <a:stretch>
              <a:fillRect/>
            </a:stretch>
          </a:blipFill>
        </p:spPr>
        <p:txBody>
          <a:bodyPr/>
          <a:lstStyle/>
          <a:p>
            <a:endParaRPr lang="en-IN"/>
          </a:p>
        </p:txBody>
      </p:sp>
      <p:sp>
        <p:nvSpPr>
          <p:cNvPr id="8" name="TextBox 8"/>
          <p:cNvSpPr txBox="1"/>
          <p:nvPr/>
        </p:nvSpPr>
        <p:spPr>
          <a:xfrm>
            <a:off x="323857" y="447812"/>
            <a:ext cx="46990963" cy="3971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The Inmon Model:</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Bill Inmon introduced a top-down approach for designing a data warehouse, beginning with a corporate data model that identifies key business areas like customers, products, and vendors. A detailed logical model is then created for these entities, which leads to the construction of a normalized physical model to minimize data redundancy and ensure consistency across the enterprise (GeeksForGeeks, 2022, para. 5).</a:t>
            </a:r>
          </a:p>
          <a:p>
            <a:pPr marL="647700" lvl="1" indent="-323850" algn="l">
              <a:lnSpc>
                <a:spcPts val="4500"/>
              </a:lnSpc>
              <a:buFont typeface="Arial"/>
              <a:buChar char="•"/>
            </a:pPr>
            <a:r>
              <a:rPr lang="en-US" sz="3000">
                <a:solidFill>
                  <a:srgbClr val="000000"/>
                </a:solidFill>
                <a:latin typeface="Nunito"/>
                <a:ea typeface="Nunito"/>
                <a:cs typeface="Nunito"/>
                <a:sym typeface="Nunito"/>
              </a:rPr>
              <a:t>The Inmon model employs normalization to avoid data redundancy, ensuring business data integrity and providing a flexible architecture that can adapt to business changes (Naeem, 2024, para. 35).</a:t>
            </a:r>
          </a:p>
          <a:p>
            <a:pPr marL="647700" lvl="1" indent="-323850" algn="l">
              <a:lnSpc>
                <a:spcPts val="4500"/>
              </a:lnSpc>
              <a:buFont typeface="Arial"/>
              <a:buChar char="•"/>
            </a:pPr>
            <a:r>
              <a:rPr lang="en-US" sz="3000">
                <a:solidFill>
                  <a:srgbClr val="000000"/>
                </a:solidFill>
                <a:latin typeface="Nunito"/>
                <a:ea typeface="Nunito"/>
                <a:cs typeface="Nunito"/>
                <a:sym typeface="Nunito"/>
              </a:rPr>
              <a:t>The physical model, which follows the normalized structure, creates a single source of truth for the entire business, simplifying data loading but making querying more complex due to its multiple tables and links (Naeem, 2024, para. 36).</a:t>
            </a:r>
          </a:p>
          <a:p>
            <a:pPr marL="647700" lvl="1" indent="-323850" algn="l">
              <a:lnSpc>
                <a:spcPts val="4500"/>
              </a:lnSpc>
              <a:buFont typeface="Arial"/>
              <a:buChar char="•"/>
            </a:pPr>
            <a:r>
              <a:rPr lang="en-US" sz="3000">
                <a:solidFill>
                  <a:srgbClr val="000000"/>
                </a:solidFill>
                <a:latin typeface="Nunito"/>
                <a:ea typeface="Nunito"/>
                <a:cs typeface="Nunito"/>
                <a:sym typeface="Nunito"/>
              </a:rPr>
              <a:t>The Inmon methodology advocates for creating separate data marts for each department, with the data warehouse acting as a unified data source, ensuring consistency and integrity across the organization (Naeem, 2024, para. 37).</a:t>
            </a:r>
          </a:p>
        </p:txBody>
      </p:sp>
      <p:sp>
        <p:nvSpPr>
          <p:cNvPr id="9" name="TextBox 9"/>
          <p:cNvSpPr txBox="1"/>
          <p:nvPr/>
        </p:nvSpPr>
        <p:spPr>
          <a:xfrm>
            <a:off x="34298286" y="6522979"/>
            <a:ext cx="4147961"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4</a:t>
            </a:r>
          </a:p>
          <a:p>
            <a:pPr algn="l">
              <a:lnSpc>
                <a:spcPts val="4500"/>
              </a:lnSpc>
            </a:pPr>
            <a:r>
              <a:rPr lang="en-US" sz="3000" i="1">
                <a:solidFill>
                  <a:srgbClr val="000000"/>
                </a:solidFill>
                <a:latin typeface="Nunito Italics"/>
                <a:ea typeface="Nunito Italics"/>
                <a:cs typeface="Nunito Italics"/>
                <a:sym typeface="Nunito Italics"/>
              </a:rPr>
              <a:t>Inmon Model</a:t>
            </a:r>
          </a:p>
        </p:txBody>
      </p:sp>
      <p:sp>
        <p:nvSpPr>
          <p:cNvPr id="10" name="TextBox 10"/>
          <p:cNvSpPr txBox="1"/>
          <p:nvPr/>
        </p:nvSpPr>
        <p:spPr>
          <a:xfrm>
            <a:off x="36823214" y="14886919"/>
            <a:ext cx="7194078" cy="542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2022, para. 7</a:t>
            </a:r>
          </a:p>
        </p:txBody>
      </p:sp>
      <p:sp>
        <p:nvSpPr>
          <p:cNvPr id="11" name="TextBox 11"/>
          <p:cNvSpPr txBox="1"/>
          <p:nvPr/>
        </p:nvSpPr>
        <p:spPr>
          <a:xfrm>
            <a:off x="323857" y="5094229"/>
            <a:ext cx="33403447" cy="3971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Advantages of the Inmon Model:</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The Inmon approach provides a centralized data warehouse. It ensures all data is integrated into a single source of truth for the entire organization (Naeem, 2024, para. 38).</a:t>
            </a:r>
          </a:p>
          <a:p>
            <a:pPr marL="647700" lvl="1" indent="-323850" algn="l">
              <a:lnSpc>
                <a:spcPts val="4500"/>
              </a:lnSpc>
              <a:buFont typeface="Arial"/>
              <a:buChar char="•"/>
            </a:pPr>
            <a:r>
              <a:rPr lang="en-US" sz="3000">
                <a:solidFill>
                  <a:srgbClr val="000000"/>
                </a:solidFill>
                <a:latin typeface="Nunito"/>
                <a:ea typeface="Nunito"/>
                <a:cs typeface="Nunito"/>
                <a:sym typeface="Nunito"/>
              </a:rPr>
              <a:t>Data redundancy is minimized in this model. It reduces the chances of update inconsistencies and streamlining the ETL process which makes it less prone to errors (Naeem, 2024, para. 39).</a:t>
            </a:r>
          </a:p>
          <a:p>
            <a:pPr marL="647700" lvl="1" indent="-323850" algn="l">
              <a:lnSpc>
                <a:spcPts val="4500"/>
              </a:lnSpc>
              <a:buFont typeface="Arial"/>
              <a:buChar char="•"/>
            </a:pPr>
            <a:r>
              <a:rPr lang="en-US" sz="3000">
                <a:solidFill>
                  <a:srgbClr val="000000"/>
                </a:solidFill>
                <a:latin typeface="Nunito"/>
                <a:ea typeface="Nunito"/>
                <a:cs typeface="Nunito"/>
                <a:sym typeface="Nunito"/>
              </a:rPr>
              <a:t>It simplifies business processes as the logical model offers detailed representations of key business objects (Naeem, 2024, para. 40).</a:t>
            </a:r>
          </a:p>
          <a:p>
            <a:pPr marL="647700" lvl="1" indent="-323850" algn="l">
              <a:lnSpc>
                <a:spcPts val="4500"/>
              </a:lnSpc>
              <a:buFont typeface="Arial"/>
              <a:buChar char="•"/>
            </a:pPr>
            <a:r>
              <a:rPr lang="en-US" sz="3000">
                <a:solidFill>
                  <a:srgbClr val="000000"/>
                </a:solidFill>
                <a:latin typeface="Nunito"/>
                <a:ea typeface="Nunito"/>
                <a:cs typeface="Nunito"/>
                <a:sym typeface="Nunito"/>
              </a:rPr>
              <a:t>The methodology allows for easier updates to the data warehouse in response to changes in business requirements or source data. That offers greater flexibility (Naeem, 2024, para. 41).</a:t>
            </a:r>
          </a:p>
          <a:p>
            <a:pPr marL="647700" lvl="1" indent="-323850" algn="l">
              <a:lnSpc>
                <a:spcPts val="4500"/>
              </a:lnSpc>
              <a:buFont typeface="Arial"/>
              <a:buChar char="•"/>
            </a:pPr>
            <a:r>
              <a:rPr lang="en-US" sz="3000">
                <a:solidFill>
                  <a:srgbClr val="000000"/>
                </a:solidFill>
                <a:latin typeface="Nunito"/>
                <a:ea typeface="Nunito"/>
                <a:cs typeface="Nunito"/>
                <a:sym typeface="Nunito"/>
              </a:rPr>
              <a:t>It supports a wide range of enterprise-level reporting requirements. It caters to diverse business needs (Naeem, 2024, para. 42).</a:t>
            </a:r>
          </a:p>
        </p:txBody>
      </p:sp>
      <p:sp>
        <p:nvSpPr>
          <p:cNvPr id="12" name="TextBox 12"/>
          <p:cNvSpPr txBox="1"/>
          <p:nvPr/>
        </p:nvSpPr>
        <p:spPr>
          <a:xfrm>
            <a:off x="323857" y="9742429"/>
            <a:ext cx="30951321" cy="3971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Disadvantages of the Inmon Model:</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As the data model evolves over time, complexity increases due to the addition of multiple tables (Naeem, 2024, para. 43).</a:t>
            </a:r>
          </a:p>
          <a:p>
            <a:pPr marL="647700" lvl="1" indent="-323850" algn="l">
              <a:lnSpc>
                <a:spcPts val="4500"/>
              </a:lnSpc>
              <a:buFont typeface="Arial"/>
              <a:buChar char="•"/>
            </a:pPr>
            <a:r>
              <a:rPr lang="en-US" sz="3000">
                <a:solidFill>
                  <a:srgbClr val="000000"/>
                </a:solidFill>
                <a:latin typeface="Nunito"/>
                <a:ea typeface="Nunito"/>
                <a:cs typeface="Nunito"/>
                <a:sym typeface="Nunito"/>
              </a:rPr>
              <a:t>Finding skilled professionals for data warehouse modeling can be costly and challenging which increases resource requirements (Naeem, 2024, para. 44).</a:t>
            </a:r>
          </a:p>
          <a:p>
            <a:pPr marL="647700" lvl="1" indent="-323850" algn="l">
              <a:lnSpc>
                <a:spcPts val="4500"/>
              </a:lnSpc>
              <a:buFont typeface="Arial"/>
              <a:buChar char="•"/>
            </a:pPr>
            <a:r>
              <a:rPr lang="en-US" sz="3000">
                <a:solidFill>
                  <a:srgbClr val="000000"/>
                </a:solidFill>
                <a:latin typeface="Nunito"/>
                <a:ea typeface="Nunito"/>
                <a:cs typeface="Nunito"/>
                <a:sym typeface="Nunito"/>
              </a:rPr>
              <a:t>The initial setup and delivery of the model take more time compared to other approaches (Naeem, 2024, para. 45).</a:t>
            </a:r>
          </a:p>
          <a:p>
            <a:pPr marL="647700" lvl="1" indent="-323850" algn="l">
              <a:lnSpc>
                <a:spcPts val="4500"/>
              </a:lnSpc>
              <a:buFont typeface="Arial"/>
              <a:buChar char="•"/>
            </a:pPr>
            <a:r>
              <a:rPr lang="en-US" sz="3000">
                <a:solidFill>
                  <a:srgbClr val="000000"/>
                </a:solidFill>
                <a:latin typeface="Nunito"/>
                <a:ea typeface="Nunito"/>
                <a:cs typeface="Nunito"/>
                <a:sym typeface="Nunito"/>
              </a:rPr>
              <a:t>An additional ETL process is needed after the creation of the data warehouse to build the data marts (Naeem, 2024, para. 46).</a:t>
            </a:r>
          </a:p>
          <a:p>
            <a:pPr marL="647700" lvl="1" indent="-323850" algn="l">
              <a:lnSpc>
                <a:spcPts val="4500"/>
              </a:lnSpc>
              <a:buFont typeface="Arial"/>
              <a:buChar char="•"/>
            </a:pPr>
            <a:r>
              <a:rPr lang="en-US" sz="3000">
                <a:solidFill>
                  <a:srgbClr val="000000"/>
                </a:solidFill>
                <a:latin typeface="Nunito"/>
                <a:ea typeface="Nunito"/>
                <a:cs typeface="Nunito"/>
                <a:sym typeface="Nunito"/>
              </a:rPr>
              <a:t>Effective management of the data warehouse requires expert oversight, which can make the approach more resource-intensive (Naeem, 2024, para. 47).</a:t>
            </a:r>
          </a:p>
        </p:txBody>
      </p:sp>
      <p:sp>
        <p:nvSpPr>
          <p:cNvPr id="13" name="TextBox 13"/>
          <p:cNvSpPr txBox="1"/>
          <p:nvPr/>
        </p:nvSpPr>
        <p:spPr>
          <a:xfrm>
            <a:off x="323857" y="14390629"/>
            <a:ext cx="31816767" cy="542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The difference Between Kimball and Inmon Models:</a:t>
            </a:r>
          </a:p>
        </p:txBody>
      </p:sp>
      <p:sp>
        <p:nvSpPr>
          <p:cNvPr id="14" name="TextBox 14"/>
          <p:cNvSpPr txBox="1"/>
          <p:nvPr/>
        </p:nvSpPr>
        <p:spPr>
          <a:xfrm>
            <a:off x="16232241" y="15210274"/>
            <a:ext cx="10822404"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Table 2</a:t>
            </a:r>
          </a:p>
          <a:p>
            <a:pPr algn="l">
              <a:lnSpc>
                <a:spcPts val="4500"/>
              </a:lnSpc>
            </a:pPr>
            <a:r>
              <a:rPr lang="en-US" sz="3000" i="1">
                <a:solidFill>
                  <a:srgbClr val="000000"/>
                </a:solidFill>
                <a:latin typeface="Nunito Italics"/>
                <a:ea typeface="Nunito Italics"/>
                <a:cs typeface="Nunito Italics"/>
                <a:sym typeface="Nunito Italics"/>
              </a:rPr>
              <a:t>The difference Between Kimball and Inmon Models</a:t>
            </a:r>
          </a:p>
        </p:txBody>
      </p:sp>
      <p:sp>
        <p:nvSpPr>
          <p:cNvPr id="15" name="TextBox 15"/>
          <p:cNvSpPr txBox="1"/>
          <p:nvPr/>
        </p:nvSpPr>
        <p:spPr>
          <a:xfrm>
            <a:off x="20157438" y="27545022"/>
            <a:ext cx="7310124" cy="542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2022, para. 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AutoShape 6"/>
          <p:cNvSpPr/>
          <p:nvPr/>
        </p:nvSpPr>
        <p:spPr>
          <a:xfrm>
            <a:off x="310180" y="2432834"/>
            <a:ext cx="47004640" cy="0"/>
          </a:xfrm>
          <a:prstGeom prst="line">
            <a:avLst/>
          </a:prstGeom>
          <a:ln w="38100" cap="flat">
            <a:solidFill>
              <a:srgbClr val="000000"/>
            </a:solidFill>
            <a:prstDash val="solid"/>
            <a:headEnd type="oval" w="lg" len="lg"/>
            <a:tailEnd type="oval" w="lg" len="lg"/>
          </a:ln>
        </p:spPr>
        <p:txBody>
          <a:bodyPr/>
          <a:lstStyle/>
          <a:p>
            <a:endParaRPr lang="en-IN"/>
          </a:p>
        </p:txBody>
      </p:sp>
      <p:sp>
        <p:nvSpPr>
          <p:cNvPr id="7" name="Freeform 7"/>
          <p:cNvSpPr/>
          <p:nvPr/>
        </p:nvSpPr>
        <p:spPr>
          <a:xfrm>
            <a:off x="1895849" y="11446248"/>
            <a:ext cx="10744888" cy="7889755"/>
          </a:xfrm>
          <a:custGeom>
            <a:avLst/>
            <a:gdLst/>
            <a:ahLst/>
            <a:cxnLst/>
            <a:rect l="l" t="t" r="r" b="b"/>
            <a:pathLst>
              <a:path w="10744888" h="7889755">
                <a:moveTo>
                  <a:pt x="0" y="0"/>
                </a:moveTo>
                <a:lnTo>
                  <a:pt x="10744888" y="0"/>
                </a:lnTo>
                <a:lnTo>
                  <a:pt x="10744888" y="7889755"/>
                </a:lnTo>
                <a:lnTo>
                  <a:pt x="0" y="7889755"/>
                </a:lnTo>
                <a:lnTo>
                  <a:pt x="0" y="0"/>
                </a:lnTo>
                <a:close/>
              </a:path>
            </a:pathLst>
          </a:custGeom>
          <a:blipFill>
            <a:blip r:embed="rId8"/>
            <a:stretch>
              <a:fillRect/>
            </a:stretch>
          </a:blipFill>
        </p:spPr>
        <p:txBody>
          <a:bodyPr/>
          <a:lstStyle/>
          <a:p>
            <a:endParaRPr lang="en-IN"/>
          </a:p>
        </p:txBody>
      </p:sp>
      <p:sp>
        <p:nvSpPr>
          <p:cNvPr id="8" name="Freeform 8"/>
          <p:cNvSpPr/>
          <p:nvPr/>
        </p:nvSpPr>
        <p:spPr>
          <a:xfrm>
            <a:off x="17970756" y="11446248"/>
            <a:ext cx="11683488" cy="7889755"/>
          </a:xfrm>
          <a:custGeom>
            <a:avLst/>
            <a:gdLst/>
            <a:ahLst/>
            <a:cxnLst/>
            <a:rect l="l" t="t" r="r" b="b"/>
            <a:pathLst>
              <a:path w="11683488" h="7889755">
                <a:moveTo>
                  <a:pt x="0" y="0"/>
                </a:moveTo>
                <a:lnTo>
                  <a:pt x="11683488" y="0"/>
                </a:lnTo>
                <a:lnTo>
                  <a:pt x="11683488" y="7889755"/>
                </a:lnTo>
                <a:lnTo>
                  <a:pt x="0" y="7889755"/>
                </a:lnTo>
                <a:lnTo>
                  <a:pt x="0" y="0"/>
                </a:lnTo>
                <a:close/>
              </a:path>
            </a:pathLst>
          </a:custGeom>
          <a:blipFill>
            <a:blip r:embed="rId9"/>
            <a:stretch>
              <a:fillRect/>
            </a:stretch>
          </a:blipFill>
        </p:spPr>
        <p:txBody>
          <a:bodyPr/>
          <a:lstStyle/>
          <a:p>
            <a:endParaRPr lang="en-IN"/>
          </a:p>
        </p:txBody>
      </p:sp>
      <p:sp>
        <p:nvSpPr>
          <p:cNvPr id="9" name="TextBox 9"/>
          <p:cNvSpPr txBox="1"/>
          <p:nvPr/>
        </p:nvSpPr>
        <p:spPr>
          <a:xfrm>
            <a:off x="310180" y="2914650"/>
            <a:ext cx="47004640" cy="6257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Dimension Table:</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A dimension table is a type of table in a data warehouse that stores descriptive details about data in a fact table. It helps provide more context to the numbers in fact tables by adding information like names, categories, and other characteristics (Kumar, 2024, para. 19).</a:t>
            </a:r>
          </a:p>
          <a:p>
            <a:pPr marL="647700" lvl="1" indent="-323850" algn="l">
              <a:lnSpc>
                <a:spcPts val="4500"/>
              </a:lnSpc>
              <a:buFont typeface="Arial"/>
              <a:buChar char="•"/>
            </a:pPr>
            <a:r>
              <a:rPr lang="en-US" sz="3000">
                <a:solidFill>
                  <a:srgbClr val="000000"/>
                </a:solidFill>
                <a:latin typeface="Nunito"/>
                <a:ea typeface="Nunito"/>
                <a:cs typeface="Nunito"/>
                <a:sym typeface="Nunito"/>
              </a:rPr>
              <a:t>Dimension tables usually contain attributes that describe a specific entity, such as a customer, product, or location. These attributes sometimes have a hierarchical structure, meaning they can be grouped into different levels for better analysis. For example, in Airbnb’s data warehouse, dimension tables store information about users, listings, and markets, making it easier to analyze data (Change, n.d., para. 15).</a:t>
            </a:r>
          </a:p>
          <a:p>
            <a:pPr marL="647700" lvl="1" indent="-323850" algn="l">
              <a:lnSpc>
                <a:spcPts val="4500"/>
              </a:lnSpc>
              <a:buFont typeface="Arial"/>
              <a:buChar char="•"/>
            </a:pPr>
            <a:r>
              <a:rPr lang="en-US" sz="3000">
                <a:solidFill>
                  <a:srgbClr val="000000"/>
                </a:solidFill>
                <a:latin typeface="Nunito"/>
                <a:ea typeface="Nunito"/>
                <a:cs typeface="Nunito"/>
                <a:sym typeface="Nunito"/>
              </a:rPr>
              <a:t>Each row in a dimension table has a primary key, which uniquely identifies it. This key links the dimension table to the fact table. Often, a surrogate key (a system-generated number) is used instead of a natural key because it is simpler and improves query performance (Kumar, 2024, para. 22).</a:t>
            </a:r>
          </a:p>
          <a:p>
            <a:pPr marL="647700" lvl="1" indent="-323850" algn="l">
              <a:lnSpc>
                <a:spcPts val="4500"/>
              </a:lnSpc>
              <a:buFont typeface="Arial"/>
              <a:buChar char="•"/>
            </a:pPr>
            <a:r>
              <a:rPr lang="en-US" sz="3000">
                <a:solidFill>
                  <a:srgbClr val="000000"/>
                </a:solidFill>
                <a:latin typeface="Nunito"/>
                <a:ea typeface="Nunito"/>
                <a:cs typeface="Nunito"/>
                <a:sym typeface="Nunito"/>
              </a:rPr>
              <a:t>Dimension tables help businesses filter, group, and analyze data effectively. They allow users to break down data into different categories, such as time periods or customer segments. For example, a sales report could show how many customers from a specific region purchased a product in a given year (Sheldon, n.d., para. 4).</a:t>
            </a:r>
          </a:p>
          <a:p>
            <a:pPr marL="647700" lvl="1" indent="-323850" algn="l">
              <a:lnSpc>
                <a:spcPts val="4500"/>
              </a:lnSpc>
              <a:buFont typeface="Arial"/>
              <a:buChar char="•"/>
            </a:pPr>
            <a:r>
              <a:rPr lang="en-US" sz="3000">
                <a:solidFill>
                  <a:srgbClr val="000000"/>
                </a:solidFill>
                <a:latin typeface="Nunito"/>
                <a:ea typeface="Nunito"/>
                <a:cs typeface="Nunito"/>
                <a:sym typeface="Nunito"/>
              </a:rPr>
              <a:t>Since dimension tables are mostly used for reading data rather than updating it frequently, they are often denormalized. This means the data is stored in a way that makes analysis faster and easier rather than following strict database normalization rules (Sheldon, n.d., para. 10).</a:t>
            </a:r>
          </a:p>
        </p:txBody>
      </p:sp>
      <p:sp>
        <p:nvSpPr>
          <p:cNvPr id="10" name="TextBox 10"/>
          <p:cNvSpPr txBox="1"/>
          <p:nvPr/>
        </p:nvSpPr>
        <p:spPr>
          <a:xfrm>
            <a:off x="0" y="820118"/>
            <a:ext cx="47625000" cy="1069976"/>
          </a:xfrm>
          <a:prstGeom prst="rect">
            <a:avLst/>
          </a:prstGeom>
        </p:spPr>
        <p:txBody>
          <a:bodyPr lIns="0" tIns="0" rIns="0" bIns="0" rtlCol="0" anchor="t">
            <a:spAutoFit/>
          </a:bodyPr>
          <a:lstStyle/>
          <a:p>
            <a:pPr algn="ctr">
              <a:lnSpc>
                <a:spcPts val="8000"/>
              </a:lnSpc>
            </a:pPr>
            <a:r>
              <a:rPr lang="en-US" sz="8000" b="1">
                <a:solidFill>
                  <a:srgbClr val="000000"/>
                </a:solidFill>
                <a:latin typeface="Nunito Bold"/>
                <a:ea typeface="Nunito Bold"/>
                <a:cs typeface="Nunito Bold"/>
                <a:sym typeface="Nunito Bold"/>
              </a:rPr>
              <a:t>(3) What is the dimension table, and what is the fact table?</a:t>
            </a:r>
          </a:p>
        </p:txBody>
      </p:sp>
      <p:sp>
        <p:nvSpPr>
          <p:cNvPr id="11" name="TextBox 11"/>
          <p:cNvSpPr txBox="1"/>
          <p:nvPr/>
        </p:nvSpPr>
        <p:spPr>
          <a:xfrm>
            <a:off x="1895849" y="9981031"/>
            <a:ext cx="8313725"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5</a:t>
            </a:r>
          </a:p>
          <a:p>
            <a:pPr algn="l">
              <a:lnSpc>
                <a:spcPts val="4500"/>
              </a:lnSpc>
            </a:pPr>
            <a:r>
              <a:rPr lang="en-US" sz="3000" i="1">
                <a:solidFill>
                  <a:srgbClr val="000000"/>
                </a:solidFill>
                <a:latin typeface="Nunito Italics"/>
                <a:ea typeface="Nunito Italics"/>
                <a:cs typeface="Nunito Italics"/>
                <a:sym typeface="Nunito Italics"/>
              </a:rPr>
              <a:t>Dimension Tables and Fact Table (Star Schema)</a:t>
            </a:r>
          </a:p>
        </p:txBody>
      </p:sp>
      <p:sp>
        <p:nvSpPr>
          <p:cNvPr id="12" name="TextBox 12"/>
          <p:cNvSpPr txBox="1"/>
          <p:nvPr/>
        </p:nvSpPr>
        <p:spPr>
          <a:xfrm>
            <a:off x="310180" y="19602703"/>
            <a:ext cx="14928385" cy="542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(Star Schema in Data Warehouse modeling.), 2025, para. 1</a:t>
            </a:r>
          </a:p>
        </p:txBody>
      </p:sp>
      <p:sp>
        <p:nvSpPr>
          <p:cNvPr id="13" name="TextBox 13"/>
          <p:cNvSpPr txBox="1"/>
          <p:nvPr/>
        </p:nvSpPr>
        <p:spPr>
          <a:xfrm>
            <a:off x="310180" y="21736303"/>
            <a:ext cx="46776611" cy="5114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Characteristics of a Dimension Table:</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Attribute Relationships: The attributes within a dimension table are typically independent of each other, even though they exist within the same table (Kumar, 2024, para. 23).</a:t>
            </a:r>
          </a:p>
          <a:p>
            <a:pPr marL="647700" lvl="1" indent="-323850" algn="l">
              <a:lnSpc>
                <a:spcPts val="4500"/>
              </a:lnSpc>
              <a:buFont typeface="Arial"/>
              <a:buChar char="•"/>
            </a:pPr>
            <a:r>
              <a:rPr lang="en-US" sz="3000">
                <a:solidFill>
                  <a:srgbClr val="000000"/>
                </a:solidFill>
                <a:latin typeface="Nunito"/>
                <a:ea typeface="Nunito"/>
                <a:cs typeface="Nunito"/>
                <a:sym typeface="Nunito"/>
              </a:rPr>
              <a:t>Number of Records: Dimension tables generally contain more descriptive attributes than actual records (Kumar, 2024, para. 24).</a:t>
            </a:r>
          </a:p>
          <a:p>
            <a:pPr marL="647700" lvl="1" indent="-323850" algn="l">
              <a:lnSpc>
                <a:spcPts val="4500"/>
              </a:lnSpc>
              <a:buFont typeface="Arial"/>
              <a:buChar char="•"/>
            </a:pPr>
            <a:r>
              <a:rPr lang="en-US" sz="3000">
                <a:solidFill>
                  <a:srgbClr val="000000"/>
                </a:solidFill>
                <a:latin typeface="Nunito"/>
                <a:ea typeface="Nunito"/>
                <a:cs typeface="Nunito"/>
                <a:sym typeface="Nunito"/>
              </a:rPr>
              <a:t>Primary Key: Each dimension table includes a primary key to uniquely identify individual records (Kumar, 2024, para. 25).</a:t>
            </a:r>
          </a:p>
          <a:p>
            <a:pPr marL="647700" lvl="1" indent="-323850" algn="l">
              <a:lnSpc>
                <a:spcPts val="4500"/>
              </a:lnSpc>
              <a:buFont typeface="Arial"/>
              <a:buChar char="•"/>
            </a:pPr>
            <a:r>
              <a:rPr lang="en-US" sz="3000">
                <a:solidFill>
                  <a:srgbClr val="000000"/>
                </a:solidFill>
                <a:latin typeface="Nunito"/>
                <a:ea typeface="Nunito"/>
                <a:cs typeface="Nunito"/>
                <a:sym typeface="Nunito"/>
              </a:rPr>
              <a:t>Normalization: These tables are usually denormalized to enhance query performance, as normalization would require multiple joins, slowing down data retrieval (Kumar, 2024, para. 26).</a:t>
            </a:r>
          </a:p>
          <a:p>
            <a:pPr marL="647700" lvl="1" indent="-323850" algn="l">
              <a:lnSpc>
                <a:spcPts val="4500"/>
              </a:lnSpc>
              <a:buFont typeface="Arial"/>
              <a:buChar char="•"/>
            </a:pPr>
            <a:r>
              <a:rPr lang="en-US" sz="3000">
                <a:solidFill>
                  <a:srgbClr val="000000"/>
                </a:solidFill>
                <a:latin typeface="Nunito"/>
                <a:ea typeface="Nunito"/>
                <a:cs typeface="Nunito"/>
                <a:sym typeface="Nunito"/>
              </a:rPr>
              <a:t>Attributes Expansion: Due to the large number of attributes, dimension tables tend to expand horizontally (Kumar, 2024, para. 27).</a:t>
            </a:r>
          </a:p>
          <a:p>
            <a:pPr marL="647700" lvl="1" indent="-323850" algn="l">
              <a:lnSpc>
                <a:spcPts val="4500"/>
              </a:lnSpc>
              <a:buFont typeface="Arial"/>
              <a:buChar char="•"/>
            </a:pPr>
            <a:r>
              <a:rPr lang="en-US" sz="3000">
                <a:solidFill>
                  <a:srgbClr val="000000"/>
                </a:solidFill>
                <a:latin typeface="Nunito"/>
                <a:ea typeface="Nunito"/>
                <a:cs typeface="Nunito"/>
                <a:sym typeface="Nunito"/>
              </a:rPr>
              <a:t>Drill-Down and Roll-Up: Attributes within the dimension table allow users to analyze data at different levels, either by drilling down to more detailed information or rolling up to a higher summary level (Kumar, 2024, para. 28).</a:t>
            </a:r>
          </a:p>
          <a:p>
            <a:pPr marL="647700" lvl="1" indent="-323850" algn="l">
              <a:lnSpc>
                <a:spcPts val="4500"/>
              </a:lnSpc>
              <a:buFont typeface="Arial"/>
              <a:buChar char="•"/>
            </a:pPr>
            <a:r>
              <a:rPr lang="en-US" sz="3000">
                <a:solidFill>
                  <a:srgbClr val="000000"/>
                </a:solidFill>
                <a:latin typeface="Nunito"/>
                <a:ea typeface="Nunito"/>
                <a:cs typeface="Nunito"/>
                <a:sym typeface="Nunito"/>
              </a:rPr>
              <a:t>Attribute Values: Most values in a dimension table are stored as textual descriptions rather than numerical data (Kumar, 2024, para. 29).</a:t>
            </a:r>
          </a:p>
        </p:txBody>
      </p:sp>
      <p:sp>
        <p:nvSpPr>
          <p:cNvPr id="14" name="TextBox 14"/>
          <p:cNvSpPr txBox="1"/>
          <p:nvPr/>
        </p:nvSpPr>
        <p:spPr>
          <a:xfrm>
            <a:off x="18704236" y="9981031"/>
            <a:ext cx="10216527"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6</a:t>
            </a:r>
          </a:p>
          <a:p>
            <a:pPr algn="l">
              <a:lnSpc>
                <a:spcPts val="4500"/>
              </a:lnSpc>
            </a:pPr>
            <a:r>
              <a:rPr lang="en-US" sz="3000" i="1">
                <a:solidFill>
                  <a:srgbClr val="000000"/>
                </a:solidFill>
                <a:latin typeface="Nunito Italics"/>
                <a:ea typeface="Nunito Italics"/>
                <a:cs typeface="Nunito Italics"/>
                <a:sym typeface="Nunito Italics"/>
              </a:rPr>
              <a:t>Dimension Tables and Fact Table (Snowflake Schema)</a:t>
            </a:r>
          </a:p>
        </p:txBody>
      </p:sp>
      <p:sp>
        <p:nvSpPr>
          <p:cNvPr id="15" name="TextBox 15"/>
          <p:cNvSpPr txBox="1"/>
          <p:nvPr/>
        </p:nvSpPr>
        <p:spPr>
          <a:xfrm>
            <a:off x="16300894" y="19774153"/>
            <a:ext cx="15660264" cy="542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(Snowflake Schema in Data Warehouse Model.), 2025, para. 1</a:t>
            </a:r>
          </a:p>
        </p:txBody>
      </p:sp>
      <p:sp>
        <p:nvSpPr>
          <p:cNvPr id="16" name="Freeform 16"/>
          <p:cNvSpPr/>
          <p:nvPr/>
        </p:nvSpPr>
        <p:spPr>
          <a:xfrm>
            <a:off x="32787490" y="11446248"/>
            <a:ext cx="12872426" cy="5883772"/>
          </a:xfrm>
          <a:custGeom>
            <a:avLst/>
            <a:gdLst/>
            <a:ahLst/>
            <a:cxnLst/>
            <a:rect l="l" t="t" r="r" b="b"/>
            <a:pathLst>
              <a:path w="12872426" h="5883772">
                <a:moveTo>
                  <a:pt x="0" y="0"/>
                </a:moveTo>
                <a:lnTo>
                  <a:pt x="12872427" y="0"/>
                </a:lnTo>
                <a:lnTo>
                  <a:pt x="12872427" y="5883772"/>
                </a:lnTo>
                <a:lnTo>
                  <a:pt x="0" y="5883772"/>
                </a:lnTo>
                <a:lnTo>
                  <a:pt x="0" y="0"/>
                </a:lnTo>
                <a:close/>
              </a:path>
            </a:pathLst>
          </a:custGeom>
          <a:blipFill>
            <a:blip r:embed="rId10"/>
            <a:stretch>
              <a:fillRect/>
            </a:stretch>
          </a:blipFill>
        </p:spPr>
        <p:txBody>
          <a:bodyPr/>
          <a:lstStyle/>
          <a:p>
            <a:endParaRPr lang="en-IN"/>
          </a:p>
        </p:txBody>
      </p:sp>
      <p:sp>
        <p:nvSpPr>
          <p:cNvPr id="17" name="TextBox 17"/>
          <p:cNvSpPr txBox="1"/>
          <p:nvPr/>
        </p:nvSpPr>
        <p:spPr>
          <a:xfrm>
            <a:off x="32787490" y="9981031"/>
            <a:ext cx="11378993"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7</a:t>
            </a:r>
          </a:p>
          <a:p>
            <a:pPr algn="l">
              <a:lnSpc>
                <a:spcPts val="4500"/>
              </a:lnSpc>
            </a:pPr>
            <a:r>
              <a:rPr lang="en-US" sz="3000" i="1">
                <a:solidFill>
                  <a:srgbClr val="000000"/>
                </a:solidFill>
                <a:latin typeface="Nunito Italics"/>
                <a:ea typeface="Nunito Italics"/>
                <a:cs typeface="Nunito Italics"/>
                <a:sym typeface="Nunito Italics"/>
              </a:rPr>
              <a:t>Dimension Tables and Fact Tables (Fact Constellation Schema)</a:t>
            </a:r>
          </a:p>
        </p:txBody>
      </p:sp>
      <p:sp>
        <p:nvSpPr>
          <p:cNvPr id="18" name="TextBox 18"/>
          <p:cNvSpPr txBox="1"/>
          <p:nvPr/>
        </p:nvSpPr>
        <p:spPr>
          <a:xfrm>
            <a:off x="31383254" y="17796745"/>
            <a:ext cx="15931566" cy="542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Note. From GeeksForGeeks (Fact Constellation in Data Warehouse modelling.), 2025, para.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extBox 6"/>
          <p:cNvSpPr txBox="1"/>
          <p:nvPr/>
        </p:nvSpPr>
        <p:spPr>
          <a:xfrm>
            <a:off x="424195" y="832329"/>
            <a:ext cx="46776611" cy="14830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Fact Table:</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A fact table is a table in a data warehouse that stores numerical values, also called facts or measures, which are related to a business process. It is the center of a dimensional model, surrounded by dimension tables that describe the facts with additional details (Sheldon, n.d., para. 1).</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Each fact table has two main types of columns: </a:t>
            </a:r>
          </a:p>
          <a:p>
            <a:pPr marL="1295400" lvl="2" indent="-431800" algn="l">
              <a:lnSpc>
                <a:spcPts val="4500"/>
              </a:lnSpc>
              <a:buFont typeface="Arial"/>
              <a:buChar char="⚬"/>
            </a:pPr>
            <a:r>
              <a:rPr lang="en-US" sz="3000">
                <a:solidFill>
                  <a:srgbClr val="000000"/>
                </a:solidFill>
                <a:latin typeface="Nunito"/>
                <a:ea typeface="Nunito"/>
                <a:cs typeface="Nunito"/>
                <a:sym typeface="Nunito"/>
              </a:rPr>
              <a:t>Measures – These are numerical values, such as sales amount or total units sold</a:t>
            </a:r>
          </a:p>
          <a:p>
            <a:pPr marL="1295400" lvl="2" indent="-431800" algn="l">
              <a:lnSpc>
                <a:spcPts val="4500"/>
              </a:lnSpc>
              <a:buFont typeface="Arial"/>
              <a:buChar char="⚬"/>
            </a:pPr>
            <a:r>
              <a:rPr lang="en-US" sz="3000">
                <a:solidFill>
                  <a:srgbClr val="000000"/>
                </a:solidFill>
                <a:latin typeface="Nunito"/>
                <a:ea typeface="Nunito"/>
                <a:cs typeface="Nunito"/>
                <a:sym typeface="Nunito"/>
              </a:rPr>
              <a:t>Foreign Keys – These link the fact table to dimension tables, helping to analyze data from different perspectives (Kumar, 2024, para. 7).</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Fact tables are often used to store transactional data, meaning each row represents a specific event, such as a purchase, a booking, or an order. At Airbnb, fact tables track events like reservations, cancellations, and changes (Chang, n.d., para. 13).</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A fact table is usually part of a star schema or snowflake schema in a data warehouse. If there are multiple fact tables, they can be connected using a fact constellation schema (Sheldon, n.d., para. 4).</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There are three types of fact tables:</a:t>
            </a:r>
          </a:p>
          <a:p>
            <a:pPr marL="1295400" lvl="2" indent="-431800" algn="l">
              <a:lnSpc>
                <a:spcPts val="4500"/>
              </a:lnSpc>
              <a:buFont typeface="Arial"/>
              <a:buChar char="⚬"/>
            </a:pPr>
            <a:r>
              <a:rPr lang="en-US" sz="3000">
                <a:solidFill>
                  <a:srgbClr val="000000"/>
                </a:solidFill>
                <a:latin typeface="Nunito"/>
                <a:ea typeface="Nunito"/>
                <a:cs typeface="Nunito"/>
                <a:sym typeface="Nunito"/>
              </a:rPr>
              <a:t>Transactional Fact Table – Stores detailed records of business events, like sales transactions (Sheldon, n.d., para. 9).</a:t>
            </a:r>
          </a:p>
          <a:p>
            <a:pPr marL="1295400" lvl="2" indent="-431800" algn="l">
              <a:lnSpc>
                <a:spcPts val="4500"/>
              </a:lnSpc>
              <a:buFont typeface="Arial"/>
              <a:buChar char="⚬"/>
            </a:pPr>
            <a:r>
              <a:rPr lang="en-US" sz="3000">
                <a:solidFill>
                  <a:srgbClr val="000000"/>
                </a:solidFill>
                <a:latin typeface="Nunito"/>
                <a:ea typeface="Nunito"/>
                <a:cs typeface="Nunito"/>
                <a:sym typeface="Nunito"/>
              </a:rPr>
              <a:t>Snapshot Fact Table – Captures data at specific time intervals, such as monthly sales totals (Sheldon, n.d., para. 10).</a:t>
            </a:r>
          </a:p>
          <a:p>
            <a:pPr marL="1295400" lvl="2" indent="-431800" algn="l">
              <a:lnSpc>
                <a:spcPts val="4500"/>
              </a:lnSpc>
              <a:buFont typeface="Arial"/>
              <a:buChar char="⚬"/>
            </a:pPr>
            <a:r>
              <a:rPr lang="en-US" sz="3000">
                <a:solidFill>
                  <a:srgbClr val="000000"/>
                </a:solidFill>
                <a:latin typeface="Nunito"/>
                <a:ea typeface="Nunito"/>
                <a:cs typeface="Nunito"/>
                <a:sym typeface="Nunito"/>
              </a:rPr>
              <a:t>Accumulating Fact Table – Tracks a process over time, like an order going through different stages (Sheldon, n.d., para. 11).</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Fact tables contain different types of measures:</a:t>
            </a:r>
          </a:p>
          <a:p>
            <a:pPr marL="1295400" lvl="2" indent="-431800" algn="l">
              <a:lnSpc>
                <a:spcPts val="4500"/>
              </a:lnSpc>
              <a:buFont typeface="Arial"/>
              <a:buChar char="⚬"/>
            </a:pPr>
            <a:r>
              <a:rPr lang="en-US" sz="3000">
                <a:solidFill>
                  <a:srgbClr val="000000"/>
                </a:solidFill>
                <a:latin typeface="Nunito"/>
                <a:ea typeface="Nunito"/>
                <a:cs typeface="Nunito"/>
                <a:sym typeface="Nunito"/>
              </a:rPr>
              <a:t>Additive Measures – Can be summed across any dimension (e.g., total sales) (Sheldon, n.d., para. 13).</a:t>
            </a:r>
          </a:p>
          <a:p>
            <a:pPr marL="1295400" lvl="2" indent="-431800" algn="l">
              <a:lnSpc>
                <a:spcPts val="4500"/>
              </a:lnSpc>
              <a:buFont typeface="Arial"/>
              <a:buChar char="⚬"/>
            </a:pPr>
            <a:r>
              <a:rPr lang="en-US" sz="3000">
                <a:solidFill>
                  <a:srgbClr val="000000"/>
                </a:solidFill>
                <a:latin typeface="Nunito"/>
                <a:ea typeface="Nunito"/>
                <a:cs typeface="Nunito"/>
                <a:sym typeface="Nunito"/>
              </a:rPr>
              <a:t>Non-Additive Measures – Cannot be summed (e.g., percentage profit) (Sheldon, n.d., para. 14).</a:t>
            </a:r>
          </a:p>
          <a:p>
            <a:pPr marL="1295400" lvl="2" indent="-431800" algn="l">
              <a:lnSpc>
                <a:spcPts val="4500"/>
              </a:lnSpc>
              <a:buFont typeface="Arial"/>
              <a:buChar char="⚬"/>
            </a:pPr>
            <a:r>
              <a:rPr lang="en-US" sz="3000">
                <a:solidFill>
                  <a:srgbClr val="000000"/>
                </a:solidFill>
                <a:latin typeface="Nunito"/>
                <a:ea typeface="Nunito"/>
                <a:cs typeface="Nunito"/>
                <a:sym typeface="Nunito"/>
              </a:rPr>
              <a:t>Semi-Additive Measures – Can be summed across some dimensions but not others (e.g., daily inventory) (Sheldon, n.d., para. 15).</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Some fact tables do not have measures and are called factless fact tables. These tables only store foreign keys but still provide useful insights by linking dimensions together (Sheldon, n.d., para. 16).</a:t>
            </a:r>
          </a:p>
          <a:p>
            <a:pPr algn="l">
              <a:lnSpc>
                <a:spcPts val="4500"/>
              </a:lnSpc>
            </a:pPr>
            <a:endParaRPr lang="en-US" sz="3000">
              <a:solidFill>
                <a:srgbClr val="000000"/>
              </a:solidFill>
              <a:latin typeface="Nunito"/>
              <a:ea typeface="Nunito"/>
              <a:cs typeface="Nunito"/>
              <a:sym typeface="Nunito"/>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Overall, fact tables are essential in a data warehouse because they store key business information and allow organizations to analyze data effectively.</a:t>
            </a:r>
          </a:p>
        </p:txBody>
      </p:sp>
      <p:sp>
        <p:nvSpPr>
          <p:cNvPr id="7" name="TextBox 7"/>
          <p:cNvSpPr txBox="1"/>
          <p:nvPr/>
        </p:nvSpPr>
        <p:spPr>
          <a:xfrm>
            <a:off x="424195" y="16167626"/>
            <a:ext cx="46776611" cy="6257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Characteristics of a Fact Table: </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Outrigger Dimensions: These are dimensions that reference other dimension tables to enhance the information available in the fact table (Kumar, 2024, para. 11).</a:t>
            </a:r>
          </a:p>
          <a:p>
            <a:pPr marL="647700" lvl="1" indent="-323850" algn="l">
              <a:lnSpc>
                <a:spcPts val="4500"/>
              </a:lnSpc>
              <a:buFont typeface="Arial"/>
              <a:buChar char="•"/>
            </a:pPr>
            <a:r>
              <a:rPr lang="en-US" sz="3000">
                <a:solidFill>
                  <a:srgbClr val="000000"/>
                </a:solidFill>
                <a:latin typeface="Nunito"/>
                <a:ea typeface="Nunito"/>
                <a:cs typeface="Nunito"/>
                <a:sym typeface="Nunito"/>
              </a:rPr>
              <a:t>Keys: Every fact table has a key composed of primary keys from the associated dimension tables. A concatenated key is one example, serving to uniquely identify each row in the fact table (Kumar, 2024, para. 12).</a:t>
            </a:r>
          </a:p>
          <a:p>
            <a:pPr marL="647700" lvl="1" indent="-323850" algn="l">
              <a:lnSpc>
                <a:spcPts val="4500"/>
              </a:lnSpc>
              <a:buFont typeface="Arial"/>
              <a:buChar char="•"/>
            </a:pPr>
            <a:r>
              <a:rPr lang="en-US" sz="3000">
                <a:solidFill>
                  <a:srgbClr val="000000"/>
                </a:solidFill>
                <a:latin typeface="Nunito"/>
                <a:ea typeface="Nunito"/>
                <a:cs typeface="Nunito"/>
                <a:sym typeface="Nunito"/>
              </a:rPr>
              <a:t>Additive Measures: Fact tables may contain fully additive measures, which apply to all dimensions. Some measures are only semi-additive, applying to certain dimensions, while others, known as quasi-measures, store only the basic unit of measurement for a business process (Kumar, 2024, para. 13).</a:t>
            </a:r>
          </a:p>
          <a:p>
            <a:pPr marL="647700" lvl="1" indent="-323850" algn="l">
              <a:lnSpc>
                <a:spcPts val="4500"/>
              </a:lnSpc>
              <a:buFont typeface="Arial"/>
              <a:buChar char="•"/>
            </a:pPr>
            <a:r>
              <a:rPr lang="en-US" sz="3000">
                <a:solidFill>
                  <a:srgbClr val="000000"/>
                </a:solidFill>
                <a:latin typeface="Nunito"/>
                <a:ea typeface="Nunito"/>
                <a:cs typeface="Nunito"/>
                <a:sym typeface="Nunito"/>
              </a:rPr>
              <a:t>Fact Table Grain: The grain defines the level of detail captured in the fact table. The fact table should ideally capture data at the finest level to ensure completeness (Kumar, 2024, para. 14).</a:t>
            </a:r>
          </a:p>
          <a:p>
            <a:pPr marL="647700" lvl="1" indent="-323850" algn="l">
              <a:lnSpc>
                <a:spcPts val="4500"/>
              </a:lnSpc>
              <a:buFont typeface="Arial"/>
              <a:buChar char="•"/>
            </a:pPr>
            <a:r>
              <a:rPr lang="en-US" sz="3000">
                <a:solidFill>
                  <a:srgbClr val="000000"/>
                </a:solidFill>
                <a:latin typeface="Nunito"/>
                <a:ea typeface="Nunito"/>
                <a:cs typeface="Nunito"/>
                <a:sym typeface="Nunito"/>
              </a:rPr>
              <a:t>Degenerated Dimensions: These are dimensions or attributes included in the fact table but not additive or detailed enough to be treated as dimensions (Kumar, 2024, para. 15).</a:t>
            </a:r>
          </a:p>
          <a:p>
            <a:pPr marL="647700" lvl="1" indent="-323850" algn="l">
              <a:lnSpc>
                <a:spcPts val="4500"/>
              </a:lnSpc>
              <a:buFont typeface="Arial"/>
              <a:buChar char="•"/>
            </a:pPr>
            <a:r>
              <a:rPr lang="en-US" sz="3000">
                <a:solidFill>
                  <a:srgbClr val="000000"/>
                </a:solidFill>
                <a:latin typeface="Nunito"/>
                <a:ea typeface="Nunito"/>
                <a:cs typeface="Nunito"/>
                <a:sym typeface="Nunito"/>
              </a:rPr>
              <a:t>Sparse Data: In some cases, records in the fact table may include missing values or null data which indicate that certain information is unavailable (Kumar, 2024, para. 16).</a:t>
            </a:r>
          </a:p>
          <a:p>
            <a:pPr marL="647700" lvl="1" indent="-323850" algn="l">
              <a:lnSpc>
                <a:spcPts val="4500"/>
              </a:lnSpc>
              <a:buFont typeface="Arial"/>
              <a:buChar char="•"/>
            </a:pPr>
            <a:r>
              <a:rPr lang="en-US" sz="3000">
                <a:solidFill>
                  <a:srgbClr val="000000"/>
                </a:solidFill>
                <a:latin typeface="Nunito"/>
                <a:ea typeface="Nunito"/>
                <a:cs typeface="Nunito"/>
                <a:sym typeface="Nunito"/>
              </a:rPr>
              <a:t>Shrunken Rollup Dimensions: These dimensions are derived from the base dimensions by subdividing them into smaller columns and rows. They offer more granular insights (Kumar, 2024, para. 17).</a:t>
            </a:r>
          </a:p>
          <a:p>
            <a:pPr algn="l">
              <a:lnSpc>
                <a:spcPts val="4500"/>
              </a:lnSpc>
            </a:pPr>
            <a:endParaRPr lang="en-US" sz="3000">
              <a:solidFill>
                <a:srgbClr val="000000"/>
              </a:solidFill>
              <a:latin typeface="Nunito"/>
              <a:ea typeface="Nunito"/>
              <a:cs typeface="Nunito"/>
              <a:sym typeface="Nunito"/>
            </a:endParaRPr>
          </a:p>
        </p:txBody>
      </p:sp>
      <p:sp>
        <p:nvSpPr>
          <p:cNvPr id="8" name="TextBox 8"/>
          <p:cNvSpPr txBox="1"/>
          <p:nvPr/>
        </p:nvSpPr>
        <p:spPr>
          <a:xfrm>
            <a:off x="424195" y="22930376"/>
            <a:ext cx="46776611" cy="4543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Understanding the Granularity of a Fact Table: </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Granularity means the level of detail in a fact table. A fact table with high granularity stores detailed data, like sales at the product, customer, and date level. A fact table with low granularity stores summarized data, like total sales for a product category, region, and month (LinkedIn, n.d., para. 1).</a:t>
            </a:r>
          </a:p>
          <a:p>
            <a:pPr marL="647700" lvl="1" indent="-323850" algn="l">
              <a:lnSpc>
                <a:spcPts val="4500"/>
              </a:lnSpc>
              <a:buFont typeface="Arial"/>
              <a:buChar char="•"/>
            </a:pPr>
            <a:r>
              <a:rPr lang="en-US" sz="3000">
                <a:solidFill>
                  <a:srgbClr val="000000"/>
                </a:solidFill>
                <a:latin typeface="Nunito"/>
                <a:ea typeface="Nunito"/>
                <a:cs typeface="Nunito"/>
                <a:sym typeface="Nunito"/>
              </a:rPr>
              <a:t>Choosing the right granularity is important because it affects performance and usability. High granularity gives more accuracy and flexibility but requires more storage and processing. Low granularity is simpler and faster but has less detail (LinkedIn, n.d., para. 2).</a:t>
            </a:r>
          </a:p>
          <a:p>
            <a:pPr marL="647700" lvl="1" indent="-323850" algn="l">
              <a:lnSpc>
                <a:spcPts val="4500"/>
              </a:lnSpc>
              <a:buFont typeface="Arial"/>
              <a:buChar char="•"/>
            </a:pPr>
            <a:r>
              <a:rPr lang="en-US" sz="3000">
                <a:solidFill>
                  <a:srgbClr val="000000"/>
                </a:solidFill>
                <a:latin typeface="Nunito"/>
                <a:ea typeface="Nunito"/>
                <a:cs typeface="Nunito"/>
                <a:sym typeface="Nunito"/>
              </a:rPr>
              <a:t>To decide the right granularity, businesses should consider the questions they want to answer, data availability, and system limitations. The goal is to find a balance between detail and efficiency (LinkedIn, n.d., para. 3).</a:t>
            </a:r>
          </a:p>
          <a:p>
            <a:pPr marL="647700" lvl="1" indent="-323850" algn="l">
              <a:lnSpc>
                <a:spcPts val="4500"/>
              </a:lnSpc>
              <a:buFont typeface="Arial"/>
              <a:buChar char="•"/>
            </a:pPr>
            <a:r>
              <a:rPr lang="en-US" sz="3000">
                <a:solidFill>
                  <a:srgbClr val="000000"/>
                </a:solidFill>
                <a:latin typeface="Nunito"/>
                <a:ea typeface="Nunito"/>
                <a:cs typeface="Nunito"/>
                <a:sym typeface="Nunito"/>
              </a:rPr>
              <a:t>In a star schema, the fact table’s granularity is set by its lowest level of detail. The dimension tables define hierarchies, allowing data to be grouped at different levels (LinkedIn, n.d., para. 4).</a:t>
            </a:r>
          </a:p>
          <a:p>
            <a:pPr marL="647700" lvl="1" indent="-323850" algn="l">
              <a:lnSpc>
                <a:spcPts val="4500"/>
              </a:lnSpc>
              <a:buFont typeface="Arial"/>
              <a:buChar char="•"/>
            </a:pPr>
            <a:r>
              <a:rPr lang="en-US" sz="3000">
                <a:solidFill>
                  <a:srgbClr val="000000"/>
                </a:solidFill>
                <a:latin typeface="Nunito"/>
                <a:ea typeface="Nunito"/>
                <a:cs typeface="Nunito"/>
                <a:sym typeface="Nunito"/>
              </a:rPr>
              <a:t>After setting granularity, businesses must test and validate their choice. This can be done using data quality checks, visualization, and performance monitoring to ensure the data meets business needs (LinkedIn, n.d., para.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AutoShape 6"/>
          <p:cNvSpPr/>
          <p:nvPr/>
        </p:nvSpPr>
        <p:spPr>
          <a:xfrm>
            <a:off x="310180" y="2432834"/>
            <a:ext cx="47004640" cy="0"/>
          </a:xfrm>
          <a:prstGeom prst="line">
            <a:avLst/>
          </a:prstGeom>
          <a:ln w="38100" cap="flat">
            <a:solidFill>
              <a:srgbClr val="000000"/>
            </a:solidFill>
            <a:prstDash val="solid"/>
            <a:headEnd type="oval" w="lg" len="lg"/>
            <a:tailEnd type="oval" w="lg" len="lg"/>
          </a:ln>
        </p:spPr>
        <p:txBody>
          <a:bodyPr/>
          <a:lstStyle/>
          <a:p>
            <a:endParaRPr lang="en-IN"/>
          </a:p>
        </p:txBody>
      </p:sp>
      <p:sp>
        <p:nvSpPr>
          <p:cNvPr id="7" name="Freeform 7"/>
          <p:cNvSpPr/>
          <p:nvPr/>
        </p:nvSpPr>
        <p:spPr>
          <a:xfrm>
            <a:off x="19138498" y="16687347"/>
            <a:ext cx="9348005" cy="5258253"/>
          </a:xfrm>
          <a:custGeom>
            <a:avLst/>
            <a:gdLst/>
            <a:ahLst/>
            <a:cxnLst/>
            <a:rect l="l" t="t" r="r" b="b"/>
            <a:pathLst>
              <a:path w="9348005" h="5258253">
                <a:moveTo>
                  <a:pt x="0" y="0"/>
                </a:moveTo>
                <a:lnTo>
                  <a:pt x="9348004" y="0"/>
                </a:lnTo>
                <a:lnTo>
                  <a:pt x="9348004" y="5258253"/>
                </a:lnTo>
                <a:lnTo>
                  <a:pt x="0" y="5258253"/>
                </a:lnTo>
                <a:lnTo>
                  <a:pt x="0" y="0"/>
                </a:lnTo>
                <a:close/>
              </a:path>
            </a:pathLst>
          </a:custGeom>
          <a:blipFill>
            <a:blip r:embed="rId8"/>
            <a:stretch>
              <a:fillRect/>
            </a:stretch>
          </a:blipFill>
        </p:spPr>
        <p:txBody>
          <a:bodyPr/>
          <a:lstStyle/>
          <a:p>
            <a:endParaRPr lang="en-IN"/>
          </a:p>
        </p:txBody>
      </p:sp>
      <p:sp>
        <p:nvSpPr>
          <p:cNvPr id="8" name="TextBox 8"/>
          <p:cNvSpPr txBox="1"/>
          <p:nvPr/>
        </p:nvSpPr>
        <p:spPr>
          <a:xfrm>
            <a:off x="310180" y="2909241"/>
            <a:ext cx="47004640" cy="16859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There are three prominent types of data warehouse schemas: Star Schema, Snowflake Schema, and Fact Constellation Schema. Each schema has its own unique design constraints and represents different organizational structures for data storage and relationships within the data warehouse (Buuck, 2022, para. 8).</a:t>
            </a:r>
          </a:p>
          <a:p>
            <a:pPr algn="l">
              <a:lnSpc>
                <a:spcPts val="4500"/>
              </a:lnSpc>
            </a:pPr>
            <a:endParaRPr lang="en-US" sz="3000">
              <a:solidFill>
                <a:srgbClr val="000000"/>
              </a:solidFill>
              <a:latin typeface="Nunito"/>
              <a:ea typeface="Nunito"/>
              <a:cs typeface="Nunito"/>
              <a:sym typeface="Nunito"/>
            </a:endParaRPr>
          </a:p>
        </p:txBody>
      </p:sp>
      <p:sp>
        <p:nvSpPr>
          <p:cNvPr id="9" name="TextBox 9"/>
          <p:cNvSpPr txBox="1"/>
          <p:nvPr/>
        </p:nvSpPr>
        <p:spPr>
          <a:xfrm>
            <a:off x="0" y="820118"/>
            <a:ext cx="47625000" cy="1069976"/>
          </a:xfrm>
          <a:prstGeom prst="rect">
            <a:avLst/>
          </a:prstGeom>
        </p:spPr>
        <p:txBody>
          <a:bodyPr lIns="0" tIns="0" rIns="0" bIns="0" rtlCol="0" anchor="t">
            <a:spAutoFit/>
          </a:bodyPr>
          <a:lstStyle/>
          <a:p>
            <a:pPr algn="ctr">
              <a:lnSpc>
                <a:spcPts val="8000"/>
              </a:lnSpc>
            </a:pPr>
            <a:r>
              <a:rPr lang="en-US" sz="8000" b="1">
                <a:solidFill>
                  <a:srgbClr val="000000"/>
                </a:solidFill>
                <a:latin typeface="Nunito Bold"/>
                <a:ea typeface="Nunito Bold"/>
                <a:cs typeface="Nunito Bold"/>
                <a:sym typeface="Nunito Bold"/>
              </a:rPr>
              <a:t>(4) Describe the different type of schemas for Dimensional model?</a:t>
            </a:r>
          </a:p>
        </p:txBody>
      </p:sp>
      <p:sp>
        <p:nvSpPr>
          <p:cNvPr id="10" name="TextBox 10"/>
          <p:cNvSpPr txBox="1"/>
          <p:nvPr/>
        </p:nvSpPr>
        <p:spPr>
          <a:xfrm>
            <a:off x="310180" y="4509441"/>
            <a:ext cx="47004640" cy="3400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Star Schema:</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The Star Schema is one of the most straightforward and widely used designs in a data warehouse. It features a central fact table connected to multiple dimension tables. The design is simple and resembles a star, with the central fact table at the center and several dimension tables surrounding it (Buuck, 2022, para. 9).</a:t>
            </a:r>
          </a:p>
          <a:p>
            <a:pPr marL="647700" lvl="1" indent="-323850" algn="l">
              <a:lnSpc>
                <a:spcPts val="4500"/>
              </a:lnSpc>
              <a:buFont typeface="Arial"/>
              <a:buChar char="•"/>
            </a:pPr>
            <a:r>
              <a:rPr lang="en-US" sz="3000">
                <a:solidFill>
                  <a:srgbClr val="000000"/>
                </a:solidFill>
                <a:latin typeface="Nunito"/>
                <a:ea typeface="Nunito"/>
                <a:cs typeface="Nunito"/>
                <a:sym typeface="Nunito"/>
              </a:rPr>
              <a:t>The Star Schema uses denormalized dimension tables, meaning the dimension tables are structured to introduce redundancy. This design choice aims to improve query performance by minimizing the need for complex joins (Buuck, 2022, para. 10).</a:t>
            </a:r>
          </a:p>
          <a:p>
            <a:pPr algn="l">
              <a:lnSpc>
                <a:spcPts val="4500"/>
              </a:lnSpc>
            </a:pPr>
            <a:endParaRPr lang="en-US" sz="3000">
              <a:solidFill>
                <a:srgbClr val="000000"/>
              </a:solidFill>
              <a:latin typeface="Nunito"/>
              <a:ea typeface="Nunito"/>
              <a:cs typeface="Nunito"/>
              <a:sym typeface="Nunito"/>
            </a:endParaRPr>
          </a:p>
        </p:txBody>
      </p:sp>
      <p:sp>
        <p:nvSpPr>
          <p:cNvPr id="11" name="TextBox 11"/>
          <p:cNvSpPr txBox="1"/>
          <p:nvPr/>
        </p:nvSpPr>
        <p:spPr>
          <a:xfrm>
            <a:off x="310180" y="7970681"/>
            <a:ext cx="47004640" cy="7400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Characteristics of the Star Schema:</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Denormalized Database Structure: The star schema creates a denormalized database, which is intentionally structured to store redundant data in dimension tables. This approach optimizes query performance by reducing the number of complex joins required when retrieving data (Buuck, 2022, para. 11).</a:t>
            </a:r>
          </a:p>
          <a:p>
            <a:pPr marL="647700" lvl="1" indent="-323850" algn="l">
              <a:lnSpc>
                <a:spcPts val="4500"/>
              </a:lnSpc>
              <a:buFont typeface="Arial"/>
              <a:buChar char="•"/>
            </a:pPr>
            <a:r>
              <a:rPr lang="en-US" sz="3000">
                <a:solidFill>
                  <a:srgbClr val="000000"/>
                </a:solidFill>
                <a:latin typeface="Nunito"/>
                <a:ea typeface="Nunito"/>
                <a:cs typeface="Nunito"/>
                <a:sym typeface="Nunito"/>
              </a:rPr>
              <a:t>Foreign Key Relationships: Each dimension table in a star schema has a primary key, which is connected to the fact table through a foreign key. This ensures a direct relationship between the fact table and its associated dimensions, simplifying data retrieval and improving performance (Buuck, 2022, para. 12).</a:t>
            </a:r>
          </a:p>
          <a:p>
            <a:pPr marL="647700" lvl="1" indent="-323850" algn="l">
              <a:lnSpc>
                <a:spcPts val="4500"/>
              </a:lnSpc>
              <a:buFont typeface="Arial"/>
              <a:buChar char="•"/>
            </a:pPr>
            <a:r>
              <a:rPr lang="en-US" sz="3000">
                <a:solidFill>
                  <a:srgbClr val="000000"/>
                </a:solidFill>
                <a:latin typeface="Nunito"/>
                <a:ea typeface="Nunito"/>
                <a:cs typeface="Nunito"/>
                <a:sym typeface="Nunito"/>
              </a:rPr>
              <a:t>Dedicated Dimension Tables: Every dimension in a star schema corresponds to a single, separate dimension table. This structure ensures that all attributes related to a specific dimension are stored within one table that makes it easier to manage and query data efficiently (Buuck, 2022, para. 13).</a:t>
            </a:r>
          </a:p>
          <a:p>
            <a:pPr marL="647700" lvl="1" indent="-323850" algn="l">
              <a:lnSpc>
                <a:spcPts val="4500"/>
              </a:lnSpc>
              <a:buFont typeface="Arial"/>
              <a:buChar char="•"/>
            </a:pPr>
            <a:r>
              <a:rPr lang="en-US" sz="3000">
                <a:solidFill>
                  <a:srgbClr val="000000"/>
                </a:solidFill>
                <a:latin typeface="Nunito"/>
                <a:ea typeface="Nunito"/>
                <a:cs typeface="Nunito"/>
                <a:sym typeface="Nunito"/>
              </a:rPr>
              <a:t>No Direct Relationships Between Dimension Tables: Dimension tables in a star schema are not directly linked to one another. Instead, all connections occur through the central fact table, preventing complex interdependencies and ensuring a straightforward design that enhances query efficiency (Buuck, 2022, para. 14).</a:t>
            </a:r>
          </a:p>
          <a:p>
            <a:pPr marL="647700" lvl="1" indent="-323850" algn="l">
              <a:lnSpc>
                <a:spcPts val="4500"/>
              </a:lnSpc>
              <a:buFont typeface="Arial"/>
              <a:buChar char="•"/>
            </a:pPr>
            <a:r>
              <a:rPr lang="en-US" sz="3000">
                <a:solidFill>
                  <a:srgbClr val="000000"/>
                </a:solidFill>
                <a:latin typeface="Nunito"/>
                <a:ea typeface="Nunito"/>
                <a:cs typeface="Nunito"/>
                <a:sym typeface="Nunito"/>
              </a:rPr>
              <a:t>Improved Query Performance Through Denormalization: Since the star schema employs denormalized dimension tables, it enhances query performance by reducing the need for multiple joins. This design choice allows analytical queries to execute more quickly which makes it a preferred schema for data warehousing applications (Buuck, 2022, para. 15).</a:t>
            </a:r>
          </a:p>
          <a:p>
            <a:pPr algn="l">
              <a:lnSpc>
                <a:spcPts val="4500"/>
              </a:lnSpc>
            </a:pPr>
            <a:endParaRPr lang="en-US" sz="3000">
              <a:solidFill>
                <a:srgbClr val="000000"/>
              </a:solidFill>
              <a:latin typeface="Nunito"/>
              <a:ea typeface="Nunito"/>
              <a:cs typeface="Nunito"/>
              <a:sym typeface="Nunito"/>
            </a:endParaRPr>
          </a:p>
        </p:txBody>
      </p:sp>
      <p:sp>
        <p:nvSpPr>
          <p:cNvPr id="12" name="TextBox 12"/>
          <p:cNvSpPr txBox="1"/>
          <p:nvPr/>
        </p:nvSpPr>
        <p:spPr>
          <a:xfrm>
            <a:off x="19138498" y="15285881"/>
            <a:ext cx="11378993"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8</a:t>
            </a:r>
          </a:p>
          <a:p>
            <a:pPr algn="l">
              <a:lnSpc>
                <a:spcPts val="4500"/>
              </a:lnSpc>
            </a:pPr>
            <a:r>
              <a:rPr lang="en-US" sz="3000">
                <a:solidFill>
                  <a:srgbClr val="000000"/>
                </a:solidFill>
                <a:latin typeface="Nunito"/>
                <a:ea typeface="Nunito"/>
                <a:cs typeface="Nunito"/>
                <a:sym typeface="Nunito"/>
              </a:rPr>
              <a:t>Star </a:t>
            </a:r>
            <a:r>
              <a:rPr lang="en-US" sz="3000" i="1">
                <a:solidFill>
                  <a:srgbClr val="000000"/>
                </a:solidFill>
                <a:latin typeface="Nunito Italics"/>
                <a:ea typeface="Nunito Italics"/>
                <a:cs typeface="Nunito Italics"/>
                <a:sym typeface="Nunito Italics"/>
              </a:rPr>
              <a:t>Schema</a:t>
            </a:r>
          </a:p>
        </p:txBody>
      </p:sp>
      <p:sp>
        <p:nvSpPr>
          <p:cNvPr id="13" name="TextBox 13"/>
          <p:cNvSpPr txBox="1"/>
          <p:nvPr/>
        </p:nvSpPr>
        <p:spPr>
          <a:xfrm>
            <a:off x="19842379" y="22402800"/>
            <a:ext cx="7940243" cy="542925"/>
          </a:xfrm>
          <a:prstGeom prst="rect">
            <a:avLst/>
          </a:prstGeom>
        </p:spPr>
        <p:txBody>
          <a:bodyPr lIns="0" tIns="0" rIns="0" bIns="0" rtlCol="0" anchor="t">
            <a:spAutoFit/>
          </a:bodyPr>
          <a:lstStyle/>
          <a:p>
            <a:pPr marL="647700" lvl="1" indent="-323850" algn="l">
              <a:lnSpc>
                <a:spcPts val="4500"/>
              </a:lnSpc>
              <a:buFont typeface="Arial"/>
              <a:buChar char="•"/>
            </a:pPr>
            <a:r>
              <a:rPr lang="en-US" sz="3000">
                <a:solidFill>
                  <a:srgbClr val="000000"/>
                </a:solidFill>
                <a:latin typeface="Nunito"/>
                <a:ea typeface="Nunito"/>
                <a:cs typeface="Nunito"/>
                <a:sym typeface="Nunito"/>
              </a:rPr>
              <a:t>Note. From Software GmbH, 2022, para. 9</a:t>
            </a:r>
          </a:p>
        </p:txBody>
      </p:sp>
      <p:sp>
        <p:nvSpPr>
          <p:cNvPr id="14" name="TextBox 14"/>
          <p:cNvSpPr txBox="1"/>
          <p:nvPr/>
        </p:nvSpPr>
        <p:spPr>
          <a:xfrm>
            <a:off x="310180" y="23402925"/>
            <a:ext cx="47004640" cy="4543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Snowflake Schema:</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The Snowflake Schema is a type of data warehouse schema that structures dimension tables in a hierarchical manner. It expands upon the star schema by introducing additional sub-dimension tables, which are connected to the first-order dimension tables that, in turn, are joined to the fact table. This structure further organizes the data by breaking down dimensions into multiple related tables (Buuck, 2022, para. 16).</a:t>
            </a:r>
          </a:p>
          <a:p>
            <a:pPr marL="647700" lvl="1" indent="-323850" algn="l">
              <a:lnSpc>
                <a:spcPts val="4500"/>
              </a:lnSpc>
              <a:buFont typeface="Arial"/>
              <a:buChar char="•"/>
            </a:pPr>
            <a:r>
              <a:rPr lang="en-US" sz="3000">
                <a:solidFill>
                  <a:srgbClr val="000000"/>
                </a:solidFill>
                <a:latin typeface="Nunito"/>
                <a:ea typeface="Nunito"/>
                <a:cs typeface="Nunito"/>
                <a:sym typeface="Nunito"/>
              </a:rPr>
              <a:t>Similar to the relationship between the foreign key in the fact table and the primary key in the dimension table, the snowflake schema follows the same approach but extends it further. In this schema, the primary key in a sub-dimension table is linked to a foreign key in a higher-order dimension table. It ensures a normalized structure (Buuck, 2022, para. 17).</a:t>
            </a:r>
          </a:p>
          <a:p>
            <a:pPr marL="647700" lvl="1" indent="-323850" algn="l">
              <a:lnSpc>
                <a:spcPts val="4500"/>
              </a:lnSpc>
              <a:buFont typeface="Arial"/>
              <a:buChar char="•"/>
            </a:pPr>
            <a:r>
              <a:rPr lang="en-US" sz="3000">
                <a:solidFill>
                  <a:srgbClr val="000000"/>
                </a:solidFill>
                <a:latin typeface="Nunito"/>
                <a:ea typeface="Nunito"/>
                <a:cs typeface="Nunito"/>
                <a:sym typeface="Nunito"/>
              </a:rPr>
              <a:t>Snowflake schema employs normalized dimension tables, a database structuring technique that minimizes redundancy by organizing data efficiently. The primary goal of normalization in this schema is to eliminate redundant data, thereby reducing storage overhead and improving data integrity (Buuck, 2022, para. 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64502" y="-846325"/>
            <a:ext cx="13249988" cy="11427431"/>
          </a:xfrm>
          <a:custGeom>
            <a:avLst/>
            <a:gdLst/>
            <a:ahLst/>
            <a:cxnLst/>
            <a:rect l="l" t="t" r="r" b="b"/>
            <a:pathLst>
              <a:path w="13249988" h="11427431">
                <a:moveTo>
                  <a:pt x="0" y="0"/>
                </a:moveTo>
                <a:lnTo>
                  <a:pt x="13249987" y="0"/>
                </a:lnTo>
                <a:lnTo>
                  <a:pt x="13249987" y="11427431"/>
                </a:lnTo>
                <a:lnTo>
                  <a:pt x="0" y="11427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66137">
            <a:off x="-2826096" y="18112153"/>
            <a:ext cx="10419196" cy="13439252"/>
          </a:xfrm>
          <a:custGeom>
            <a:avLst/>
            <a:gdLst/>
            <a:ahLst/>
            <a:cxnLst/>
            <a:rect l="l" t="t" r="r" b="b"/>
            <a:pathLst>
              <a:path w="10419196" h="13439252">
                <a:moveTo>
                  <a:pt x="0" y="0"/>
                </a:moveTo>
                <a:lnTo>
                  <a:pt x="10419195" y="0"/>
                </a:lnTo>
                <a:lnTo>
                  <a:pt x="10419195" y="13439252"/>
                </a:lnTo>
                <a:lnTo>
                  <a:pt x="0" y="1343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569636">
            <a:off x="-158322" y="-2939559"/>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3755510">
            <a:off x="38682815" y="18659025"/>
            <a:ext cx="8190265" cy="14116950"/>
          </a:xfrm>
          <a:custGeom>
            <a:avLst/>
            <a:gdLst/>
            <a:ahLst/>
            <a:cxnLst/>
            <a:rect l="l" t="t" r="r" b="b"/>
            <a:pathLst>
              <a:path w="8190265" h="14116950">
                <a:moveTo>
                  <a:pt x="0" y="0"/>
                </a:moveTo>
                <a:lnTo>
                  <a:pt x="8190265" y="0"/>
                </a:lnTo>
                <a:lnTo>
                  <a:pt x="8190265" y="14116950"/>
                </a:lnTo>
                <a:lnTo>
                  <a:pt x="0" y="14116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9370783" y="6264903"/>
            <a:ext cx="8883435" cy="5330061"/>
          </a:xfrm>
          <a:custGeom>
            <a:avLst/>
            <a:gdLst/>
            <a:ahLst/>
            <a:cxnLst/>
            <a:rect l="l" t="t" r="r" b="b"/>
            <a:pathLst>
              <a:path w="8883435" h="5330061">
                <a:moveTo>
                  <a:pt x="0" y="0"/>
                </a:moveTo>
                <a:lnTo>
                  <a:pt x="8883434" y="0"/>
                </a:lnTo>
                <a:lnTo>
                  <a:pt x="8883434" y="5330061"/>
                </a:lnTo>
                <a:lnTo>
                  <a:pt x="0" y="5330061"/>
                </a:lnTo>
                <a:lnTo>
                  <a:pt x="0" y="0"/>
                </a:lnTo>
                <a:close/>
              </a:path>
            </a:pathLst>
          </a:custGeom>
          <a:blipFill>
            <a:blip r:embed="rId8"/>
            <a:stretch>
              <a:fillRect l="-3333" r="-3333"/>
            </a:stretch>
          </a:blipFill>
        </p:spPr>
        <p:txBody>
          <a:bodyPr/>
          <a:lstStyle/>
          <a:p>
            <a:endParaRPr lang="en-IN"/>
          </a:p>
        </p:txBody>
      </p:sp>
      <p:sp>
        <p:nvSpPr>
          <p:cNvPr id="7" name="Freeform 7"/>
          <p:cNvSpPr/>
          <p:nvPr/>
        </p:nvSpPr>
        <p:spPr>
          <a:xfrm>
            <a:off x="18746414" y="21933520"/>
            <a:ext cx="10132173" cy="5699347"/>
          </a:xfrm>
          <a:custGeom>
            <a:avLst/>
            <a:gdLst/>
            <a:ahLst/>
            <a:cxnLst/>
            <a:rect l="l" t="t" r="r" b="b"/>
            <a:pathLst>
              <a:path w="10132173" h="5699347">
                <a:moveTo>
                  <a:pt x="0" y="0"/>
                </a:moveTo>
                <a:lnTo>
                  <a:pt x="10132172" y="0"/>
                </a:lnTo>
                <a:lnTo>
                  <a:pt x="10132172" y="5699347"/>
                </a:lnTo>
                <a:lnTo>
                  <a:pt x="0" y="5699347"/>
                </a:lnTo>
                <a:lnTo>
                  <a:pt x="0" y="0"/>
                </a:lnTo>
                <a:close/>
              </a:path>
            </a:pathLst>
          </a:custGeom>
          <a:blipFill>
            <a:blip r:embed="rId9"/>
            <a:stretch>
              <a:fillRect/>
            </a:stretch>
          </a:blipFill>
        </p:spPr>
        <p:txBody>
          <a:bodyPr/>
          <a:lstStyle/>
          <a:p>
            <a:endParaRPr lang="en-IN"/>
          </a:p>
        </p:txBody>
      </p:sp>
      <p:sp>
        <p:nvSpPr>
          <p:cNvPr id="8" name="TextBox 8"/>
          <p:cNvSpPr txBox="1"/>
          <p:nvPr/>
        </p:nvSpPr>
        <p:spPr>
          <a:xfrm>
            <a:off x="19370783" y="4781666"/>
            <a:ext cx="11378993"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9</a:t>
            </a:r>
          </a:p>
          <a:p>
            <a:pPr algn="l">
              <a:lnSpc>
                <a:spcPts val="4500"/>
              </a:lnSpc>
            </a:pPr>
            <a:r>
              <a:rPr lang="en-US" sz="3000" i="1">
                <a:solidFill>
                  <a:srgbClr val="000000"/>
                </a:solidFill>
                <a:latin typeface="Nunito Italics"/>
                <a:ea typeface="Nunito Italics"/>
                <a:cs typeface="Nunito Italics"/>
                <a:sym typeface="Nunito Italics"/>
              </a:rPr>
              <a:t>Snowflake</a:t>
            </a:r>
            <a:r>
              <a:rPr lang="en-US" sz="3000">
                <a:solidFill>
                  <a:srgbClr val="000000"/>
                </a:solidFill>
                <a:latin typeface="Nunito"/>
                <a:ea typeface="Nunito"/>
                <a:cs typeface="Nunito"/>
                <a:sym typeface="Nunito"/>
              </a:rPr>
              <a:t> </a:t>
            </a:r>
            <a:r>
              <a:rPr lang="en-US" sz="3000" i="1">
                <a:solidFill>
                  <a:srgbClr val="000000"/>
                </a:solidFill>
                <a:latin typeface="Nunito Italics"/>
                <a:ea typeface="Nunito Italics"/>
                <a:cs typeface="Nunito Italics"/>
                <a:sym typeface="Nunito Italics"/>
              </a:rPr>
              <a:t>Schema</a:t>
            </a:r>
          </a:p>
        </p:txBody>
      </p:sp>
      <p:sp>
        <p:nvSpPr>
          <p:cNvPr id="9" name="TextBox 9"/>
          <p:cNvSpPr txBox="1"/>
          <p:nvPr/>
        </p:nvSpPr>
        <p:spPr>
          <a:xfrm>
            <a:off x="19662609" y="11880714"/>
            <a:ext cx="8274393" cy="542925"/>
          </a:xfrm>
          <a:prstGeom prst="rect">
            <a:avLst/>
          </a:prstGeom>
        </p:spPr>
        <p:txBody>
          <a:bodyPr lIns="0" tIns="0" rIns="0" bIns="0" rtlCol="0" anchor="t">
            <a:spAutoFit/>
          </a:bodyPr>
          <a:lstStyle/>
          <a:p>
            <a:pPr marL="647700" lvl="1" indent="-323850" algn="l">
              <a:lnSpc>
                <a:spcPts val="4500"/>
              </a:lnSpc>
              <a:buFont typeface="Arial"/>
              <a:buChar char="•"/>
            </a:pPr>
            <a:r>
              <a:rPr lang="en-US" sz="3000">
                <a:solidFill>
                  <a:srgbClr val="000000"/>
                </a:solidFill>
                <a:latin typeface="Nunito"/>
                <a:ea typeface="Nunito"/>
                <a:cs typeface="Nunito"/>
                <a:sym typeface="Nunito"/>
              </a:rPr>
              <a:t>Note. From Software GmbH, 2022, para. 13</a:t>
            </a:r>
          </a:p>
        </p:txBody>
      </p:sp>
      <p:sp>
        <p:nvSpPr>
          <p:cNvPr id="10" name="TextBox 10"/>
          <p:cNvSpPr txBox="1"/>
          <p:nvPr/>
        </p:nvSpPr>
        <p:spPr>
          <a:xfrm>
            <a:off x="424195" y="323966"/>
            <a:ext cx="46776611" cy="4543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Characteristics of the Snowflake Schema:</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In the Snowflake Schema, dimension tables are allowed to be connected to other dimension tables. It creates a hierarchical structure that enables further breakdown of data elements for better organization (Buuck, 2022, para. 19).</a:t>
            </a:r>
          </a:p>
          <a:p>
            <a:pPr marL="647700" lvl="1" indent="-323850" algn="l">
              <a:lnSpc>
                <a:spcPts val="4500"/>
              </a:lnSpc>
              <a:buFont typeface="Arial"/>
              <a:buChar char="•"/>
            </a:pPr>
            <a:r>
              <a:rPr lang="en-US" sz="3000">
                <a:solidFill>
                  <a:srgbClr val="000000"/>
                </a:solidFill>
                <a:latin typeface="Nunito"/>
                <a:ea typeface="Nunito"/>
                <a:cs typeface="Nunito"/>
                <a:sym typeface="Nunito"/>
              </a:rPr>
              <a:t>The schema is designed to contain only one fact table, which serves as the central repository for numerical measures while all other tables provide contextual information (Buuck, 2022, para. 20). </a:t>
            </a:r>
          </a:p>
          <a:p>
            <a:pPr marL="647700" lvl="1" indent="-323850" algn="l">
              <a:lnSpc>
                <a:spcPts val="4500"/>
              </a:lnSpc>
              <a:buFont typeface="Arial"/>
              <a:buChar char="•"/>
            </a:pPr>
            <a:r>
              <a:rPr lang="en-US" sz="3000">
                <a:solidFill>
                  <a:srgbClr val="000000"/>
                </a:solidFill>
                <a:latin typeface="Nunito"/>
                <a:ea typeface="Nunito"/>
                <a:cs typeface="Nunito"/>
                <a:sym typeface="Nunito"/>
              </a:rPr>
              <a:t>Snowflake Schema ensures that dimension tables are normalized, meaning that data redundancy is minimized by dividing large tables into smaller, related ones (Buuck, 2022, para. 21).</a:t>
            </a:r>
          </a:p>
          <a:p>
            <a:pPr marL="647700" lvl="1" indent="-323850" algn="l">
              <a:lnSpc>
                <a:spcPts val="4500"/>
              </a:lnSpc>
              <a:buFont typeface="Arial"/>
              <a:buChar char="•"/>
            </a:pPr>
            <a:r>
              <a:rPr lang="en-US" sz="3000">
                <a:solidFill>
                  <a:srgbClr val="000000"/>
                </a:solidFill>
                <a:latin typeface="Nunito"/>
                <a:ea typeface="Nunito"/>
                <a:cs typeface="Nunito"/>
                <a:sym typeface="Nunito"/>
              </a:rPr>
              <a:t>By normalizing the schema, the required disk space for storing and managing the data warehouse is significantly reduced. It makes it more efficient in terms of storage usage (Buuck, 2022, para. 22).</a:t>
            </a:r>
          </a:p>
          <a:p>
            <a:pPr marL="647700" lvl="1" indent="-323850" algn="l">
              <a:lnSpc>
                <a:spcPts val="4500"/>
              </a:lnSpc>
              <a:buFont typeface="Arial"/>
              <a:buChar char="•"/>
            </a:pPr>
            <a:r>
              <a:rPr lang="en-US" sz="3000">
                <a:solidFill>
                  <a:srgbClr val="000000"/>
                </a:solidFill>
                <a:latin typeface="Nunito"/>
                <a:ea typeface="Nunito"/>
                <a:cs typeface="Nunito"/>
                <a:sym typeface="Nunito"/>
              </a:rPr>
              <a:t>This schema provides a structured and scalable way to implement dimensions which makes it easier to maintain and manage the relationships between different levels of data (Buuck, 2022, para. 23).</a:t>
            </a:r>
          </a:p>
          <a:p>
            <a:pPr algn="l">
              <a:lnSpc>
                <a:spcPts val="4500"/>
              </a:lnSpc>
            </a:pPr>
            <a:endParaRPr lang="en-US" sz="3000">
              <a:solidFill>
                <a:srgbClr val="000000"/>
              </a:solidFill>
              <a:latin typeface="Nunito"/>
              <a:ea typeface="Nunito"/>
              <a:cs typeface="Nunito"/>
              <a:sym typeface="Nunito"/>
            </a:endParaRPr>
          </a:p>
        </p:txBody>
      </p:sp>
      <p:sp>
        <p:nvSpPr>
          <p:cNvPr id="11" name="TextBox 11"/>
          <p:cNvSpPr txBox="1"/>
          <p:nvPr/>
        </p:nvSpPr>
        <p:spPr>
          <a:xfrm>
            <a:off x="424195" y="12784471"/>
            <a:ext cx="46776611" cy="39719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The Fact Constellation Schema:</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The Fact Constellation Schema, also referred to as the Galaxy Data Warehouse Schema, represents an advanced version of data warehouse schemas. Unlike the Star Schema and Snowflake Schema, the Fact Constellation Schema is designed to support complex analytical processing by utilizing multiple fact tables that share normalized dimension tables. This structure allows different business processes to be represented within the same schema while ensuring data integrity and consistency. The Fact Constellation Schema can be visualized as multiple star schemas interconnected, where each fact table links to shared dimensions which creates a well-structured and normalized data model. By eliminating redundancy and preventing data inconsistencies, this schema enhances efficiency and accuracy in large-scale data warehousing systems (Buuck, 2022, para. 24).</a:t>
            </a:r>
          </a:p>
          <a:p>
            <a:pPr algn="l">
              <a:lnSpc>
                <a:spcPts val="4500"/>
              </a:lnSpc>
            </a:pPr>
            <a:endParaRPr lang="en-US" sz="3000">
              <a:solidFill>
                <a:srgbClr val="000000"/>
              </a:solidFill>
              <a:latin typeface="Nunito"/>
              <a:ea typeface="Nunito"/>
              <a:cs typeface="Nunito"/>
              <a:sym typeface="Nunito"/>
            </a:endParaRPr>
          </a:p>
        </p:txBody>
      </p:sp>
      <p:sp>
        <p:nvSpPr>
          <p:cNvPr id="12" name="TextBox 12"/>
          <p:cNvSpPr txBox="1"/>
          <p:nvPr/>
        </p:nvSpPr>
        <p:spPr>
          <a:xfrm>
            <a:off x="424195" y="17042146"/>
            <a:ext cx="46776611" cy="3400425"/>
          </a:xfrm>
          <a:prstGeom prst="rect">
            <a:avLst/>
          </a:prstGeom>
        </p:spPr>
        <p:txBody>
          <a:bodyPr lIns="0" tIns="0" rIns="0" bIns="0" rtlCol="0" anchor="t">
            <a:spAutoFit/>
          </a:bodyPr>
          <a:lstStyle/>
          <a:p>
            <a:pPr algn="l">
              <a:lnSpc>
                <a:spcPts val="4500"/>
              </a:lnSpc>
            </a:pPr>
            <a:r>
              <a:rPr lang="en-US" sz="3000" b="1" u="sng">
                <a:solidFill>
                  <a:srgbClr val="000000"/>
                </a:solidFill>
                <a:latin typeface="Nunito Bold"/>
                <a:ea typeface="Nunito Bold"/>
                <a:cs typeface="Nunito Bold"/>
                <a:sym typeface="Nunito Bold"/>
              </a:rPr>
              <a:t>Characteristics of the Fact Constellation Schema:</a:t>
            </a:r>
          </a:p>
          <a:p>
            <a:pPr algn="l">
              <a:lnSpc>
                <a:spcPts val="4500"/>
              </a:lnSpc>
            </a:pPr>
            <a:endParaRPr lang="en-US" sz="3000" b="1" u="sng">
              <a:solidFill>
                <a:srgbClr val="000000"/>
              </a:solidFill>
              <a:latin typeface="Nunito Bold"/>
              <a:ea typeface="Nunito Bold"/>
              <a:cs typeface="Nunito Bold"/>
              <a:sym typeface="Nunito Bold"/>
            </a:endParaRPr>
          </a:p>
          <a:p>
            <a:pPr marL="647700" lvl="1" indent="-323850" algn="l">
              <a:lnSpc>
                <a:spcPts val="4500"/>
              </a:lnSpc>
              <a:buFont typeface="Arial"/>
              <a:buChar char="•"/>
            </a:pPr>
            <a:r>
              <a:rPr lang="en-US" sz="3000">
                <a:solidFill>
                  <a:srgbClr val="000000"/>
                </a:solidFill>
                <a:latin typeface="Nunito"/>
                <a:ea typeface="Nunito"/>
                <a:cs typeface="Nunito"/>
                <a:sym typeface="Nunito"/>
              </a:rPr>
              <a:t>The Fact Constellation Schema is multidimensional which makes it a strong design choice for handling complex database systems where multiple business processes need to be analyzed simultaneously (Buuck, 2022, para. 25).</a:t>
            </a:r>
          </a:p>
          <a:p>
            <a:pPr marL="647700" lvl="1" indent="-323850" algn="l">
              <a:lnSpc>
                <a:spcPts val="4500"/>
              </a:lnSpc>
              <a:buFont typeface="Arial"/>
              <a:buChar char="•"/>
            </a:pPr>
            <a:r>
              <a:rPr lang="en-US" sz="3000">
                <a:solidFill>
                  <a:srgbClr val="000000"/>
                </a:solidFill>
                <a:latin typeface="Nunito"/>
                <a:ea typeface="Nunito"/>
                <a:cs typeface="Nunito"/>
                <a:sym typeface="Nunito"/>
              </a:rPr>
              <a:t>Through normalization, this schema effectively eliminates redundancy. That ensures that duplicate data is minimized or nearly eliminated, which helps maintain data integrity and optimize storage usage (Buuck, 2022, para. 26).</a:t>
            </a:r>
          </a:p>
          <a:p>
            <a:pPr marL="647700" lvl="1" indent="-323850" algn="l">
              <a:lnSpc>
                <a:spcPts val="4500"/>
              </a:lnSpc>
              <a:buFont typeface="Arial"/>
              <a:buChar char="•"/>
            </a:pPr>
            <a:r>
              <a:rPr lang="en-US" sz="3000">
                <a:solidFill>
                  <a:srgbClr val="000000"/>
                </a:solidFill>
                <a:latin typeface="Nunito"/>
                <a:ea typeface="Nunito"/>
                <a:cs typeface="Nunito"/>
                <a:sym typeface="Nunito"/>
              </a:rPr>
              <a:t>This schema is recognized for maintaining high data quality and accuracy, which makes it a preferred choice for organizations that rely on effective reporting and analytics to gain meaningful insights from their data (Buuck, 2022, para. 27).</a:t>
            </a:r>
          </a:p>
          <a:p>
            <a:pPr algn="l">
              <a:lnSpc>
                <a:spcPts val="4500"/>
              </a:lnSpc>
            </a:pPr>
            <a:endParaRPr lang="en-US" sz="3000">
              <a:solidFill>
                <a:srgbClr val="000000"/>
              </a:solidFill>
              <a:latin typeface="Nunito"/>
              <a:ea typeface="Nunito"/>
              <a:cs typeface="Nunito"/>
              <a:sym typeface="Nunito"/>
            </a:endParaRPr>
          </a:p>
        </p:txBody>
      </p:sp>
      <p:sp>
        <p:nvSpPr>
          <p:cNvPr id="13" name="TextBox 13"/>
          <p:cNvSpPr txBox="1"/>
          <p:nvPr/>
        </p:nvSpPr>
        <p:spPr>
          <a:xfrm>
            <a:off x="18746414" y="20587970"/>
            <a:ext cx="11378993" cy="1114425"/>
          </a:xfrm>
          <a:prstGeom prst="rect">
            <a:avLst/>
          </a:prstGeom>
        </p:spPr>
        <p:txBody>
          <a:bodyPr lIns="0" tIns="0" rIns="0" bIns="0" rtlCol="0" anchor="t">
            <a:spAutoFit/>
          </a:bodyPr>
          <a:lstStyle/>
          <a:p>
            <a:pPr algn="l">
              <a:lnSpc>
                <a:spcPts val="4500"/>
              </a:lnSpc>
            </a:pPr>
            <a:r>
              <a:rPr lang="en-US" sz="3000">
                <a:solidFill>
                  <a:srgbClr val="000000"/>
                </a:solidFill>
                <a:latin typeface="Nunito"/>
                <a:ea typeface="Nunito"/>
                <a:cs typeface="Nunito"/>
                <a:sym typeface="Nunito"/>
              </a:rPr>
              <a:t>Figure 10</a:t>
            </a:r>
          </a:p>
          <a:p>
            <a:pPr algn="l">
              <a:lnSpc>
                <a:spcPts val="4500"/>
              </a:lnSpc>
            </a:pPr>
            <a:r>
              <a:rPr lang="en-US" sz="3000" i="1">
                <a:solidFill>
                  <a:srgbClr val="000000"/>
                </a:solidFill>
                <a:latin typeface="Nunito Italics"/>
                <a:ea typeface="Nunito Italics"/>
                <a:cs typeface="Nunito Italics"/>
                <a:sym typeface="Nunito Italics"/>
              </a:rPr>
              <a:t>Fact Constellation</a:t>
            </a:r>
            <a:r>
              <a:rPr lang="en-US" sz="3000">
                <a:solidFill>
                  <a:srgbClr val="000000"/>
                </a:solidFill>
                <a:latin typeface="Nunito"/>
                <a:ea typeface="Nunito"/>
                <a:cs typeface="Nunito"/>
                <a:sym typeface="Nunito"/>
              </a:rPr>
              <a:t> </a:t>
            </a:r>
            <a:r>
              <a:rPr lang="en-US" sz="3000" i="1">
                <a:solidFill>
                  <a:srgbClr val="000000"/>
                </a:solidFill>
                <a:latin typeface="Nunito Italics"/>
                <a:ea typeface="Nunito Italics"/>
                <a:cs typeface="Nunito Italics"/>
                <a:sym typeface="Nunito Italics"/>
              </a:rPr>
              <a:t>Schema</a:t>
            </a:r>
          </a:p>
        </p:txBody>
      </p:sp>
      <p:sp>
        <p:nvSpPr>
          <p:cNvPr id="14" name="TextBox 14"/>
          <p:cNvSpPr txBox="1"/>
          <p:nvPr/>
        </p:nvSpPr>
        <p:spPr>
          <a:xfrm>
            <a:off x="19715244" y="27775742"/>
            <a:ext cx="8221758" cy="542925"/>
          </a:xfrm>
          <a:prstGeom prst="rect">
            <a:avLst/>
          </a:prstGeom>
        </p:spPr>
        <p:txBody>
          <a:bodyPr lIns="0" tIns="0" rIns="0" bIns="0" rtlCol="0" anchor="t">
            <a:spAutoFit/>
          </a:bodyPr>
          <a:lstStyle/>
          <a:p>
            <a:pPr marL="647700" lvl="1" indent="-323850" algn="l">
              <a:lnSpc>
                <a:spcPts val="4500"/>
              </a:lnSpc>
              <a:buFont typeface="Arial"/>
              <a:buChar char="•"/>
            </a:pPr>
            <a:r>
              <a:rPr lang="en-US" sz="3000">
                <a:solidFill>
                  <a:srgbClr val="000000"/>
                </a:solidFill>
                <a:latin typeface="Nunito"/>
                <a:ea typeface="Nunito"/>
                <a:cs typeface="Nunito"/>
                <a:sym typeface="Nunito"/>
              </a:rPr>
              <a:t>Note. From Software GmbH, 2022, para. 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6898</Words>
  <Application>Microsoft Office PowerPoint</Application>
  <PresentationFormat>Custom</PresentationFormat>
  <Paragraphs>341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Nunito</vt:lpstr>
      <vt:lpstr>Nunito Bold</vt:lpstr>
      <vt:lpstr>Arial</vt:lpstr>
      <vt:lpstr>Nunito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What is OLTP vs. OLAP?</dc:title>
  <cp:lastModifiedBy>Dhrumil Shaileshkumar Khalas</cp:lastModifiedBy>
  <cp:revision>2</cp:revision>
  <dcterms:created xsi:type="dcterms:W3CDTF">2006-08-16T00:00:00Z</dcterms:created>
  <dcterms:modified xsi:type="dcterms:W3CDTF">2025-04-26T17:31:18Z</dcterms:modified>
  <dc:identifier>DAGfKJBz2Uo</dc:identifier>
</cp:coreProperties>
</file>