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2EF272-AC0D-4672-8216-97F29FB1CE1F}" type="doc">
      <dgm:prSet loTypeId="urn:microsoft.com/office/officeart/2005/8/layout/vList2" loCatId="list" qsTypeId="urn:microsoft.com/office/officeart/2005/8/quickstyle/3d4" qsCatId="3D" csTypeId="urn:microsoft.com/office/officeart/2005/8/colors/accent0_1" csCatId="mainScheme" phldr="1"/>
      <dgm:spPr/>
      <dgm:t>
        <a:bodyPr/>
        <a:lstStyle/>
        <a:p>
          <a:endParaRPr lang="en-IN"/>
        </a:p>
      </dgm:t>
    </dgm:pt>
    <dgm:pt modelId="{B746959B-3814-42B5-9723-A9914858565D}">
      <dgm:prSet custT="1"/>
      <dgm:spPr/>
      <dgm:t>
        <a:bodyPr/>
        <a:lstStyle/>
        <a:p>
          <a:r>
            <a:rPr lang="en-US" sz="1300" b="1" dirty="0"/>
            <a:t>   Data Sources:</a:t>
          </a:r>
          <a:endParaRPr lang="en-IN" sz="1300" b="1" dirty="0"/>
        </a:p>
      </dgm:t>
    </dgm:pt>
    <dgm:pt modelId="{9791E38B-66EC-4BD7-8E89-803524F86D69}" type="parTrans" cxnId="{5F7563F7-FE8C-4D56-93C3-D7D5741C4FD7}">
      <dgm:prSet/>
      <dgm:spPr/>
      <dgm:t>
        <a:bodyPr/>
        <a:lstStyle/>
        <a:p>
          <a:endParaRPr lang="en-IN"/>
        </a:p>
      </dgm:t>
    </dgm:pt>
    <dgm:pt modelId="{A96289EE-A712-41B1-9895-1DE7B51034B8}" type="sibTrans" cxnId="{5F7563F7-FE8C-4D56-93C3-D7D5741C4FD7}">
      <dgm:prSet/>
      <dgm:spPr/>
      <dgm:t>
        <a:bodyPr/>
        <a:lstStyle/>
        <a:p>
          <a:endParaRPr lang="en-IN"/>
        </a:p>
      </dgm:t>
    </dgm:pt>
    <dgm:pt modelId="{297B0E63-AEDC-4699-94F3-422C86EBD7D1}">
      <dgm:prSet custT="1"/>
      <dgm:spPr/>
      <dgm:t>
        <a:bodyPr/>
        <a:lstStyle/>
        <a:p>
          <a:pPr>
            <a:lnSpc>
              <a:spcPct val="100000"/>
            </a:lnSpc>
          </a:pPr>
          <a:r>
            <a:rPr lang="en-US" sz="1300" dirty="0"/>
            <a:t>Data sources are places where raw data is collected, such as databases, spreadsheets, APIs, and external vendors. These sources can be structured, like relational databases, or unstructured, like social media. They provide the necessary data for BI systems to analyze and generate insights (FastCapital, n.d., para. 1).</a:t>
          </a:r>
          <a:endParaRPr lang="en-IN" sz="1300" dirty="0"/>
        </a:p>
      </dgm:t>
    </dgm:pt>
    <dgm:pt modelId="{075DA0ED-C8F2-4305-98AF-DDF053517B4B}" type="parTrans" cxnId="{4E9FFA57-5F3B-4CB3-8D68-16D544CC1AAD}">
      <dgm:prSet/>
      <dgm:spPr/>
      <dgm:t>
        <a:bodyPr/>
        <a:lstStyle/>
        <a:p>
          <a:endParaRPr lang="en-IN"/>
        </a:p>
      </dgm:t>
    </dgm:pt>
    <dgm:pt modelId="{EE5BBB79-7BBC-4BA9-9E79-77C719314FD4}" type="sibTrans" cxnId="{4E9FFA57-5F3B-4CB3-8D68-16D544CC1AAD}">
      <dgm:prSet/>
      <dgm:spPr/>
      <dgm:t>
        <a:bodyPr/>
        <a:lstStyle/>
        <a:p>
          <a:endParaRPr lang="en-IN"/>
        </a:p>
      </dgm:t>
    </dgm:pt>
    <dgm:pt modelId="{70D478D1-9C3A-4BCB-B543-FD59C2EB8B2A}">
      <dgm:prSet custT="1"/>
      <dgm:spPr/>
      <dgm:t>
        <a:bodyPr/>
        <a:lstStyle/>
        <a:p>
          <a:r>
            <a:rPr lang="en-US" sz="1300" b="1" dirty="0"/>
            <a:t>   Data Integration:</a:t>
          </a:r>
          <a:endParaRPr lang="en-IN" sz="1300" b="1" dirty="0"/>
        </a:p>
      </dgm:t>
    </dgm:pt>
    <dgm:pt modelId="{1CBFD1D9-04B2-46EA-A953-BD6D71FED484}" type="parTrans" cxnId="{383C0019-A00B-4048-A1E6-EB6A31471354}">
      <dgm:prSet/>
      <dgm:spPr/>
      <dgm:t>
        <a:bodyPr/>
        <a:lstStyle/>
        <a:p>
          <a:endParaRPr lang="en-IN"/>
        </a:p>
      </dgm:t>
    </dgm:pt>
    <dgm:pt modelId="{FE88F20F-0434-4524-9A5F-D8FD7FF867B4}" type="sibTrans" cxnId="{383C0019-A00B-4048-A1E6-EB6A31471354}">
      <dgm:prSet/>
      <dgm:spPr/>
      <dgm:t>
        <a:bodyPr/>
        <a:lstStyle/>
        <a:p>
          <a:endParaRPr lang="en-IN"/>
        </a:p>
      </dgm:t>
    </dgm:pt>
    <dgm:pt modelId="{695F21C9-66AC-47BD-93E7-0810136532FD}">
      <dgm:prSet custT="1"/>
      <dgm:spPr/>
      <dgm:t>
        <a:bodyPr/>
        <a:lstStyle/>
        <a:p>
          <a:pPr>
            <a:lnSpc>
              <a:spcPct val="100000"/>
            </a:lnSpc>
          </a:pPr>
          <a:r>
            <a:rPr lang="en-US" sz="1300" dirty="0"/>
            <a:t>Data integration is the process of combining data from different sources into a unified format for analysis. Tools like ETL (Extract, Transform, Load) ensure the data is clean, consistent, and accessible for decision-making. This integration helps create a complete view of business operations, ensuring that data from various sources is well-organized and reliable (FastCapital, n.d., para. 2).</a:t>
          </a:r>
          <a:endParaRPr lang="en-IN" sz="1300" dirty="0"/>
        </a:p>
      </dgm:t>
    </dgm:pt>
    <dgm:pt modelId="{9F3D90FA-3809-4E56-8A19-4AC065000843}" type="parTrans" cxnId="{96CF9973-5356-472E-AD18-F410A8297F22}">
      <dgm:prSet/>
      <dgm:spPr/>
      <dgm:t>
        <a:bodyPr/>
        <a:lstStyle/>
        <a:p>
          <a:endParaRPr lang="en-IN"/>
        </a:p>
      </dgm:t>
    </dgm:pt>
    <dgm:pt modelId="{4C52CA55-0F04-4900-9ADA-12B42F99287F}" type="sibTrans" cxnId="{96CF9973-5356-472E-AD18-F410A8297F22}">
      <dgm:prSet/>
      <dgm:spPr/>
      <dgm:t>
        <a:bodyPr/>
        <a:lstStyle/>
        <a:p>
          <a:endParaRPr lang="en-IN"/>
        </a:p>
      </dgm:t>
    </dgm:pt>
    <dgm:pt modelId="{EE68DE13-F92E-45E2-B9B9-281E4CFC8FB1}">
      <dgm:prSet custT="1"/>
      <dgm:spPr/>
      <dgm:t>
        <a:bodyPr/>
        <a:lstStyle/>
        <a:p>
          <a:r>
            <a:rPr lang="en-US" sz="1300" b="1" dirty="0"/>
            <a:t>   Data Warehousing or Data Storage:</a:t>
          </a:r>
          <a:endParaRPr lang="en-IN" sz="1300" b="1" dirty="0"/>
        </a:p>
      </dgm:t>
    </dgm:pt>
    <dgm:pt modelId="{FFC6E8AF-1AEE-4623-9134-0F0CA3E78730}" type="parTrans" cxnId="{6EB2BF93-5712-4E8B-9894-35EB282F4A76}">
      <dgm:prSet/>
      <dgm:spPr/>
      <dgm:t>
        <a:bodyPr/>
        <a:lstStyle/>
        <a:p>
          <a:endParaRPr lang="en-IN"/>
        </a:p>
      </dgm:t>
    </dgm:pt>
    <dgm:pt modelId="{5B85C0B2-6451-43B8-B71D-9C1C46326132}" type="sibTrans" cxnId="{6EB2BF93-5712-4E8B-9894-35EB282F4A76}">
      <dgm:prSet/>
      <dgm:spPr/>
      <dgm:t>
        <a:bodyPr/>
        <a:lstStyle/>
        <a:p>
          <a:endParaRPr lang="en-IN"/>
        </a:p>
      </dgm:t>
    </dgm:pt>
    <dgm:pt modelId="{48F59189-E142-4B59-AC3D-6B0EC54D8ECA}">
      <dgm:prSet custT="1"/>
      <dgm:spPr/>
      <dgm:t>
        <a:bodyPr/>
        <a:lstStyle/>
        <a:p>
          <a:pPr>
            <a:lnSpc>
              <a:spcPct val="100000"/>
            </a:lnSpc>
          </a:pPr>
          <a:r>
            <a:rPr lang="en-US" sz="1300" dirty="0"/>
            <a:t>Data warehousing refers to storing cleansed, transformed, and aggregated data in a central repository, optimized for easy querying and reporting (</a:t>
          </a:r>
          <a:r>
            <a:rPr lang="en-IN" sz="1300" dirty="0"/>
            <a:t>Lloyd, 2011, p. 51</a:t>
          </a:r>
          <a:r>
            <a:rPr lang="en-US" sz="1300" dirty="0"/>
            <a:t>). It can be stored in data warehouses like Amazon Redshift or Google </a:t>
          </a:r>
          <a:r>
            <a:rPr lang="en-US" sz="1300" dirty="0" err="1"/>
            <a:t>BigQuery</a:t>
          </a:r>
          <a:r>
            <a:rPr lang="en-US" sz="1300" dirty="0"/>
            <a:t>, which are commonly used for structured data (Lloyd, 2011, p. 52). Data storage methods also include data lakes, which store both structured and unstructured data, offering more flexibility compared to traditional data warehouses (FastCapital, n.d., para. 1).</a:t>
          </a:r>
          <a:endParaRPr lang="en-IN" sz="1300" dirty="0"/>
        </a:p>
      </dgm:t>
    </dgm:pt>
    <dgm:pt modelId="{4AFCD522-7FC5-477D-B51D-977CBAF351E6}" type="parTrans" cxnId="{F877B010-0F7C-490A-9B1A-EFF69FD59A56}">
      <dgm:prSet/>
      <dgm:spPr/>
      <dgm:t>
        <a:bodyPr/>
        <a:lstStyle/>
        <a:p>
          <a:endParaRPr lang="en-IN"/>
        </a:p>
      </dgm:t>
    </dgm:pt>
    <dgm:pt modelId="{4028DAFB-AFE5-4B0F-9E98-666859E5C031}" type="sibTrans" cxnId="{F877B010-0F7C-490A-9B1A-EFF69FD59A56}">
      <dgm:prSet/>
      <dgm:spPr/>
      <dgm:t>
        <a:bodyPr/>
        <a:lstStyle/>
        <a:p>
          <a:endParaRPr lang="en-IN"/>
        </a:p>
      </dgm:t>
    </dgm:pt>
    <dgm:pt modelId="{218CDD11-1C1A-4E94-B60A-3C727CEA2D91}">
      <dgm:prSet custT="1"/>
      <dgm:spPr/>
      <dgm:t>
        <a:bodyPr/>
        <a:lstStyle/>
        <a:p>
          <a:r>
            <a:rPr lang="en-US" sz="1300" b="1" dirty="0"/>
            <a:t>   ETL Tools:</a:t>
          </a:r>
          <a:endParaRPr lang="en-IN" sz="1300" b="1" dirty="0"/>
        </a:p>
      </dgm:t>
    </dgm:pt>
    <dgm:pt modelId="{78294969-10BC-455C-BC91-8222C2BE1EFE}" type="parTrans" cxnId="{3507A3D7-CC85-4A16-81FA-4335A1D63986}">
      <dgm:prSet/>
      <dgm:spPr/>
      <dgm:t>
        <a:bodyPr/>
        <a:lstStyle/>
        <a:p>
          <a:endParaRPr lang="en-IN"/>
        </a:p>
      </dgm:t>
    </dgm:pt>
    <dgm:pt modelId="{94D1D78C-5A93-494F-BCDD-0EBAE1B8299E}" type="sibTrans" cxnId="{3507A3D7-CC85-4A16-81FA-4335A1D63986}">
      <dgm:prSet/>
      <dgm:spPr/>
      <dgm:t>
        <a:bodyPr/>
        <a:lstStyle/>
        <a:p>
          <a:endParaRPr lang="en-IN"/>
        </a:p>
      </dgm:t>
    </dgm:pt>
    <dgm:pt modelId="{D59DA85F-9597-4102-86A5-685D3D6FF505}">
      <dgm:prSet custT="1"/>
      <dgm:spPr/>
      <dgm:t>
        <a:bodyPr/>
        <a:lstStyle/>
        <a:p>
          <a:pPr>
            <a:lnSpc>
              <a:spcPct val="100000"/>
            </a:lnSpc>
          </a:pPr>
          <a:r>
            <a:rPr lang="en-US" sz="1300" dirty="0"/>
            <a:t>ETL tools extract data from various sources, transform it into a common format, and load it into a data warehouse. The process includes three stages: extraction, transformation, and loading, each crucial for converting raw data into actionable insights. These tools vary in focus, with some specializing in different stages of the ETL process (Lloyd, 2011, p. 52).</a:t>
          </a:r>
          <a:endParaRPr lang="en-IN" sz="1300" dirty="0"/>
        </a:p>
      </dgm:t>
    </dgm:pt>
    <dgm:pt modelId="{2E669740-4448-4DB6-B322-E36E3D51EEF5}" type="parTrans" cxnId="{D9A08AE5-CB9F-487D-A072-DD69F63D5D6E}">
      <dgm:prSet/>
      <dgm:spPr/>
      <dgm:t>
        <a:bodyPr/>
        <a:lstStyle/>
        <a:p>
          <a:endParaRPr lang="en-IN"/>
        </a:p>
      </dgm:t>
    </dgm:pt>
    <dgm:pt modelId="{DB3F12AD-941A-4B25-A3CA-56DAD41EB21F}" type="sibTrans" cxnId="{D9A08AE5-CB9F-487D-A072-DD69F63D5D6E}">
      <dgm:prSet/>
      <dgm:spPr/>
      <dgm:t>
        <a:bodyPr/>
        <a:lstStyle/>
        <a:p>
          <a:endParaRPr lang="en-IN"/>
        </a:p>
      </dgm:t>
    </dgm:pt>
    <dgm:pt modelId="{5BE39064-9088-4B78-9447-7F5826F4B5C7}">
      <dgm:prSet custT="1"/>
      <dgm:spPr/>
      <dgm:t>
        <a:bodyPr/>
        <a:lstStyle/>
        <a:p>
          <a:pPr>
            <a:lnSpc>
              <a:spcPct val="90000"/>
            </a:lnSpc>
          </a:pPr>
          <a:endParaRPr lang="en-IN" sz="1300" dirty="0"/>
        </a:p>
      </dgm:t>
    </dgm:pt>
    <dgm:pt modelId="{453331D7-32A4-41ED-892B-D51AA1C7171B}" type="parTrans" cxnId="{1D18D7A9-474C-4789-B7FA-4D1A33C3DD41}">
      <dgm:prSet/>
      <dgm:spPr/>
      <dgm:t>
        <a:bodyPr/>
        <a:lstStyle/>
        <a:p>
          <a:endParaRPr lang="en-IN"/>
        </a:p>
      </dgm:t>
    </dgm:pt>
    <dgm:pt modelId="{84621F70-B859-4E43-8A36-285EE564B17F}" type="sibTrans" cxnId="{1D18D7A9-474C-4789-B7FA-4D1A33C3DD41}">
      <dgm:prSet/>
      <dgm:spPr/>
      <dgm:t>
        <a:bodyPr/>
        <a:lstStyle/>
        <a:p>
          <a:endParaRPr lang="en-IN"/>
        </a:p>
      </dgm:t>
    </dgm:pt>
    <dgm:pt modelId="{05786DD1-D979-4CE5-AA2C-E0668C44D75B}">
      <dgm:prSet custT="1"/>
      <dgm:spPr/>
      <dgm:t>
        <a:bodyPr/>
        <a:lstStyle/>
        <a:p>
          <a:pPr>
            <a:lnSpc>
              <a:spcPct val="90000"/>
            </a:lnSpc>
          </a:pPr>
          <a:endParaRPr lang="en-IN" sz="1300" dirty="0"/>
        </a:p>
      </dgm:t>
    </dgm:pt>
    <dgm:pt modelId="{91C80AF9-9887-4D5F-972F-9745EDE6E138}" type="parTrans" cxnId="{37412B84-4A18-4BAB-ABA6-A25869D6869F}">
      <dgm:prSet/>
      <dgm:spPr/>
      <dgm:t>
        <a:bodyPr/>
        <a:lstStyle/>
        <a:p>
          <a:endParaRPr lang="en-IN"/>
        </a:p>
      </dgm:t>
    </dgm:pt>
    <dgm:pt modelId="{5F34DA82-190D-4AFD-973E-EE4FA9921075}" type="sibTrans" cxnId="{37412B84-4A18-4BAB-ABA6-A25869D6869F}">
      <dgm:prSet/>
      <dgm:spPr/>
      <dgm:t>
        <a:bodyPr/>
        <a:lstStyle/>
        <a:p>
          <a:endParaRPr lang="en-IN"/>
        </a:p>
      </dgm:t>
    </dgm:pt>
    <dgm:pt modelId="{95A7F0EE-59B8-46F5-81B2-DF41C4172B97}">
      <dgm:prSet custT="1"/>
      <dgm:spPr/>
      <dgm:t>
        <a:bodyPr/>
        <a:lstStyle/>
        <a:p>
          <a:pPr>
            <a:lnSpc>
              <a:spcPct val="90000"/>
            </a:lnSpc>
          </a:pPr>
          <a:endParaRPr lang="en-IN" sz="1300" dirty="0"/>
        </a:p>
      </dgm:t>
    </dgm:pt>
    <dgm:pt modelId="{BFAB6E62-910F-4FA5-A3FC-32D2E677DFE3}" type="parTrans" cxnId="{B1F0D46B-F90C-4B5D-94AB-95F94D5C7EDD}">
      <dgm:prSet/>
      <dgm:spPr/>
      <dgm:t>
        <a:bodyPr/>
        <a:lstStyle/>
        <a:p>
          <a:endParaRPr lang="en-IN"/>
        </a:p>
      </dgm:t>
    </dgm:pt>
    <dgm:pt modelId="{A1BEA871-04E8-4A49-AB4F-2A77829DA440}" type="sibTrans" cxnId="{B1F0D46B-F90C-4B5D-94AB-95F94D5C7EDD}">
      <dgm:prSet/>
      <dgm:spPr/>
      <dgm:t>
        <a:bodyPr/>
        <a:lstStyle/>
        <a:p>
          <a:endParaRPr lang="en-IN"/>
        </a:p>
      </dgm:t>
    </dgm:pt>
    <dgm:pt modelId="{86B95B36-503A-4A53-8068-1379A16E5DA5}">
      <dgm:prSet custT="1"/>
      <dgm:spPr/>
      <dgm:t>
        <a:bodyPr/>
        <a:lstStyle/>
        <a:p>
          <a:pPr>
            <a:lnSpc>
              <a:spcPct val="90000"/>
            </a:lnSpc>
          </a:pPr>
          <a:endParaRPr lang="en-IN" sz="1300" dirty="0"/>
        </a:p>
      </dgm:t>
    </dgm:pt>
    <dgm:pt modelId="{BF8E7D04-3B86-463C-B09E-70958A42BD87}" type="parTrans" cxnId="{5388E07C-CF75-4767-A96B-EAE44994C574}">
      <dgm:prSet/>
      <dgm:spPr/>
      <dgm:t>
        <a:bodyPr/>
        <a:lstStyle/>
        <a:p>
          <a:endParaRPr lang="en-IN"/>
        </a:p>
      </dgm:t>
    </dgm:pt>
    <dgm:pt modelId="{0DA86342-EF8A-44A5-85EB-4BC37FB7013E}" type="sibTrans" cxnId="{5388E07C-CF75-4767-A96B-EAE44994C574}">
      <dgm:prSet/>
      <dgm:spPr/>
      <dgm:t>
        <a:bodyPr/>
        <a:lstStyle/>
        <a:p>
          <a:endParaRPr lang="en-IN"/>
        </a:p>
      </dgm:t>
    </dgm:pt>
    <dgm:pt modelId="{E30A0B3E-3F39-4EAC-932B-9A11CD0B9949}" type="pres">
      <dgm:prSet presAssocID="{EA2EF272-AC0D-4672-8216-97F29FB1CE1F}" presName="linear" presStyleCnt="0">
        <dgm:presLayoutVars>
          <dgm:animLvl val="lvl"/>
          <dgm:resizeHandles val="exact"/>
        </dgm:presLayoutVars>
      </dgm:prSet>
      <dgm:spPr/>
    </dgm:pt>
    <dgm:pt modelId="{F3042435-52A5-445A-AC5F-C4DBAFD9EACA}" type="pres">
      <dgm:prSet presAssocID="{B746959B-3814-42B5-9723-A9914858565D}" presName="parentText" presStyleLbl="node1" presStyleIdx="0" presStyleCnt="4" custScaleY="91575">
        <dgm:presLayoutVars>
          <dgm:chMax val="0"/>
          <dgm:bulletEnabled val="1"/>
        </dgm:presLayoutVars>
      </dgm:prSet>
      <dgm:spPr/>
    </dgm:pt>
    <dgm:pt modelId="{09941362-4B36-49FF-AB81-8BD7C0B67194}" type="pres">
      <dgm:prSet presAssocID="{B746959B-3814-42B5-9723-A9914858565D}" presName="childText" presStyleLbl="revTx" presStyleIdx="0" presStyleCnt="4">
        <dgm:presLayoutVars>
          <dgm:bulletEnabled val="1"/>
        </dgm:presLayoutVars>
      </dgm:prSet>
      <dgm:spPr/>
    </dgm:pt>
    <dgm:pt modelId="{33978179-C2AF-4C85-8A38-0A7B543CC8FD}" type="pres">
      <dgm:prSet presAssocID="{70D478D1-9C3A-4BCB-B543-FD59C2EB8B2A}" presName="parentText" presStyleLbl="node1" presStyleIdx="1" presStyleCnt="4" custScaleY="89445">
        <dgm:presLayoutVars>
          <dgm:chMax val="0"/>
          <dgm:bulletEnabled val="1"/>
        </dgm:presLayoutVars>
      </dgm:prSet>
      <dgm:spPr/>
    </dgm:pt>
    <dgm:pt modelId="{C3D7176C-FDC2-49BA-80F6-E67DCF59F8EC}" type="pres">
      <dgm:prSet presAssocID="{70D478D1-9C3A-4BCB-B543-FD59C2EB8B2A}" presName="childText" presStyleLbl="revTx" presStyleIdx="1" presStyleCnt="4">
        <dgm:presLayoutVars>
          <dgm:bulletEnabled val="1"/>
        </dgm:presLayoutVars>
      </dgm:prSet>
      <dgm:spPr/>
    </dgm:pt>
    <dgm:pt modelId="{5A126944-9896-47B1-8BF5-2C5132DB45A0}" type="pres">
      <dgm:prSet presAssocID="{EE68DE13-F92E-45E2-B9B9-281E4CFC8FB1}" presName="parentText" presStyleLbl="node1" presStyleIdx="2" presStyleCnt="4" custScaleY="89445">
        <dgm:presLayoutVars>
          <dgm:chMax val="0"/>
          <dgm:bulletEnabled val="1"/>
        </dgm:presLayoutVars>
      </dgm:prSet>
      <dgm:spPr/>
    </dgm:pt>
    <dgm:pt modelId="{1520188D-31FA-4B2D-882F-820AB01E1728}" type="pres">
      <dgm:prSet presAssocID="{EE68DE13-F92E-45E2-B9B9-281E4CFC8FB1}" presName="childText" presStyleLbl="revTx" presStyleIdx="2" presStyleCnt="4">
        <dgm:presLayoutVars>
          <dgm:bulletEnabled val="1"/>
        </dgm:presLayoutVars>
      </dgm:prSet>
      <dgm:spPr/>
    </dgm:pt>
    <dgm:pt modelId="{4F6FFBAF-56EB-469B-B81B-D976BC21DB56}" type="pres">
      <dgm:prSet presAssocID="{218CDD11-1C1A-4E94-B60A-3C727CEA2D91}" presName="parentText" presStyleLbl="node1" presStyleIdx="3" presStyleCnt="4" custScaleY="87413">
        <dgm:presLayoutVars>
          <dgm:chMax val="0"/>
          <dgm:bulletEnabled val="1"/>
        </dgm:presLayoutVars>
      </dgm:prSet>
      <dgm:spPr/>
    </dgm:pt>
    <dgm:pt modelId="{C07E23BE-CBC3-4F12-9430-9872F20D52BF}" type="pres">
      <dgm:prSet presAssocID="{218CDD11-1C1A-4E94-B60A-3C727CEA2D91}" presName="childText" presStyleLbl="revTx" presStyleIdx="3" presStyleCnt="4">
        <dgm:presLayoutVars>
          <dgm:bulletEnabled val="1"/>
        </dgm:presLayoutVars>
      </dgm:prSet>
      <dgm:spPr/>
    </dgm:pt>
  </dgm:ptLst>
  <dgm:cxnLst>
    <dgm:cxn modelId="{07C39704-0975-4EA9-AEC9-63120D2C7116}" type="presOf" srcId="{EA2EF272-AC0D-4672-8216-97F29FB1CE1F}" destId="{E30A0B3E-3F39-4EAC-932B-9A11CD0B9949}" srcOrd="0" destOrd="0" presId="urn:microsoft.com/office/officeart/2005/8/layout/vList2"/>
    <dgm:cxn modelId="{F877B010-0F7C-490A-9B1A-EFF69FD59A56}" srcId="{EE68DE13-F92E-45E2-B9B9-281E4CFC8FB1}" destId="{48F59189-E142-4B59-AC3D-6B0EC54D8ECA}" srcOrd="0" destOrd="0" parTransId="{4AFCD522-7FC5-477D-B51D-977CBAF351E6}" sibTransId="{4028DAFB-AFE5-4B0F-9E98-666859E5C031}"/>
    <dgm:cxn modelId="{DB8DA915-FBBE-4880-92CD-DAFE24DD562D}" type="presOf" srcId="{70D478D1-9C3A-4BCB-B543-FD59C2EB8B2A}" destId="{33978179-C2AF-4C85-8A38-0A7B543CC8FD}" srcOrd="0" destOrd="0" presId="urn:microsoft.com/office/officeart/2005/8/layout/vList2"/>
    <dgm:cxn modelId="{383C0019-A00B-4048-A1E6-EB6A31471354}" srcId="{EA2EF272-AC0D-4672-8216-97F29FB1CE1F}" destId="{70D478D1-9C3A-4BCB-B543-FD59C2EB8B2A}" srcOrd="1" destOrd="0" parTransId="{1CBFD1D9-04B2-46EA-A953-BD6D71FED484}" sibTransId="{FE88F20F-0434-4524-9A5F-D8FD7FF867B4}"/>
    <dgm:cxn modelId="{8B6C8033-2B2A-4606-ABDB-7E404F2DDDEE}" type="presOf" srcId="{48F59189-E142-4B59-AC3D-6B0EC54D8ECA}" destId="{1520188D-31FA-4B2D-882F-820AB01E1728}" srcOrd="0" destOrd="0" presId="urn:microsoft.com/office/officeart/2005/8/layout/vList2"/>
    <dgm:cxn modelId="{226C6D34-8193-4F31-8E6F-8A6CE5AA307A}" type="presOf" srcId="{695F21C9-66AC-47BD-93E7-0810136532FD}" destId="{C3D7176C-FDC2-49BA-80F6-E67DCF59F8EC}" srcOrd="0" destOrd="0" presId="urn:microsoft.com/office/officeart/2005/8/layout/vList2"/>
    <dgm:cxn modelId="{B1F0D46B-F90C-4B5D-94AB-95F94D5C7EDD}" srcId="{EE68DE13-F92E-45E2-B9B9-281E4CFC8FB1}" destId="{95A7F0EE-59B8-46F5-81B2-DF41C4172B97}" srcOrd="1" destOrd="0" parTransId="{BFAB6E62-910F-4FA5-A3FC-32D2E677DFE3}" sibTransId="{A1BEA871-04E8-4A49-AB4F-2A77829DA440}"/>
    <dgm:cxn modelId="{D0FE4571-3D0F-4154-A262-771C503B1D6C}" type="presOf" srcId="{95A7F0EE-59B8-46F5-81B2-DF41C4172B97}" destId="{1520188D-31FA-4B2D-882F-820AB01E1728}" srcOrd="0" destOrd="1" presId="urn:microsoft.com/office/officeart/2005/8/layout/vList2"/>
    <dgm:cxn modelId="{A0246753-676C-49A9-BA27-ABD22CD480EE}" type="presOf" srcId="{EE68DE13-F92E-45E2-B9B9-281E4CFC8FB1}" destId="{5A126944-9896-47B1-8BF5-2C5132DB45A0}" srcOrd="0" destOrd="0" presId="urn:microsoft.com/office/officeart/2005/8/layout/vList2"/>
    <dgm:cxn modelId="{96CF9973-5356-472E-AD18-F410A8297F22}" srcId="{70D478D1-9C3A-4BCB-B543-FD59C2EB8B2A}" destId="{695F21C9-66AC-47BD-93E7-0810136532FD}" srcOrd="0" destOrd="0" parTransId="{9F3D90FA-3809-4E56-8A19-4AC065000843}" sibTransId="{4C52CA55-0F04-4900-9ADA-12B42F99287F}"/>
    <dgm:cxn modelId="{F7CBF056-A5BA-4751-A366-DC2677C22E69}" type="presOf" srcId="{B746959B-3814-42B5-9723-A9914858565D}" destId="{F3042435-52A5-445A-AC5F-C4DBAFD9EACA}" srcOrd="0" destOrd="0" presId="urn:microsoft.com/office/officeart/2005/8/layout/vList2"/>
    <dgm:cxn modelId="{4E9FFA57-5F3B-4CB3-8D68-16D544CC1AAD}" srcId="{B746959B-3814-42B5-9723-A9914858565D}" destId="{297B0E63-AEDC-4699-94F3-422C86EBD7D1}" srcOrd="0" destOrd="0" parTransId="{075DA0ED-C8F2-4305-98AF-DDF053517B4B}" sibTransId="{EE5BBB79-7BBC-4BA9-9E79-77C719314FD4}"/>
    <dgm:cxn modelId="{5388E07C-CF75-4767-A96B-EAE44994C574}" srcId="{218CDD11-1C1A-4E94-B60A-3C727CEA2D91}" destId="{86B95B36-503A-4A53-8068-1379A16E5DA5}" srcOrd="1" destOrd="0" parTransId="{BF8E7D04-3B86-463C-B09E-70958A42BD87}" sibTransId="{0DA86342-EF8A-44A5-85EB-4BC37FB7013E}"/>
    <dgm:cxn modelId="{37412B84-4A18-4BAB-ABA6-A25869D6869F}" srcId="{70D478D1-9C3A-4BCB-B543-FD59C2EB8B2A}" destId="{05786DD1-D979-4CE5-AA2C-E0668C44D75B}" srcOrd="1" destOrd="0" parTransId="{91C80AF9-9887-4D5F-972F-9745EDE6E138}" sibTransId="{5F34DA82-190D-4AFD-973E-EE4FA9921075}"/>
    <dgm:cxn modelId="{727D8090-AF82-4881-8271-40AD47BA7A09}" type="presOf" srcId="{05786DD1-D979-4CE5-AA2C-E0668C44D75B}" destId="{C3D7176C-FDC2-49BA-80F6-E67DCF59F8EC}" srcOrd="0" destOrd="1" presId="urn:microsoft.com/office/officeart/2005/8/layout/vList2"/>
    <dgm:cxn modelId="{6EB2BF93-5712-4E8B-9894-35EB282F4A76}" srcId="{EA2EF272-AC0D-4672-8216-97F29FB1CE1F}" destId="{EE68DE13-F92E-45E2-B9B9-281E4CFC8FB1}" srcOrd="2" destOrd="0" parTransId="{FFC6E8AF-1AEE-4623-9134-0F0CA3E78730}" sibTransId="{5B85C0B2-6451-43B8-B71D-9C1C46326132}"/>
    <dgm:cxn modelId="{34F844A3-174A-4086-B397-3E9FDC464E04}" type="presOf" srcId="{D59DA85F-9597-4102-86A5-685D3D6FF505}" destId="{C07E23BE-CBC3-4F12-9430-9872F20D52BF}" srcOrd="0" destOrd="0" presId="urn:microsoft.com/office/officeart/2005/8/layout/vList2"/>
    <dgm:cxn modelId="{31BEEAA5-8381-4883-91ED-85737BC2BA8C}" type="presOf" srcId="{297B0E63-AEDC-4699-94F3-422C86EBD7D1}" destId="{09941362-4B36-49FF-AB81-8BD7C0B67194}" srcOrd="0" destOrd="0" presId="urn:microsoft.com/office/officeart/2005/8/layout/vList2"/>
    <dgm:cxn modelId="{1D18D7A9-474C-4789-B7FA-4D1A33C3DD41}" srcId="{B746959B-3814-42B5-9723-A9914858565D}" destId="{5BE39064-9088-4B78-9447-7F5826F4B5C7}" srcOrd="1" destOrd="0" parTransId="{453331D7-32A4-41ED-892B-D51AA1C7171B}" sibTransId="{84621F70-B859-4E43-8A36-285EE564B17F}"/>
    <dgm:cxn modelId="{C5C17FAE-251B-4ADF-A1E5-645C5FF64783}" type="presOf" srcId="{218CDD11-1C1A-4E94-B60A-3C727CEA2D91}" destId="{4F6FFBAF-56EB-469B-B81B-D976BC21DB56}" srcOrd="0" destOrd="0" presId="urn:microsoft.com/office/officeart/2005/8/layout/vList2"/>
    <dgm:cxn modelId="{084143B5-A901-4C08-AC3D-D23C526CC919}" type="presOf" srcId="{5BE39064-9088-4B78-9447-7F5826F4B5C7}" destId="{09941362-4B36-49FF-AB81-8BD7C0B67194}" srcOrd="0" destOrd="1" presId="urn:microsoft.com/office/officeart/2005/8/layout/vList2"/>
    <dgm:cxn modelId="{3507A3D7-CC85-4A16-81FA-4335A1D63986}" srcId="{EA2EF272-AC0D-4672-8216-97F29FB1CE1F}" destId="{218CDD11-1C1A-4E94-B60A-3C727CEA2D91}" srcOrd="3" destOrd="0" parTransId="{78294969-10BC-455C-BC91-8222C2BE1EFE}" sibTransId="{94D1D78C-5A93-494F-BCDD-0EBAE1B8299E}"/>
    <dgm:cxn modelId="{D9A08AE5-CB9F-487D-A072-DD69F63D5D6E}" srcId="{218CDD11-1C1A-4E94-B60A-3C727CEA2D91}" destId="{D59DA85F-9597-4102-86A5-685D3D6FF505}" srcOrd="0" destOrd="0" parTransId="{2E669740-4448-4DB6-B322-E36E3D51EEF5}" sibTransId="{DB3F12AD-941A-4B25-A3CA-56DAD41EB21F}"/>
    <dgm:cxn modelId="{36E20FEB-7590-4964-A41E-D1831F9F6D51}" type="presOf" srcId="{86B95B36-503A-4A53-8068-1379A16E5DA5}" destId="{C07E23BE-CBC3-4F12-9430-9872F20D52BF}" srcOrd="0" destOrd="1" presId="urn:microsoft.com/office/officeart/2005/8/layout/vList2"/>
    <dgm:cxn modelId="{5F7563F7-FE8C-4D56-93C3-D7D5741C4FD7}" srcId="{EA2EF272-AC0D-4672-8216-97F29FB1CE1F}" destId="{B746959B-3814-42B5-9723-A9914858565D}" srcOrd="0" destOrd="0" parTransId="{9791E38B-66EC-4BD7-8E89-803524F86D69}" sibTransId="{A96289EE-A712-41B1-9895-1DE7B51034B8}"/>
    <dgm:cxn modelId="{65FD2D35-82A3-47F8-A6CF-24E4BD550CEE}" type="presParOf" srcId="{E30A0B3E-3F39-4EAC-932B-9A11CD0B9949}" destId="{F3042435-52A5-445A-AC5F-C4DBAFD9EACA}" srcOrd="0" destOrd="0" presId="urn:microsoft.com/office/officeart/2005/8/layout/vList2"/>
    <dgm:cxn modelId="{4B795C08-F151-4677-BE65-D500F25B6757}" type="presParOf" srcId="{E30A0B3E-3F39-4EAC-932B-9A11CD0B9949}" destId="{09941362-4B36-49FF-AB81-8BD7C0B67194}" srcOrd="1" destOrd="0" presId="urn:microsoft.com/office/officeart/2005/8/layout/vList2"/>
    <dgm:cxn modelId="{CD087071-CC8C-47C7-BB19-A56A552E97ED}" type="presParOf" srcId="{E30A0B3E-3F39-4EAC-932B-9A11CD0B9949}" destId="{33978179-C2AF-4C85-8A38-0A7B543CC8FD}" srcOrd="2" destOrd="0" presId="urn:microsoft.com/office/officeart/2005/8/layout/vList2"/>
    <dgm:cxn modelId="{34238146-13E4-41BD-A2F0-04F983BC6C09}" type="presParOf" srcId="{E30A0B3E-3F39-4EAC-932B-9A11CD0B9949}" destId="{C3D7176C-FDC2-49BA-80F6-E67DCF59F8EC}" srcOrd="3" destOrd="0" presId="urn:microsoft.com/office/officeart/2005/8/layout/vList2"/>
    <dgm:cxn modelId="{9EE1804B-289C-480E-B85E-A9075B465EFB}" type="presParOf" srcId="{E30A0B3E-3F39-4EAC-932B-9A11CD0B9949}" destId="{5A126944-9896-47B1-8BF5-2C5132DB45A0}" srcOrd="4" destOrd="0" presId="urn:microsoft.com/office/officeart/2005/8/layout/vList2"/>
    <dgm:cxn modelId="{7844FB04-B304-4393-BECB-024A06EE7C95}" type="presParOf" srcId="{E30A0B3E-3F39-4EAC-932B-9A11CD0B9949}" destId="{1520188D-31FA-4B2D-882F-820AB01E1728}" srcOrd="5" destOrd="0" presId="urn:microsoft.com/office/officeart/2005/8/layout/vList2"/>
    <dgm:cxn modelId="{FFAB853B-108F-4393-B787-7FDC6FA6F3A5}" type="presParOf" srcId="{E30A0B3E-3F39-4EAC-932B-9A11CD0B9949}" destId="{4F6FFBAF-56EB-469B-B81B-D976BC21DB56}" srcOrd="6" destOrd="0" presId="urn:microsoft.com/office/officeart/2005/8/layout/vList2"/>
    <dgm:cxn modelId="{E625E0DE-F3C6-400D-A766-91B007DB4373}" type="presParOf" srcId="{E30A0B3E-3F39-4EAC-932B-9A11CD0B9949}" destId="{C07E23BE-CBC3-4F12-9430-9872F20D52BF}"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1CBD40-D369-4575-AF49-2306C64106A0}" type="doc">
      <dgm:prSet loTypeId="urn:microsoft.com/office/officeart/2005/8/layout/vList2" loCatId="list" qsTypeId="urn:microsoft.com/office/officeart/2005/8/quickstyle/3d4" qsCatId="3D" csTypeId="urn:microsoft.com/office/officeart/2005/8/colors/accent0_1" csCatId="mainScheme" phldr="1"/>
      <dgm:spPr/>
      <dgm:t>
        <a:bodyPr/>
        <a:lstStyle/>
        <a:p>
          <a:endParaRPr lang="en-IN"/>
        </a:p>
      </dgm:t>
    </dgm:pt>
    <dgm:pt modelId="{DCB9723C-2C2C-406C-9EDB-59EC16F5187F}">
      <dgm:prSet custT="1"/>
      <dgm:spPr/>
      <dgm:t>
        <a:bodyPr/>
        <a:lstStyle/>
        <a:p>
          <a:r>
            <a:rPr lang="en-US" sz="1300" b="1" dirty="0"/>
            <a:t>   Data Analytics (including OLAP and Predictive Modeling):</a:t>
          </a:r>
          <a:endParaRPr lang="en-IN" sz="1300" b="1" dirty="0"/>
        </a:p>
      </dgm:t>
    </dgm:pt>
    <dgm:pt modelId="{A2AC4B04-F85B-419E-A355-C13F4812735C}" type="parTrans" cxnId="{44F10BAF-8A77-446C-B860-5A94F89243BC}">
      <dgm:prSet/>
      <dgm:spPr/>
      <dgm:t>
        <a:bodyPr/>
        <a:lstStyle/>
        <a:p>
          <a:endParaRPr lang="en-IN"/>
        </a:p>
      </dgm:t>
    </dgm:pt>
    <dgm:pt modelId="{FE0ADC0A-F278-4BE1-A6B1-8DC149FC3325}" type="sibTrans" cxnId="{44F10BAF-8A77-446C-B860-5A94F89243BC}">
      <dgm:prSet/>
      <dgm:spPr/>
      <dgm:t>
        <a:bodyPr/>
        <a:lstStyle/>
        <a:p>
          <a:endParaRPr lang="en-IN"/>
        </a:p>
      </dgm:t>
    </dgm:pt>
    <dgm:pt modelId="{47C64AE1-30F9-410C-9D29-E230E7687E97}">
      <dgm:prSet custT="1"/>
      <dgm:spPr/>
      <dgm:t>
        <a:bodyPr/>
        <a:lstStyle/>
        <a:p>
          <a:pPr>
            <a:lnSpc>
              <a:spcPct val="100000"/>
            </a:lnSpc>
          </a:pPr>
          <a:r>
            <a:rPr lang="en-US" sz="1300" dirty="0"/>
            <a:t>Data analytics involves techniques to analyze data and generate insights, including descriptive, predictive, and prescriptive analytics (FastCapital, n.d., para. 14). BI systems use OLAP cubes to explore data from different angles, helping users analyze trends and patterns. Predictive models, like regression and clustering, are used to forecast future trends, such as predicting claim fraud (Lloyd, 2011, p. 54).</a:t>
          </a:r>
          <a:endParaRPr lang="en-IN" sz="1300" dirty="0"/>
        </a:p>
      </dgm:t>
    </dgm:pt>
    <dgm:pt modelId="{02ED9E56-8662-4781-A95F-E9DECA380E96}" type="parTrans" cxnId="{74C8C235-C751-4168-A2D9-510598346A24}">
      <dgm:prSet/>
      <dgm:spPr/>
      <dgm:t>
        <a:bodyPr/>
        <a:lstStyle/>
        <a:p>
          <a:endParaRPr lang="en-IN"/>
        </a:p>
      </dgm:t>
    </dgm:pt>
    <dgm:pt modelId="{63EA6640-740B-474D-BBE5-4F52FA22B8F5}" type="sibTrans" cxnId="{74C8C235-C751-4168-A2D9-510598346A24}">
      <dgm:prSet/>
      <dgm:spPr/>
      <dgm:t>
        <a:bodyPr/>
        <a:lstStyle/>
        <a:p>
          <a:endParaRPr lang="en-IN"/>
        </a:p>
      </dgm:t>
    </dgm:pt>
    <dgm:pt modelId="{60DA3EBF-780F-4FFA-8342-CCBE8AB57529}">
      <dgm:prSet custT="1"/>
      <dgm:spPr/>
      <dgm:t>
        <a:bodyPr/>
        <a:lstStyle/>
        <a:p>
          <a:r>
            <a:rPr lang="en-US" sz="1300" b="1" dirty="0"/>
            <a:t>   Reporting and Dashboards (Data Visualization):</a:t>
          </a:r>
          <a:endParaRPr lang="en-IN" sz="1300" b="1" dirty="0"/>
        </a:p>
      </dgm:t>
    </dgm:pt>
    <dgm:pt modelId="{C545F784-AE8D-4AC4-AF7C-0E63814015E3}" type="parTrans" cxnId="{AFF26407-95EF-4A0E-BA80-2530785B7E7F}">
      <dgm:prSet/>
      <dgm:spPr/>
      <dgm:t>
        <a:bodyPr/>
        <a:lstStyle/>
        <a:p>
          <a:endParaRPr lang="en-IN"/>
        </a:p>
      </dgm:t>
    </dgm:pt>
    <dgm:pt modelId="{46D2F034-4047-4C6C-9DC6-CBFD68FBAD27}" type="sibTrans" cxnId="{AFF26407-95EF-4A0E-BA80-2530785B7E7F}">
      <dgm:prSet/>
      <dgm:spPr/>
      <dgm:t>
        <a:bodyPr/>
        <a:lstStyle/>
        <a:p>
          <a:endParaRPr lang="en-IN"/>
        </a:p>
      </dgm:t>
    </dgm:pt>
    <dgm:pt modelId="{576FEEEB-AF99-4416-A6A5-324CC3CB5C79}">
      <dgm:prSet custT="1"/>
      <dgm:spPr/>
      <dgm:t>
        <a:bodyPr/>
        <a:lstStyle/>
        <a:p>
          <a:pPr>
            <a:lnSpc>
              <a:spcPct val="100000"/>
            </a:lnSpc>
          </a:pPr>
          <a:r>
            <a:rPr lang="en-US" sz="1300" dirty="0"/>
            <a:t>Reporting tools generate static or dynamic reports that summarize data, while dashboards provide interactive visualizations of key metrics, trends, and comparisons (FastCapital, n.d., para 4). Data visualization tools, like charts and graphs, make complex data more accessible and easier to understand, helping users monitor performance (Williams, 2017, para 16).</a:t>
          </a:r>
          <a:endParaRPr lang="en-IN" sz="1300" dirty="0"/>
        </a:p>
      </dgm:t>
    </dgm:pt>
    <dgm:pt modelId="{3DC0A22D-085E-4895-B440-61183E60C7DB}" type="parTrans" cxnId="{8CFAB1AB-2A6B-4D54-B405-D1E14CA3BFA1}">
      <dgm:prSet/>
      <dgm:spPr/>
      <dgm:t>
        <a:bodyPr/>
        <a:lstStyle/>
        <a:p>
          <a:endParaRPr lang="en-IN"/>
        </a:p>
      </dgm:t>
    </dgm:pt>
    <dgm:pt modelId="{B73F41B3-4FE4-4AB8-A6D9-CCAFF56DFC3A}" type="sibTrans" cxnId="{8CFAB1AB-2A6B-4D54-B405-D1E14CA3BFA1}">
      <dgm:prSet/>
      <dgm:spPr/>
      <dgm:t>
        <a:bodyPr/>
        <a:lstStyle/>
        <a:p>
          <a:endParaRPr lang="en-IN"/>
        </a:p>
      </dgm:t>
    </dgm:pt>
    <dgm:pt modelId="{072B9360-2F9C-45DD-B0A9-0CF933F41CC4}">
      <dgm:prSet custT="1"/>
      <dgm:spPr/>
      <dgm:t>
        <a:bodyPr/>
        <a:lstStyle/>
        <a:p>
          <a:r>
            <a:rPr lang="en-US" sz="1300" b="1" dirty="0"/>
            <a:t>   Security and Access Control:</a:t>
          </a:r>
          <a:endParaRPr lang="en-IN" sz="1300" b="1" dirty="0"/>
        </a:p>
      </dgm:t>
    </dgm:pt>
    <dgm:pt modelId="{CC0BB054-8A7D-4E5C-A132-16427E9F7774}" type="parTrans" cxnId="{7A3115C4-6361-49D6-91FB-90DBE35E7CD0}">
      <dgm:prSet/>
      <dgm:spPr/>
      <dgm:t>
        <a:bodyPr/>
        <a:lstStyle/>
        <a:p>
          <a:endParaRPr lang="en-IN"/>
        </a:p>
      </dgm:t>
    </dgm:pt>
    <dgm:pt modelId="{D61D26B8-7D65-422F-ABBD-E97D052ED023}" type="sibTrans" cxnId="{7A3115C4-6361-49D6-91FB-90DBE35E7CD0}">
      <dgm:prSet/>
      <dgm:spPr/>
      <dgm:t>
        <a:bodyPr/>
        <a:lstStyle/>
        <a:p>
          <a:endParaRPr lang="en-IN"/>
        </a:p>
      </dgm:t>
    </dgm:pt>
    <dgm:pt modelId="{AE095A04-3751-4E19-AACD-247F56B7FF4A}">
      <dgm:prSet custT="1"/>
      <dgm:spPr/>
      <dgm:t>
        <a:bodyPr/>
        <a:lstStyle/>
        <a:p>
          <a:pPr>
            <a:lnSpc>
              <a:spcPct val="100000"/>
            </a:lnSpc>
          </a:pPr>
          <a:r>
            <a:rPr lang="en-US" sz="1300" dirty="0"/>
            <a:t>BI systems require strong security to protect sensitive data. Role-based access ensures users only see relevant information, such as restricting financial data access based on user roles (FastCapital, n.d., para 7).</a:t>
          </a:r>
          <a:endParaRPr lang="en-IN" sz="1300" dirty="0"/>
        </a:p>
      </dgm:t>
    </dgm:pt>
    <dgm:pt modelId="{00B6108E-E40E-494E-962C-6F49207CB8C9}" type="parTrans" cxnId="{02636739-3DF7-4192-935A-C72554E8BBFF}">
      <dgm:prSet/>
      <dgm:spPr/>
      <dgm:t>
        <a:bodyPr/>
        <a:lstStyle/>
        <a:p>
          <a:endParaRPr lang="en-IN"/>
        </a:p>
      </dgm:t>
    </dgm:pt>
    <dgm:pt modelId="{493C79AD-D52A-43CC-8B43-AAB11A3265CD}" type="sibTrans" cxnId="{02636739-3DF7-4192-935A-C72554E8BBFF}">
      <dgm:prSet/>
      <dgm:spPr/>
      <dgm:t>
        <a:bodyPr/>
        <a:lstStyle/>
        <a:p>
          <a:endParaRPr lang="en-IN"/>
        </a:p>
      </dgm:t>
    </dgm:pt>
    <dgm:pt modelId="{1D62122B-C210-432B-85E1-ADE12602FA91}">
      <dgm:prSet custT="1"/>
      <dgm:spPr/>
      <dgm:t>
        <a:bodyPr/>
        <a:lstStyle/>
        <a:p>
          <a:r>
            <a:rPr lang="en-US" sz="1300" b="1" dirty="0"/>
            <a:t>   BI Tools and Applications:</a:t>
          </a:r>
          <a:endParaRPr lang="en-IN" sz="1300" b="1" dirty="0"/>
        </a:p>
      </dgm:t>
    </dgm:pt>
    <dgm:pt modelId="{283EA5D3-0E9E-4185-BB3F-4794524B3D50}" type="parTrans" cxnId="{5B607182-4EAC-456E-B7F1-AC393C2E9A17}">
      <dgm:prSet/>
      <dgm:spPr/>
      <dgm:t>
        <a:bodyPr/>
        <a:lstStyle/>
        <a:p>
          <a:endParaRPr lang="en-IN"/>
        </a:p>
      </dgm:t>
    </dgm:pt>
    <dgm:pt modelId="{F908D45C-4EFA-41E7-881F-C938C3A7E8D8}" type="sibTrans" cxnId="{5B607182-4EAC-456E-B7F1-AC393C2E9A17}">
      <dgm:prSet/>
      <dgm:spPr/>
      <dgm:t>
        <a:bodyPr/>
        <a:lstStyle/>
        <a:p>
          <a:endParaRPr lang="en-IN"/>
        </a:p>
      </dgm:t>
    </dgm:pt>
    <dgm:pt modelId="{D555A580-AE32-4C70-99BF-4B78E631AD32}">
      <dgm:prSet custT="1"/>
      <dgm:spPr/>
      <dgm:t>
        <a:bodyPr/>
        <a:lstStyle/>
        <a:p>
          <a:pPr>
            <a:lnSpc>
              <a:spcPct val="100000"/>
            </a:lnSpc>
          </a:pPr>
          <a:r>
            <a:rPr lang="en-US" sz="1300" dirty="0"/>
            <a:t>BI tools are software applications used for analyzing and visualizing data. Popular examples include Oracle Business Intelligence, SAS Business Intelligence, and other BI and analytics tools (FastCapital, n.d., para 7).</a:t>
          </a:r>
          <a:endParaRPr lang="en-IN" sz="1300" dirty="0"/>
        </a:p>
      </dgm:t>
    </dgm:pt>
    <dgm:pt modelId="{850BD54B-731A-4207-B2AA-C0EA84E2E2CF}" type="parTrans" cxnId="{C39E9A59-3F78-4E5A-A9A5-356EC584C0A1}">
      <dgm:prSet/>
      <dgm:spPr/>
      <dgm:t>
        <a:bodyPr/>
        <a:lstStyle/>
        <a:p>
          <a:endParaRPr lang="en-IN"/>
        </a:p>
      </dgm:t>
    </dgm:pt>
    <dgm:pt modelId="{A88C5E05-787B-4437-8E9D-5F1D688CB4D5}" type="sibTrans" cxnId="{C39E9A59-3F78-4E5A-A9A5-356EC584C0A1}">
      <dgm:prSet/>
      <dgm:spPr/>
      <dgm:t>
        <a:bodyPr/>
        <a:lstStyle/>
        <a:p>
          <a:endParaRPr lang="en-IN"/>
        </a:p>
      </dgm:t>
    </dgm:pt>
    <dgm:pt modelId="{F8FB3210-3824-4410-962D-0B08BEA30BB4}">
      <dgm:prSet custT="1"/>
      <dgm:spPr/>
      <dgm:t>
        <a:bodyPr/>
        <a:lstStyle/>
        <a:p>
          <a:r>
            <a:rPr lang="en-US" sz="1300" b="1" dirty="0"/>
            <a:t>   Data Mining: </a:t>
          </a:r>
          <a:endParaRPr lang="en-IN" sz="1300" b="1" dirty="0"/>
        </a:p>
      </dgm:t>
    </dgm:pt>
    <dgm:pt modelId="{7A58F1E8-FB00-46EE-A918-47A832811C05}" type="parTrans" cxnId="{548FADC2-40B2-40B6-9CB2-D0012A3B0A37}">
      <dgm:prSet/>
      <dgm:spPr/>
      <dgm:t>
        <a:bodyPr/>
        <a:lstStyle/>
        <a:p>
          <a:endParaRPr lang="en-IN"/>
        </a:p>
      </dgm:t>
    </dgm:pt>
    <dgm:pt modelId="{7170561E-F439-4786-810A-640EEBBAA316}" type="sibTrans" cxnId="{548FADC2-40B2-40B6-9CB2-D0012A3B0A37}">
      <dgm:prSet/>
      <dgm:spPr/>
      <dgm:t>
        <a:bodyPr/>
        <a:lstStyle/>
        <a:p>
          <a:endParaRPr lang="en-IN"/>
        </a:p>
      </dgm:t>
    </dgm:pt>
    <dgm:pt modelId="{CED38BCD-4860-408B-A402-FF5CB46A556E}">
      <dgm:prSet custT="1"/>
      <dgm:spPr/>
      <dgm:t>
        <a:bodyPr/>
        <a:lstStyle/>
        <a:p>
          <a:pPr>
            <a:lnSpc>
              <a:spcPct val="100000"/>
            </a:lnSpc>
          </a:pPr>
          <a:r>
            <a:rPr lang="en-US" sz="1300" dirty="0"/>
            <a:t>Data mining finds patterns, relationships, and rules in data to predict outcomes or describe situations. Common techniques include classification, prediction, and market basket analysis, helping in decision-making by uncovering valuable insights (Lloyd, 2011, p. 55).</a:t>
          </a:r>
          <a:endParaRPr lang="en-IN" sz="1300" dirty="0"/>
        </a:p>
      </dgm:t>
    </dgm:pt>
    <dgm:pt modelId="{404973A8-59AC-4E1E-A249-34FF020DF566}" type="parTrans" cxnId="{9B330C6B-7E51-4230-8A73-92B79EFDC54D}">
      <dgm:prSet/>
      <dgm:spPr/>
      <dgm:t>
        <a:bodyPr/>
        <a:lstStyle/>
        <a:p>
          <a:endParaRPr lang="en-IN"/>
        </a:p>
      </dgm:t>
    </dgm:pt>
    <dgm:pt modelId="{49AE83D5-1C4D-4A9A-9561-57ABE47AFFF3}" type="sibTrans" cxnId="{9B330C6B-7E51-4230-8A73-92B79EFDC54D}">
      <dgm:prSet/>
      <dgm:spPr/>
      <dgm:t>
        <a:bodyPr/>
        <a:lstStyle/>
        <a:p>
          <a:endParaRPr lang="en-IN"/>
        </a:p>
      </dgm:t>
    </dgm:pt>
    <dgm:pt modelId="{4D8F4FCE-5D21-46F9-8934-50517AE2B442}">
      <dgm:prSet custT="1"/>
      <dgm:spPr/>
      <dgm:t>
        <a:bodyPr/>
        <a:lstStyle/>
        <a:p>
          <a:pPr>
            <a:lnSpc>
              <a:spcPct val="90000"/>
            </a:lnSpc>
          </a:pPr>
          <a:endParaRPr lang="en-IN" sz="1300" dirty="0"/>
        </a:p>
      </dgm:t>
    </dgm:pt>
    <dgm:pt modelId="{C5D8CCB0-E315-4724-BADE-52E9B09E3ABE}" type="parTrans" cxnId="{B3119FD7-5CE1-424C-8D97-70C229258373}">
      <dgm:prSet/>
      <dgm:spPr/>
      <dgm:t>
        <a:bodyPr/>
        <a:lstStyle/>
        <a:p>
          <a:endParaRPr lang="en-IN"/>
        </a:p>
      </dgm:t>
    </dgm:pt>
    <dgm:pt modelId="{E8BFEEE3-82BD-416F-9905-85BDB61B879A}" type="sibTrans" cxnId="{B3119FD7-5CE1-424C-8D97-70C229258373}">
      <dgm:prSet/>
      <dgm:spPr/>
      <dgm:t>
        <a:bodyPr/>
        <a:lstStyle/>
        <a:p>
          <a:endParaRPr lang="en-IN"/>
        </a:p>
      </dgm:t>
    </dgm:pt>
    <dgm:pt modelId="{6A3EAD6F-491D-4999-8AE6-1D2C80A1F152}">
      <dgm:prSet custT="1"/>
      <dgm:spPr/>
      <dgm:t>
        <a:bodyPr/>
        <a:lstStyle/>
        <a:p>
          <a:pPr>
            <a:lnSpc>
              <a:spcPct val="90000"/>
            </a:lnSpc>
          </a:pPr>
          <a:endParaRPr lang="en-IN" sz="1300" dirty="0"/>
        </a:p>
      </dgm:t>
    </dgm:pt>
    <dgm:pt modelId="{876C711A-117A-403D-A702-BE6C102A90AA}" type="parTrans" cxnId="{4DB5191F-39F9-4F18-BBB9-2321CCF7B653}">
      <dgm:prSet/>
      <dgm:spPr/>
      <dgm:t>
        <a:bodyPr/>
        <a:lstStyle/>
        <a:p>
          <a:endParaRPr lang="en-IN"/>
        </a:p>
      </dgm:t>
    </dgm:pt>
    <dgm:pt modelId="{68F4DAC3-89EE-4BEB-B7A7-63B043E3F2A5}" type="sibTrans" cxnId="{4DB5191F-39F9-4F18-BBB9-2321CCF7B653}">
      <dgm:prSet/>
      <dgm:spPr/>
      <dgm:t>
        <a:bodyPr/>
        <a:lstStyle/>
        <a:p>
          <a:endParaRPr lang="en-IN"/>
        </a:p>
      </dgm:t>
    </dgm:pt>
    <dgm:pt modelId="{00E28B6F-1761-42C4-A414-032695C36603}">
      <dgm:prSet custT="1"/>
      <dgm:spPr/>
      <dgm:t>
        <a:bodyPr/>
        <a:lstStyle/>
        <a:p>
          <a:pPr>
            <a:lnSpc>
              <a:spcPct val="90000"/>
            </a:lnSpc>
          </a:pPr>
          <a:endParaRPr lang="en-IN" sz="1300" dirty="0"/>
        </a:p>
      </dgm:t>
    </dgm:pt>
    <dgm:pt modelId="{257E10BD-4B0D-4B50-A5FF-EF57B1C9B4C6}" type="parTrans" cxnId="{0003D86F-9288-49F8-BA71-E885C0913409}">
      <dgm:prSet/>
      <dgm:spPr/>
      <dgm:t>
        <a:bodyPr/>
        <a:lstStyle/>
        <a:p>
          <a:endParaRPr lang="en-IN"/>
        </a:p>
      </dgm:t>
    </dgm:pt>
    <dgm:pt modelId="{71D3EEB7-86CB-41A5-A1AA-14A68F6C75E6}" type="sibTrans" cxnId="{0003D86F-9288-49F8-BA71-E885C0913409}">
      <dgm:prSet/>
      <dgm:spPr/>
      <dgm:t>
        <a:bodyPr/>
        <a:lstStyle/>
        <a:p>
          <a:endParaRPr lang="en-IN"/>
        </a:p>
      </dgm:t>
    </dgm:pt>
    <dgm:pt modelId="{DE5FB3EE-4FE1-454A-82BF-FD6DD9F01339}">
      <dgm:prSet custT="1"/>
      <dgm:spPr/>
      <dgm:t>
        <a:bodyPr/>
        <a:lstStyle/>
        <a:p>
          <a:pPr>
            <a:lnSpc>
              <a:spcPct val="90000"/>
            </a:lnSpc>
          </a:pPr>
          <a:endParaRPr lang="en-IN" sz="1300" dirty="0"/>
        </a:p>
      </dgm:t>
    </dgm:pt>
    <dgm:pt modelId="{3070CEDC-C712-47F0-BF70-EAD917A0CC04}" type="parTrans" cxnId="{8BF97DD7-EE86-477E-8C7E-3ADF179C3886}">
      <dgm:prSet/>
      <dgm:spPr/>
      <dgm:t>
        <a:bodyPr/>
        <a:lstStyle/>
        <a:p>
          <a:endParaRPr lang="en-IN"/>
        </a:p>
      </dgm:t>
    </dgm:pt>
    <dgm:pt modelId="{2658BAF2-AAB9-4CA9-AB75-6A607D130C19}" type="sibTrans" cxnId="{8BF97DD7-EE86-477E-8C7E-3ADF179C3886}">
      <dgm:prSet/>
      <dgm:spPr/>
      <dgm:t>
        <a:bodyPr/>
        <a:lstStyle/>
        <a:p>
          <a:endParaRPr lang="en-IN"/>
        </a:p>
      </dgm:t>
    </dgm:pt>
    <dgm:pt modelId="{6C787A26-CE48-4ACD-9B0B-3F07595C1017}">
      <dgm:prSet custT="1"/>
      <dgm:spPr/>
      <dgm:t>
        <a:bodyPr/>
        <a:lstStyle/>
        <a:p>
          <a:pPr>
            <a:lnSpc>
              <a:spcPct val="90000"/>
            </a:lnSpc>
          </a:pPr>
          <a:endParaRPr lang="en-IN" sz="1300" dirty="0"/>
        </a:p>
      </dgm:t>
    </dgm:pt>
    <dgm:pt modelId="{D82A904F-3E8A-4C65-AD11-2038F9BEC0C2}" type="parTrans" cxnId="{38DB23EC-B984-4DB0-8ED6-80320716483A}">
      <dgm:prSet/>
      <dgm:spPr/>
      <dgm:t>
        <a:bodyPr/>
        <a:lstStyle/>
        <a:p>
          <a:endParaRPr lang="en-IN"/>
        </a:p>
      </dgm:t>
    </dgm:pt>
    <dgm:pt modelId="{196C88B5-1E29-4585-8684-648B19B60FF5}" type="sibTrans" cxnId="{38DB23EC-B984-4DB0-8ED6-80320716483A}">
      <dgm:prSet/>
      <dgm:spPr/>
      <dgm:t>
        <a:bodyPr/>
        <a:lstStyle/>
        <a:p>
          <a:endParaRPr lang="en-IN"/>
        </a:p>
      </dgm:t>
    </dgm:pt>
    <dgm:pt modelId="{E3978897-CBAC-4433-8764-62702C61B94B}" type="pres">
      <dgm:prSet presAssocID="{2A1CBD40-D369-4575-AF49-2306C64106A0}" presName="linear" presStyleCnt="0">
        <dgm:presLayoutVars>
          <dgm:animLvl val="lvl"/>
          <dgm:resizeHandles val="exact"/>
        </dgm:presLayoutVars>
      </dgm:prSet>
      <dgm:spPr/>
    </dgm:pt>
    <dgm:pt modelId="{B277D7CF-467E-42BB-B253-0541C1DB134A}" type="pres">
      <dgm:prSet presAssocID="{DCB9723C-2C2C-406C-9EDB-59EC16F5187F}" presName="parentText" presStyleLbl="node1" presStyleIdx="0" presStyleCnt="5" custScaleY="101215">
        <dgm:presLayoutVars>
          <dgm:chMax val="0"/>
          <dgm:bulletEnabled val="1"/>
        </dgm:presLayoutVars>
      </dgm:prSet>
      <dgm:spPr/>
    </dgm:pt>
    <dgm:pt modelId="{8F6BFD3F-3938-47E2-B0EB-BDDC002C54B6}" type="pres">
      <dgm:prSet presAssocID="{DCB9723C-2C2C-406C-9EDB-59EC16F5187F}" presName="childText" presStyleLbl="revTx" presStyleIdx="0" presStyleCnt="5">
        <dgm:presLayoutVars>
          <dgm:bulletEnabled val="1"/>
        </dgm:presLayoutVars>
      </dgm:prSet>
      <dgm:spPr/>
    </dgm:pt>
    <dgm:pt modelId="{102F3CD5-236D-42B8-BC82-C31A60F772A2}" type="pres">
      <dgm:prSet presAssocID="{60DA3EBF-780F-4FFA-8342-CCBE8AB57529}" presName="parentText" presStyleLbl="node1" presStyleIdx="1" presStyleCnt="5" custScaleY="101215">
        <dgm:presLayoutVars>
          <dgm:chMax val="0"/>
          <dgm:bulletEnabled val="1"/>
        </dgm:presLayoutVars>
      </dgm:prSet>
      <dgm:spPr/>
    </dgm:pt>
    <dgm:pt modelId="{A807F699-2D04-41E6-960F-695536C5A68B}" type="pres">
      <dgm:prSet presAssocID="{60DA3EBF-780F-4FFA-8342-CCBE8AB57529}" presName="childText" presStyleLbl="revTx" presStyleIdx="1" presStyleCnt="5">
        <dgm:presLayoutVars>
          <dgm:bulletEnabled val="1"/>
        </dgm:presLayoutVars>
      </dgm:prSet>
      <dgm:spPr/>
    </dgm:pt>
    <dgm:pt modelId="{8CB09373-AC62-446A-8D89-621A492FA739}" type="pres">
      <dgm:prSet presAssocID="{072B9360-2F9C-45DD-B0A9-0CF933F41CC4}" presName="parentText" presStyleLbl="node1" presStyleIdx="2" presStyleCnt="5" custScaleY="101215">
        <dgm:presLayoutVars>
          <dgm:chMax val="0"/>
          <dgm:bulletEnabled val="1"/>
        </dgm:presLayoutVars>
      </dgm:prSet>
      <dgm:spPr/>
    </dgm:pt>
    <dgm:pt modelId="{3033DC3F-32CF-42A0-A79B-D04701D8B43A}" type="pres">
      <dgm:prSet presAssocID="{072B9360-2F9C-45DD-B0A9-0CF933F41CC4}" presName="childText" presStyleLbl="revTx" presStyleIdx="2" presStyleCnt="5">
        <dgm:presLayoutVars>
          <dgm:bulletEnabled val="1"/>
        </dgm:presLayoutVars>
      </dgm:prSet>
      <dgm:spPr/>
    </dgm:pt>
    <dgm:pt modelId="{26AF7A02-D71C-4BE7-88C9-9E8BCD9304A1}" type="pres">
      <dgm:prSet presAssocID="{1D62122B-C210-432B-85E1-ADE12602FA91}" presName="parentText" presStyleLbl="node1" presStyleIdx="3" presStyleCnt="5" custScaleY="101215">
        <dgm:presLayoutVars>
          <dgm:chMax val="0"/>
          <dgm:bulletEnabled val="1"/>
        </dgm:presLayoutVars>
      </dgm:prSet>
      <dgm:spPr/>
    </dgm:pt>
    <dgm:pt modelId="{B7CDAF24-7904-46F9-A8BA-D6FDFD403F57}" type="pres">
      <dgm:prSet presAssocID="{1D62122B-C210-432B-85E1-ADE12602FA91}" presName="childText" presStyleLbl="revTx" presStyleIdx="3" presStyleCnt="5">
        <dgm:presLayoutVars>
          <dgm:bulletEnabled val="1"/>
        </dgm:presLayoutVars>
      </dgm:prSet>
      <dgm:spPr/>
    </dgm:pt>
    <dgm:pt modelId="{3AC8F2B7-700B-4356-B390-CF9BBF4BF766}" type="pres">
      <dgm:prSet presAssocID="{F8FB3210-3824-4410-962D-0B08BEA30BB4}" presName="parentText" presStyleLbl="node1" presStyleIdx="4" presStyleCnt="5" custScaleY="101215">
        <dgm:presLayoutVars>
          <dgm:chMax val="0"/>
          <dgm:bulletEnabled val="1"/>
        </dgm:presLayoutVars>
      </dgm:prSet>
      <dgm:spPr/>
    </dgm:pt>
    <dgm:pt modelId="{10B28714-2993-4DC5-B72B-11924F7E6F78}" type="pres">
      <dgm:prSet presAssocID="{F8FB3210-3824-4410-962D-0B08BEA30BB4}" presName="childText" presStyleLbl="revTx" presStyleIdx="4" presStyleCnt="5">
        <dgm:presLayoutVars>
          <dgm:bulletEnabled val="1"/>
        </dgm:presLayoutVars>
      </dgm:prSet>
      <dgm:spPr/>
    </dgm:pt>
  </dgm:ptLst>
  <dgm:cxnLst>
    <dgm:cxn modelId="{AFF26407-95EF-4A0E-BA80-2530785B7E7F}" srcId="{2A1CBD40-D369-4575-AF49-2306C64106A0}" destId="{60DA3EBF-780F-4FFA-8342-CCBE8AB57529}" srcOrd="1" destOrd="0" parTransId="{C545F784-AE8D-4AC4-AF7C-0E63814015E3}" sibTransId="{46D2F034-4047-4C6C-9DC6-CBFD68FBAD27}"/>
    <dgm:cxn modelId="{B7003312-FCF8-4640-9AEE-A8E28F395A7D}" type="presOf" srcId="{2A1CBD40-D369-4575-AF49-2306C64106A0}" destId="{E3978897-CBAC-4433-8764-62702C61B94B}" srcOrd="0" destOrd="0" presId="urn:microsoft.com/office/officeart/2005/8/layout/vList2"/>
    <dgm:cxn modelId="{DDD6A11D-50EB-4899-9FB1-79B51A61A55F}" type="presOf" srcId="{DCB9723C-2C2C-406C-9EDB-59EC16F5187F}" destId="{B277D7CF-467E-42BB-B253-0541C1DB134A}" srcOrd="0" destOrd="0" presId="urn:microsoft.com/office/officeart/2005/8/layout/vList2"/>
    <dgm:cxn modelId="{4DB5191F-39F9-4F18-BBB9-2321CCF7B653}" srcId="{60DA3EBF-780F-4FFA-8342-CCBE8AB57529}" destId="{6A3EAD6F-491D-4999-8AE6-1D2C80A1F152}" srcOrd="1" destOrd="0" parTransId="{876C711A-117A-403D-A702-BE6C102A90AA}" sibTransId="{68F4DAC3-89EE-4BEB-B7A7-63B043E3F2A5}"/>
    <dgm:cxn modelId="{74C8C235-C751-4168-A2D9-510598346A24}" srcId="{DCB9723C-2C2C-406C-9EDB-59EC16F5187F}" destId="{47C64AE1-30F9-410C-9D29-E230E7687E97}" srcOrd="0" destOrd="0" parTransId="{02ED9E56-8662-4781-A95F-E9DECA380E96}" sibTransId="{63EA6640-740B-474D-BBE5-4F52FA22B8F5}"/>
    <dgm:cxn modelId="{49F69B37-7141-4A4D-A6BA-C329F91FFFAC}" type="presOf" srcId="{60DA3EBF-780F-4FFA-8342-CCBE8AB57529}" destId="{102F3CD5-236D-42B8-BC82-C31A60F772A2}" srcOrd="0" destOrd="0" presId="urn:microsoft.com/office/officeart/2005/8/layout/vList2"/>
    <dgm:cxn modelId="{02636739-3DF7-4192-935A-C72554E8BBFF}" srcId="{072B9360-2F9C-45DD-B0A9-0CF933F41CC4}" destId="{AE095A04-3751-4E19-AACD-247F56B7FF4A}" srcOrd="0" destOrd="0" parTransId="{00B6108E-E40E-494E-962C-6F49207CB8C9}" sibTransId="{493C79AD-D52A-43CC-8B43-AAB11A3265CD}"/>
    <dgm:cxn modelId="{2F8EFF61-4FBC-4C7F-AD1D-99AFAD76F100}" type="presOf" srcId="{47C64AE1-30F9-410C-9D29-E230E7687E97}" destId="{8F6BFD3F-3938-47E2-B0EB-BDDC002C54B6}" srcOrd="0" destOrd="0" presId="urn:microsoft.com/office/officeart/2005/8/layout/vList2"/>
    <dgm:cxn modelId="{FB6FE265-EC1D-46EC-B217-7152606CD36A}" type="presOf" srcId="{DE5FB3EE-4FE1-454A-82BF-FD6DD9F01339}" destId="{B7CDAF24-7904-46F9-A8BA-D6FDFD403F57}" srcOrd="0" destOrd="1" presId="urn:microsoft.com/office/officeart/2005/8/layout/vList2"/>
    <dgm:cxn modelId="{9B330C6B-7E51-4230-8A73-92B79EFDC54D}" srcId="{F8FB3210-3824-4410-962D-0B08BEA30BB4}" destId="{CED38BCD-4860-408B-A402-FF5CB46A556E}" srcOrd="0" destOrd="0" parTransId="{404973A8-59AC-4E1E-A249-34FF020DF566}" sibTransId="{49AE83D5-1C4D-4A9A-9561-57ABE47AFFF3}"/>
    <dgm:cxn modelId="{0003D86F-9288-49F8-BA71-E885C0913409}" srcId="{072B9360-2F9C-45DD-B0A9-0CF933F41CC4}" destId="{00E28B6F-1761-42C4-A414-032695C36603}" srcOrd="1" destOrd="0" parTransId="{257E10BD-4B0D-4B50-A5FF-EF57B1C9B4C6}" sibTransId="{71D3EEB7-86CB-41A5-A1AA-14A68F6C75E6}"/>
    <dgm:cxn modelId="{57A76850-CF48-4DCE-B454-66341FA9A852}" type="presOf" srcId="{D555A580-AE32-4C70-99BF-4B78E631AD32}" destId="{B7CDAF24-7904-46F9-A8BA-D6FDFD403F57}" srcOrd="0" destOrd="0" presId="urn:microsoft.com/office/officeart/2005/8/layout/vList2"/>
    <dgm:cxn modelId="{2D057079-55FA-4B12-BE2C-D0125BDEF40A}" type="presOf" srcId="{AE095A04-3751-4E19-AACD-247F56B7FF4A}" destId="{3033DC3F-32CF-42A0-A79B-D04701D8B43A}" srcOrd="0" destOrd="0" presId="urn:microsoft.com/office/officeart/2005/8/layout/vList2"/>
    <dgm:cxn modelId="{C39E9A59-3F78-4E5A-A9A5-356EC584C0A1}" srcId="{1D62122B-C210-432B-85E1-ADE12602FA91}" destId="{D555A580-AE32-4C70-99BF-4B78E631AD32}" srcOrd="0" destOrd="0" parTransId="{850BD54B-731A-4207-B2AA-C0EA84E2E2CF}" sibTransId="{A88C5E05-787B-4437-8E9D-5F1D688CB4D5}"/>
    <dgm:cxn modelId="{46AC857B-64DB-49BC-86E7-70649C37A5C4}" type="presOf" srcId="{F8FB3210-3824-4410-962D-0B08BEA30BB4}" destId="{3AC8F2B7-700B-4356-B390-CF9BBF4BF766}" srcOrd="0" destOrd="0" presId="urn:microsoft.com/office/officeart/2005/8/layout/vList2"/>
    <dgm:cxn modelId="{5B607182-4EAC-456E-B7F1-AC393C2E9A17}" srcId="{2A1CBD40-D369-4575-AF49-2306C64106A0}" destId="{1D62122B-C210-432B-85E1-ADE12602FA91}" srcOrd="3" destOrd="0" parTransId="{283EA5D3-0E9E-4185-BB3F-4794524B3D50}" sibTransId="{F908D45C-4EFA-41E7-881F-C938C3A7E8D8}"/>
    <dgm:cxn modelId="{E970929C-69BD-4F6F-9D63-307D1410576E}" type="presOf" srcId="{6A3EAD6F-491D-4999-8AE6-1D2C80A1F152}" destId="{A807F699-2D04-41E6-960F-695536C5A68B}" srcOrd="0" destOrd="1" presId="urn:microsoft.com/office/officeart/2005/8/layout/vList2"/>
    <dgm:cxn modelId="{A94660A1-6AFC-43B9-99BB-039663D2BD77}" type="presOf" srcId="{1D62122B-C210-432B-85E1-ADE12602FA91}" destId="{26AF7A02-D71C-4BE7-88C9-9E8BCD9304A1}" srcOrd="0" destOrd="0" presId="urn:microsoft.com/office/officeart/2005/8/layout/vList2"/>
    <dgm:cxn modelId="{C82230A2-5C67-4AA5-8801-3B7B34D0A96C}" type="presOf" srcId="{CED38BCD-4860-408B-A402-FF5CB46A556E}" destId="{10B28714-2993-4DC5-B72B-11924F7E6F78}" srcOrd="0" destOrd="0" presId="urn:microsoft.com/office/officeart/2005/8/layout/vList2"/>
    <dgm:cxn modelId="{E35617A8-6F00-40B9-BA3A-9266D058C5EC}" type="presOf" srcId="{00E28B6F-1761-42C4-A414-032695C36603}" destId="{3033DC3F-32CF-42A0-A79B-D04701D8B43A}" srcOrd="0" destOrd="1" presId="urn:microsoft.com/office/officeart/2005/8/layout/vList2"/>
    <dgm:cxn modelId="{D832A1AB-9C8E-4279-B21B-E62C33BA634C}" type="presOf" srcId="{072B9360-2F9C-45DD-B0A9-0CF933F41CC4}" destId="{8CB09373-AC62-446A-8D89-621A492FA739}" srcOrd="0" destOrd="0" presId="urn:microsoft.com/office/officeart/2005/8/layout/vList2"/>
    <dgm:cxn modelId="{8CFAB1AB-2A6B-4D54-B405-D1E14CA3BFA1}" srcId="{60DA3EBF-780F-4FFA-8342-CCBE8AB57529}" destId="{576FEEEB-AF99-4416-A6A5-324CC3CB5C79}" srcOrd="0" destOrd="0" parTransId="{3DC0A22D-085E-4895-B440-61183E60C7DB}" sibTransId="{B73F41B3-4FE4-4AB8-A6D9-CCAFF56DFC3A}"/>
    <dgm:cxn modelId="{44F10BAF-8A77-446C-B860-5A94F89243BC}" srcId="{2A1CBD40-D369-4575-AF49-2306C64106A0}" destId="{DCB9723C-2C2C-406C-9EDB-59EC16F5187F}" srcOrd="0" destOrd="0" parTransId="{A2AC4B04-F85B-419E-A355-C13F4812735C}" sibTransId="{FE0ADC0A-F278-4BE1-A6B1-8DC149FC3325}"/>
    <dgm:cxn modelId="{4024ECBB-C00F-419D-95C8-C739262E72AD}" type="presOf" srcId="{576FEEEB-AF99-4416-A6A5-324CC3CB5C79}" destId="{A807F699-2D04-41E6-960F-695536C5A68B}" srcOrd="0" destOrd="0" presId="urn:microsoft.com/office/officeart/2005/8/layout/vList2"/>
    <dgm:cxn modelId="{548FADC2-40B2-40B6-9CB2-D0012A3B0A37}" srcId="{2A1CBD40-D369-4575-AF49-2306C64106A0}" destId="{F8FB3210-3824-4410-962D-0B08BEA30BB4}" srcOrd="4" destOrd="0" parTransId="{7A58F1E8-FB00-46EE-A918-47A832811C05}" sibTransId="{7170561E-F439-4786-810A-640EEBBAA316}"/>
    <dgm:cxn modelId="{7A3115C4-6361-49D6-91FB-90DBE35E7CD0}" srcId="{2A1CBD40-D369-4575-AF49-2306C64106A0}" destId="{072B9360-2F9C-45DD-B0A9-0CF933F41CC4}" srcOrd="2" destOrd="0" parTransId="{CC0BB054-8A7D-4E5C-A132-16427E9F7774}" sibTransId="{D61D26B8-7D65-422F-ABBD-E97D052ED023}"/>
    <dgm:cxn modelId="{3DF773C4-EE21-4C18-93D8-7285267CF378}" type="presOf" srcId="{4D8F4FCE-5D21-46F9-8934-50517AE2B442}" destId="{8F6BFD3F-3938-47E2-B0EB-BDDC002C54B6}" srcOrd="0" destOrd="1" presId="urn:microsoft.com/office/officeart/2005/8/layout/vList2"/>
    <dgm:cxn modelId="{8BF97DD7-EE86-477E-8C7E-3ADF179C3886}" srcId="{1D62122B-C210-432B-85E1-ADE12602FA91}" destId="{DE5FB3EE-4FE1-454A-82BF-FD6DD9F01339}" srcOrd="1" destOrd="0" parTransId="{3070CEDC-C712-47F0-BF70-EAD917A0CC04}" sibTransId="{2658BAF2-AAB9-4CA9-AB75-6A607D130C19}"/>
    <dgm:cxn modelId="{B3119FD7-5CE1-424C-8D97-70C229258373}" srcId="{DCB9723C-2C2C-406C-9EDB-59EC16F5187F}" destId="{4D8F4FCE-5D21-46F9-8934-50517AE2B442}" srcOrd="1" destOrd="0" parTransId="{C5D8CCB0-E315-4724-BADE-52E9B09E3ABE}" sibTransId="{E8BFEEE3-82BD-416F-9905-85BDB61B879A}"/>
    <dgm:cxn modelId="{80CBCCD7-843F-4457-AA29-801904E413B3}" type="presOf" srcId="{6C787A26-CE48-4ACD-9B0B-3F07595C1017}" destId="{10B28714-2993-4DC5-B72B-11924F7E6F78}" srcOrd="0" destOrd="1" presId="urn:microsoft.com/office/officeart/2005/8/layout/vList2"/>
    <dgm:cxn modelId="{38DB23EC-B984-4DB0-8ED6-80320716483A}" srcId="{F8FB3210-3824-4410-962D-0B08BEA30BB4}" destId="{6C787A26-CE48-4ACD-9B0B-3F07595C1017}" srcOrd="1" destOrd="0" parTransId="{D82A904F-3E8A-4C65-AD11-2038F9BEC0C2}" sibTransId="{196C88B5-1E29-4585-8684-648B19B60FF5}"/>
    <dgm:cxn modelId="{F8176D7F-684B-4A1D-A214-A9EC9DFD35E5}" type="presParOf" srcId="{E3978897-CBAC-4433-8764-62702C61B94B}" destId="{B277D7CF-467E-42BB-B253-0541C1DB134A}" srcOrd="0" destOrd="0" presId="urn:microsoft.com/office/officeart/2005/8/layout/vList2"/>
    <dgm:cxn modelId="{86D7063A-EFEE-41C0-A2E3-6D2A62EE57F6}" type="presParOf" srcId="{E3978897-CBAC-4433-8764-62702C61B94B}" destId="{8F6BFD3F-3938-47E2-B0EB-BDDC002C54B6}" srcOrd="1" destOrd="0" presId="urn:microsoft.com/office/officeart/2005/8/layout/vList2"/>
    <dgm:cxn modelId="{108F98D8-B80F-4C8E-8176-3712700ED988}" type="presParOf" srcId="{E3978897-CBAC-4433-8764-62702C61B94B}" destId="{102F3CD5-236D-42B8-BC82-C31A60F772A2}" srcOrd="2" destOrd="0" presId="urn:microsoft.com/office/officeart/2005/8/layout/vList2"/>
    <dgm:cxn modelId="{1DF975B9-C8A1-40DC-9AC8-0225FBFF55E2}" type="presParOf" srcId="{E3978897-CBAC-4433-8764-62702C61B94B}" destId="{A807F699-2D04-41E6-960F-695536C5A68B}" srcOrd="3" destOrd="0" presId="urn:microsoft.com/office/officeart/2005/8/layout/vList2"/>
    <dgm:cxn modelId="{AFBE10A5-63F7-4B53-A4B0-5AB1BEAA60B7}" type="presParOf" srcId="{E3978897-CBAC-4433-8764-62702C61B94B}" destId="{8CB09373-AC62-446A-8D89-621A492FA739}" srcOrd="4" destOrd="0" presId="urn:microsoft.com/office/officeart/2005/8/layout/vList2"/>
    <dgm:cxn modelId="{F5F24CED-1435-4E63-86C1-F8E6B21B4659}" type="presParOf" srcId="{E3978897-CBAC-4433-8764-62702C61B94B}" destId="{3033DC3F-32CF-42A0-A79B-D04701D8B43A}" srcOrd="5" destOrd="0" presId="urn:microsoft.com/office/officeart/2005/8/layout/vList2"/>
    <dgm:cxn modelId="{CC8ADBB0-3BB1-4B4F-8BF6-22677DE3025A}" type="presParOf" srcId="{E3978897-CBAC-4433-8764-62702C61B94B}" destId="{26AF7A02-D71C-4BE7-88C9-9E8BCD9304A1}" srcOrd="6" destOrd="0" presId="urn:microsoft.com/office/officeart/2005/8/layout/vList2"/>
    <dgm:cxn modelId="{69D7D1B9-2378-43C3-98A1-4F90710544B5}" type="presParOf" srcId="{E3978897-CBAC-4433-8764-62702C61B94B}" destId="{B7CDAF24-7904-46F9-A8BA-D6FDFD403F57}" srcOrd="7" destOrd="0" presId="urn:microsoft.com/office/officeart/2005/8/layout/vList2"/>
    <dgm:cxn modelId="{E83A7CF3-1378-4B91-B533-4566001A5A79}" type="presParOf" srcId="{E3978897-CBAC-4433-8764-62702C61B94B}" destId="{3AC8F2B7-700B-4356-B390-CF9BBF4BF766}" srcOrd="8" destOrd="0" presId="urn:microsoft.com/office/officeart/2005/8/layout/vList2"/>
    <dgm:cxn modelId="{D076AA98-45E4-4F8D-B8BD-AF35F46281EF}" type="presParOf" srcId="{E3978897-CBAC-4433-8764-62702C61B94B}" destId="{10B28714-2993-4DC5-B72B-11924F7E6F78}"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E12B5C-5A2D-4E77-8314-35F490FBA59F}" type="doc">
      <dgm:prSet loTypeId="urn:microsoft.com/office/officeart/2005/8/layout/vList2" loCatId="list" qsTypeId="urn:microsoft.com/office/officeart/2005/8/quickstyle/3d4" qsCatId="3D" csTypeId="urn:microsoft.com/office/officeart/2005/8/colors/accent0_1" csCatId="mainScheme" phldr="1"/>
      <dgm:spPr/>
      <dgm:t>
        <a:bodyPr/>
        <a:lstStyle/>
        <a:p>
          <a:endParaRPr lang="en-IN"/>
        </a:p>
      </dgm:t>
    </dgm:pt>
    <dgm:pt modelId="{4159F3D5-2C2C-451F-AE5E-A00802ABECAD}">
      <dgm:prSet custT="1"/>
      <dgm:spPr/>
      <dgm:t>
        <a:bodyPr/>
        <a:lstStyle/>
        <a:p>
          <a:pPr>
            <a:lnSpc>
              <a:spcPct val="100000"/>
            </a:lnSpc>
          </a:pPr>
          <a:r>
            <a:rPr lang="en-US" sz="1300" b="1" dirty="0"/>
            <a:t>   Subject-Oriented:</a:t>
          </a:r>
          <a:endParaRPr lang="en-IN" sz="1300" b="1" dirty="0"/>
        </a:p>
      </dgm:t>
    </dgm:pt>
    <dgm:pt modelId="{2FC875A8-6925-4404-9959-D41343A253B6}" type="parTrans" cxnId="{718EB118-EB2A-4880-A982-F558B37E9C36}">
      <dgm:prSet/>
      <dgm:spPr/>
      <dgm:t>
        <a:bodyPr/>
        <a:lstStyle/>
        <a:p>
          <a:endParaRPr lang="en-IN"/>
        </a:p>
      </dgm:t>
    </dgm:pt>
    <dgm:pt modelId="{B521DBE5-1E36-45A2-8ED3-367BF0EA0327}" type="sibTrans" cxnId="{718EB118-EB2A-4880-A982-F558B37E9C36}">
      <dgm:prSet/>
      <dgm:spPr/>
      <dgm:t>
        <a:bodyPr/>
        <a:lstStyle/>
        <a:p>
          <a:endParaRPr lang="en-IN"/>
        </a:p>
      </dgm:t>
    </dgm:pt>
    <dgm:pt modelId="{938832C0-3DFA-4891-87DA-6FE7B6DAF41F}">
      <dgm:prSet custT="1"/>
      <dgm:spPr/>
      <dgm:t>
        <a:bodyPr/>
        <a:lstStyle/>
        <a:p>
          <a:pPr>
            <a:lnSpc>
              <a:spcPct val="100000"/>
            </a:lnSpc>
          </a:pPr>
          <a:r>
            <a:rPr lang="en-US" sz="1300" dirty="0"/>
            <a:t>A data warehouse focuses on specific business areas like sales, finance, or customer information, allowing for targeted analysis and better decision-making rather than emphasizing daily operations. It eliminates unnecessary operational data, making the analysis more precise and effective (Astera, 2024, para. 5; Sprinkle, 2024, para. 2; GeeksForGeeks, 2023, para. 3; </a:t>
          </a:r>
          <a:r>
            <a:rPr lang="en-IN" sz="1300" dirty="0"/>
            <a:t>Intellipaat</a:t>
          </a:r>
          <a:r>
            <a:rPr lang="en-US" sz="1300" dirty="0"/>
            <a:t>, 2019, 00:03:44).</a:t>
          </a:r>
          <a:endParaRPr lang="en-IN" sz="1300" dirty="0"/>
        </a:p>
      </dgm:t>
    </dgm:pt>
    <dgm:pt modelId="{25E193B1-ABF5-42F0-9B70-1BD19517C9A4}" type="parTrans" cxnId="{AB39FC3A-21AE-4DD5-9D3E-60A105DDC591}">
      <dgm:prSet/>
      <dgm:spPr/>
      <dgm:t>
        <a:bodyPr/>
        <a:lstStyle/>
        <a:p>
          <a:endParaRPr lang="en-IN"/>
        </a:p>
      </dgm:t>
    </dgm:pt>
    <dgm:pt modelId="{BAA137ED-D7D4-4E49-B002-3E3F5797F2BA}" type="sibTrans" cxnId="{AB39FC3A-21AE-4DD5-9D3E-60A105DDC591}">
      <dgm:prSet/>
      <dgm:spPr/>
      <dgm:t>
        <a:bodyPr/>
        <a:lstStyle/>
        <a:p>
          <a:endParaRPr lang="en-IN"/>
        </a:p>
      </dgm:t>
    </dgm:pt>
    <dgm:pt modelId="{C08BAED1-DD23-4FBC-92C3-CE1813A94AF4}">
      <dgm:prSet custT="1"/>
      <dgm:spPr/>
      <dgm:t>
        <a:bodyPr/>
        <a:lstStyle/>
        <a:p>
          <a:pPr>
            <a:lnSpc>
              <a:spcPct val="100000"/>
            </a:lnSpc>
          </a:pPr>
          <a:r>
            <a:rPr lang="en-US" sz="1300" dirty="0"/>
            <a:t>   </a:t>
          </a:r>
          <a:r>
            <a:rPr lang="en-US" sz="1300" b="1" dirty="0"/>
            <a:t>Integrated:</a:t>
          </a:r>
          <a:endParaRPr lang="en-IN" sz="1300" b="1" dirty="0"/>
        </a:p>
      </dgm:t>
    </dgm:pt>
    <dgm:pt modelId="{16EFF1FC-2C95-4446-8D3E-3D0318DCDE4D}" type="parTrans" cxnId="{BB437D44-9EBE-4F8E-9174-045E1F7D2D2D}">
      <dgm:prSet/>
      <dgm:spPr/>
      <dgm:t>
        <a:bodyPr/>
        <a:lstStyle/>
        <a:p>
          <a:endParaRPr lang="en-IN"/>
        </a:p>
      </dgm:t>
    </dgm:pt>
    <dgm:pt modelId="{3154FE3C-413D-41D6-BB07-3859BB2E7E4C}" type="sibTrans" cxnId="{BB437D44-9EBE-4F8E-9174-045E1F7D2D2D}">
      <dgm:prSet/>
      <dgm:spPr/>
      <dgm:t>
        <a:bodyPr/>
        <a:lstStyle/>
        <a:p>
          <a:endParaRPr lang="en-IN"/>
        </a:p>
      </dgm:t>
    </dgm:pt>
    <dgm:pt modelId="{625F7952-39E2-4D0C-A027-B0AF67C43B17}">
      <dgm:prSet custT="1"/>
      <dgm:spPr/>
      <dgm:t>
        <a:bodyPr/>
        <a:lstStyle/>
        <a:p>
          <a:pPr>
            <a:lnSpc>
              <a:spcPct val="100000"/>
            </a:lnSpc>
          </a:pPr>
          <a:r>
            <a:rPr lang="en-US" sz="1300" dirty="0"/>
            <a:t>It combines data from various sources, such as relational databases, flat files, and transactional systems, into a unified and consistent format with standardized naming conventions, codes, and structures, ensuring reliability for analysis. This integration allows businesses to maintain data consistency across all departments (Astera, 2024, para. 5; Sprinkle, 2024, para. 3; GeeksForGeeks, 2023, para. 4; </a:t>
          </a:r>
          <a:r>
            <a:rPr lang="en-IN" sz="1300" dirty="0"/>
            <a:t>Intellipaat</a:t>
          </a:r>
          <a:r>
            <a:rPr lang="en-US" sz="1300" dirty="0"/>
            <a:t>, 2019, 00:03:44).</a:t>
          </a:r>
          <a:endParaRPr lang="en-IN" sz="1300" dirty="0"/>
        </a:p>
      </dgm:t>
    </dgm:pt>
    <dgm:pt modelId="{1100B2B7-DF58-4AA4-B8DF-690EB14FD3F2}" type="parTrans" cxnId="{683DDF50-4229-4BE4-8D2B-2E37764C3939}">
      <dgm:prSet/>
      <dgm:spPr/>
      <dgm:t>
        <a:bodyPr/>
        <a:lstStyle/>
        <a:p>
          <a:endParaRPr lang="en-IN"/>
        </a:p>
      </dgm:t>
    </dgm:pt>
    <dgm:pt modelId="{8BFC0E2C-0CDD-4FF7-AA4E-671DFD64FD6B}" type="sibTrans" cxnId="{683DDF50-4229-4BE4-8D2B-2E37764C3939}">
      <dgm:prSet/>
      <dgm:spPr/>
      <dgm:t>
        <a:bodyPr/>
        <a:lstStyle/>
        <a:p>
          <a:endParaRPr lang="en-IN"/>
        </a:p>
      </dgm:t>
    </dgm:pt>
    <dgm:pt modelId="{11AF2DBC-2F6A-431F-8DB6-87CEB61301C1}">
      <dgm:prSet custT="1"/>
      <dgm:spPr/>
      <dgm:t>
        <a:bodyPr/>
        <a:lstStyle/>
        <a:p>
          <a:pPr>
            <a:lnSpc>
              <a:spcPct val="100000"/>
            </a:lnSpc>
          </a:pPr>
          <a:r>
            <a:rPr lang="en-US" sz="1300" b="1" dirty="0"/>
            <a:t>   Time-Variant:</a:t>
          </a:r>
          <a:endParaRPr lang="en-IN" sz="1300" b="1" dirty="0"/>
        </a:p>
      </dgm:t>
    </dgm:pt>
    <dgm:pt modelId="{4F5348D3-1465-416D-B2C4-D4590881D0A0}" type="parTrans" cxnId="{24317781-284F-434D-8777-363A47C9AF61}">
      <dgm:prSet/>
      <dgm:spPr/>
      <dgm:t>
        <a:bodyPr/>
        <a:lstStyle/>
        <a:p>
          <a:endParaRPr lang="en-IN"/>
        </a:p>
      </dgm:t>
    </dgm:pt>
    <dgm:pt modelId="{C4145786-D0E1-4214-907D-A2E3197B9EFD}" type="sibTrans" cxnId="{24317781-284F-434D-8777-363A47C9AF61}">
      <dgm:prSet/>
      <dgm:spPr/>
      <dgm:t>
        <a:bodyPr/>
        <a:lstStyle/>
        <a:p>
          <a:endParaRPr lang="en-IN"/>
        </a:p>
      </dgm:t>
    </dgm:pt>
    <dgm:pt modelId="{714088CB-E2C3-4FDC-BDD6-5E550541BBAD}">
      <dgm:prSet custT="1"/>
      <dgm:spPr/>
      <dgm:t>
        <a:bodyPr/>
        <a:lstStyle/>
        <a:p>
          <a:pPr>
            <a:lnSpc>
              <a:spcPct val="100000"/>
            </a:lnSpc>
          </a:pPr>
          <a:r>
            <a:rPr lang="en-US" sz="1300" dirty="0"/>
            <a:t>Data is stored with a time dimension, enabling historical analysis and trend identification over specific time periods. This feature allows organizations to forecast trends by comparing data from different time frames (Astera, 2024, para. 5; Sprinkle, 2024, para. 4; GeeksForGeeks, 2023, para. 5; </a:t>
          </a:r>
          <a:r>
            <a:rPr lang="en-IN" sz="1300" dirty="0"/>
            <a:t>Intellipaat</a:t>
          </a:r>
          <a:r>
            <a:rPr lang="en-US" sz="1300" dirty="0"/>
            <a:t>, 2019, 00:03:44).</a:t>
          </a:r>
          <a:endParaRPr lang="en-IN" sz="1300" dirty="0"/>
        </a:p>
      </dgm:t>
    </dgm:pt>
    <dgm:pt modelId="{D0A2CC92-2BC7-4D32-874D-8ED9C322A877}" type="parTrans" cxnId="{400744A0-2B88-48DA-8B2D-732EABDCA61B}">
      <dgm:prSet/>
      <dgm:spPr/>
      <dgm:t>
        <a:bodyPr/>
        <a:lstStyle/>
        <a:p>
          <a:endParaRPr lang="en-IN"/>
        </a:p>
      </dgm:t>
    </dgm:pt>
    <dgm:pt modelId="{8094A1CC-DFD0-4D20-8D61-83A708E981A3}" type="sibTrans" cxnId="{400744A0-2B88-48DA-8B2D-732EABDCA61B}">
      <dgm:prSet/>
      <dgm:spPr/>
      <dgm:t>
        <a:bodyPr/>
        <a:lstStyle/>
        <a:p>
          <a:endParaRPr lang="en-IN"/>
        </a:p>
      </dgm:t>
    </dgm:pt>
    <dgm:pt modelId="{75980835-551D-4370-B948-1627D0954112}">
      <dgm:prSet custT="1"/>
      <dgm:spPr/>
      <dgm:t>
        <a:bodyPr/>
        <a:lstStyle/>
        <a:p>
          <a:pPr>
            <a:lnSpc>
              <a:spcPct val="100000"/>
            </a:lnSpc>
          </a:pPr>
          <a:r>
            <a:rPr lang="en-US" sz="1300" b="1" dirty="0"/>
            <a:t>   Non-Volatile:</a:t>
          </a:r>
          <a:endParaRPr lang="en-IN" sz="1300" b="1" dirty="0"/>
        </a:p>
      </dgm:t>
    </dgm:pt>
    <dgm:pt modelId="{5DA8983C-7BC6-4E02-913A-CF4C2C206243}" type="parTrans" cxnId="{51841766-DF51-433B-AD86-C43567686BF6}">
      <dgm:prSet/>
      <dgm:spPr/>
      <dgm:t>
        <a:bodyPr/>
        <a:lstStyle/>
        <a:p>
          <a:endParaRPr lang="en-IN"/>
        </a:p>
      </dgm:t>
    </dgm:pt>
    <dgm:pt modelId="{736984EE-4602-4217-840E-BE1BCBEEEE80}" type="sibTrans" cxnId="{51841766-DF51-433B-AD86-C43567686BF6}">
      <dgm:prSet/>
      <dgm:spPr/>
      <dgm:t>
        <a:bodyPr/>
        <a:lstStyle/>
        <a:p>
          <a:endParaRPr lang="en-IN"/>
        </a:p>
      </dgm:t>
    </dgm:pt>
    <dgm:pt modelId="{9D20FCB6-8C8F-41A6-BD9C-D7C58279F06C}">
      <dgm:prSet custT="1"/>
      <dgm:spPr/>
      <dgm:t>
        <a:bodyPr/>
        <a:lstStyle/>
        <a:p>
          <a:pPr>
            <a:lnSpc>
              <a:spcPct val="100000"/>
            </a:lnSpc>
          </a:pPr>
          <a:r>
            <a:rPr lang="en-US" sz="1300" dirty="0"/>
            <a:t>Once added to the data warehouse, data is not deleted or updated, preserving historical information for stable and reliable long-term analysis. This ensures that even older data is available for retrospective evaluations (Astera, 2024, para. 5; Sprinkle, 2024, para. 5; GeeksForGeeks, 2023, para. 6; </a:t>
          </a:r>
          <a:r>
            <a:rPr lang="en-IN" sz="1300" dirty="0"/>
            <a:t>Intellipaat</a:t>
          </a:r>
          <a:r>
            <a:rPr lang="en-US" sz="1300" dirty="0"/>
            <a:t>, 2019, 00:03:44).</a:t>
          </a:r>
          <a:endParaRPr lang="en-IN" sz="1300" dirty="0"/>
        </a:p>
      </dgm:t>
    </dgm:pt>
    <dgm:pt modelId="{388D0CDD-2452-4E26-8EF5-069E95C2EEC3}" type="parTrans" cxnId="{A231E6D7-46B3-4D7E-89EA-71FD6B67071E}">
      <dgm:prSet/>
      <dgm:spPr/>
      <dgm:t>
        <a:bodyPr/>
        <a:lstStyle/>
        <a:p>
          <a:endParaRPr lang="en-IN"/>
        </a:p>
      </dgm:t>
    </dgm:pt>
    <dgm:pt modelId="{01C751DE-2854-4E8C-BC38-9F5D401E917C}" type="sibTrans" cxnId="{A231E6D7-46B3-4D7E-89EA-71FD6B67071E}">
      <dgm:prSet/>
      <dgm:spPr/>
      <dgm:t>
        <a:bodyPr/>
        <a:lstStyle/>
        <a:p>
          <a:endParaRPr lang="en-IN"/>
        </a:p>
      </dgm:t>
    </dgm:pt>
    <dgm:pt modelId="{CEAD654F-FEB5-46CE-8502-35A454545E12}">
      <dgm:prSet custT="1"/>
      <dgm:spPr/>
      <dgm:t>
        <a:bodyPr/>
        <a:lstStyle/>
        <a:p>
          <a:pPr>
            <a:lnSpc>
              <a:spcPct val="100000"/>
            </a:lnSpc>
          </a:pPr>
          <a:r>
            <a:rPr lang="en-US" sz="1300" b="1" dirty="0"/>
            <a:t>   Centralized Repository:</a:t>
          </a:r>
          <a:endParaRPr lang="en-IN" sz="1300" b="1" dirty="0"/>
        </a:p>
      </dgm:t>
    </dgm:pt>
    <dgm:pt modelId="{0023CA74-EDC5-44EA-B75F-75C25BCC4194}" type="parTrans" cxnId="{C462280C-F384-4EBA-A8B8-8331F97D2C89}">
      <dgm:prSet/>
      <dgm:spPr/>
      <dgm:t>
        <a:bodyPr/>
        <a:lstStyle/>
        <a:p>
          <a:endParaRPr lang="en-IN"/>
        </a:p>
      </dgm:t>
    </dgm:pt>
    <dgm:pt modelId="{CCBDFDC5-092E-400C-85AD-E87FA1980909}" type="sibTrans" cxnId="{C462280C-F384-4EBA-A8B8-8331F97D2C89}">
      <dgm:prSet/>
      <dgm:spPr/>
      <dgm:t>
        <a:bodyPr/>
        <a:lstStyle/>
        <a:p>
          <a:endParaRPr lang="en-IN"/>
        </a:p>
      </dgm:t>
    </dgm:pt>
    <dgm:pt modelId="{8FBA8EF8-7D39-4D6E-8877-A817F5D61E80}">
      <dgm:prSet custT="1"/>
      <dgm:spPr/>
      <dgm:t>
        <a:bodyPr/>
        <a:lstStyle/>
        <a:p>
          <a:pPr>
            <a:lnSpc>
              <a:spcPct val="100000"/>
            </a:lnSpc>
          </a:pPr>
          <a:r>
            <a:rPr lang="en-US" sz="1300" dirty="0"/>
            <a:t>A data warehouse acts as a single source of truth, storing data from various sources in one place to simplify access, management, and analysis. It improves collaboration across departments by ensuring everyone uses the same data (Sprinkle, 2024, para. 6).</a:t>
          </a:r>
          <a:endParaRPr lang="en-IN" sz="1300" dirty="0"/>
        </a:p>
      </dgm:t>
    </dgm:pt>
    <dgm:pt modelId="{24CB8AF0-BED6-474F-900D-FAC23E78A9C9}" type="parTrans" cxnId="{DAE980AE-2719-48E6-8946-68A4B7EEB055}">
      <dgm:prSet/>
      <dgm:spPr/>
      <dgm:t>
        <a:bodyPr/>
        <a:lstStyle/>
        <a:p>
          <a:endParaRPr lang="en-IN"/>
        </a:p>
      </dgm:t>
    </dgm:pt>
    <dgm:pt modelId="{6746E120-98C9-4E4A-AB78-AD77CB7E6112}" type="sibTrans" cxnId="{DAE980AE-2719-48E6-8946-68A4B7EEB055}">
      <dgm:prSet/>
      <dgm:spPr/>
      <dgm:t>
        <a:bodyPr/>
        <a:lstStyle/>
        <a:p>
          <a:endParaRPr lang="en-IN"/>
        </a:p>
      </dgm:t>
    </dgm:pt>
    <dgm:pt modelId="{A36FC0FB-4562-4666-B2B0-826787CE8DEC}">
      <dgm:prSet custT="1"/>
      <dgm:spPr/>
      <dgm:t>
        <a:bodyPr/>
        <a:lstStyle/>
        <a:p>
          <a:pPr>
            <a:lnSpc>
              <a:spcPct val="100000"/>
            </a:lnSpc>
          </a:pPr>
          <a:r>
            <a:rPr lang="en-US" sz="1300" b="1" dirty="0"/>
            <a:t>   Read-Optimized:</a:t>
          </a:r>
          <a:endParaRPr lang="en-IN" sz="1300" b="1" dirty="0"/>
        </a:p>
      </dgm:t>
    </dgm:pt>
    <dgm:pt modelId="{30D521F2-D7CA-4C9F-BAB6-929D14A631E3}" type="parTrans" cxnId="{8641ED98-DACD-4DFB-9A8D-876E8B6CEAC2}">
      <dgm:prSet/>
      <dgm:spPr/>
      <dgm:t>
        <a:bodyPr/>
        <a:lstStyle/>
        <a:p>
          <a:endParaRPr lang="en-IN"/>
        </a:p>
      </dgm:t>
    </dgm:pt>
    <dgm:pt modelId="{F5F198FC-ABBE-462F-8C8C-21E57A1CFFED}" type="sibTrans" cxnId="{8641ED98-DACD-4DFB-9A8D-876E8B6CEAC2}">
      <dgm:prSet/>
      <dgm:spPr/>
      <dgm:t>
        <a:bodyPr/>
        <a:lstStyle/>
        <a:p>
          <a:endParaRPr lang="en-IN"/>
        </a:p>
      </dgm:t>
    </dgm:pt>
    <dgm:pt modelId="{CBA06940-DCA6-449D-9BF2-54012D4A8E78}">
      <dgm:prSet custT="1"/>
      <dgm:spPr/>
      <dgm:t>
        <a:bodyPr/>
        <a:lstStyle/>
        <a:p>
          <a:pPr>
            <a:lnSpc>
              <a:spcPct val="100000"/>
            </a:lnSpc>
          </a:pPr>
          <a:r>
            <a:rPr lang="en-US" sz="1300" dirty="0"/>
            <a:t>Designed for fast querying and analysis, the data warehouse uses indexing and aggregations to support efficient reporting and business intelligence. This design reduces the time needed to generate complex reports (GeeksForGeeks, 2023, para. 9).</a:t>
          </a:r>
          <a:endParaRPr lang="en-IN" sz="1300" dirty="0"/>
        </a:p>
      </dgm:t>
    </dgm:pt>
    <dgm:pt modelId="{D3543B50-3083-4A29-8E15-4D9D058BE977}" type="parTrans" cxnId="{179BCEF5-48DC-4C14-8555-CB1C2935F14C}">
      <dgm:prSet/>
      <dgm:spPr/>
      <dgm:t>
        <a:bodyPr/>
        <a:lstStyle/>
        <a:p>
          <a:endParaRPr lang="en-IN"/>
        </a:p>
      </dgm:t>
    </dgm:pt>
    <dgm:pt modelId="{67D51958-5C15-41CA-A730-FE7684DC5EC3}" type="sibTrans" cxnId="{179BCEF5-48DC-4C14-8555-CB1C2935F14C}">
      <dgm:prSet/>
      <dgm:spPr/>
      <dgm:t>
        <a:bodyPr/>
        <a:lstStyle/>
        <a:p>
          <a:endParaRPr lang="en-IN"/>
        </a:p>
      </dgm:t>
    </dgm:pt>
    <dgm:pt modelId="{BE1413DC-D18B-4666-AF72-D644BF208229}">
      <dgm:prSet custT="1"/>
      <dgm:spPr/>
      <dgm:t>
        <a:bodyPr/>
        <a:lstStyle/>
        <a:p>
          <a:pPr>
            <a:lnSpc>
              <a:spcPct val="100000"/>
            </a:lnSpc>
          </a:pPr>
          <a:endParaRPr lang="en-IN" sz="1300" dirty="0"/>
        </a:p>
      </dgm:t>
    </dgm:pt>
    <dgm:pt modelId="{B270A500-C640-4C74-8C31-3D917867BD47}" type="parTrans" cxnId="{4ED826DC-BCA2-438D-965B-25904881CAFD}">
      <dgm:prSet/>
      <dgm:spPr/>
      <dgm:t>
        <a:bodyPr/>
        <a:lstStyle/>
        <a:p>
          <a:endParaRPr lang="en-IN"/>
        </a:p>
      </dgm:t>
    </dgm:pt>
    <dgm:pt modelId="{46336DD3-6ABE-4174-9186-AE2B37AA8043}" type="sibTrans" cxnId="{4ED826DC-BCA2-438D-965B-25904881CAFD}">
      <dgm:prSet/>
      <dgm:spPr/>
      <dgm:t>
        <a:bodyPr/>
        <a:lstStyle/>
        <a:p>
          <a:endParaRPr lang="en-IN"/>
        </a:p>
      </dgm:t>
    </dgm:pt>
    <dgm:pt modelId="{ABD986DB-2C35-4210-AA1C-3489D31B260F}">
      <dgm:prSet custT="1"/>
      <dgm:spPr/>
      <dgm:t>
        <a:bodyPr/>
        <a:lstStyle/>
        <a:p>
          <a:pPr>
            <a:lnSpc>
              <a:spcPct val="100000"/>
            </a:lnSpc>
          </a:pPr>
          <a:endParaRPr lang="en-IN" sz="1300" dirty="0"/>
        </a:p>
      </dgm:t>
    </dgm:pt>
    <dgm:pt modelId="{4555B132-8365-45AD-A65A-48E239565B43}" type="parTrans" cxnId="{51978869-A8A8-49F0-9184-6C8102DD0B0A}">
      <dgm:prSet/>
      <dgm:spPr/>
      <dgm:t>
        <a:bodyPr/>
        <a:lstStyle/>
        <a:p>
          <a:endParaRPr lang="en-IN"/>
        </a:p>
      </dgm:t>
    </dgm:pt>
    <dgm:pt modelId="{C8A20817-3C33-4664-9147-63C533DF6202}" type="sibTrans" cxnId="{51978869-A8A8-49F0-9184-6C8102DD0B0A}">
      <dgm:prSet/>
      <dgm:spPr/>
      <dgm:t>
        <a:bodyPr/>
        <a:lstStyle/>
        <a:p>
          <a:endParaRPr lang="en-IN"/>
        </a:p>
      </dgm:t>
    </dgm:pt>
    <dgm:pt modelId="{EB78F3F3-1BB9-4028-A391-CC6C5316F5CB}">
      <dgm:prSet custT="1"/>
      <dgm:spPr/>
      <dgm:t>
        <a:bodyPr/>
        <a:lstStyle/>
        <a:p>
          <a:pPr>
            <a:lnSpc>
              <a:spcPct val="100000"/>
            </a:lnSpc>
          </a:pPr>
          <a:endParaRPr lang="en-IN" sz="1300" dirty="0"/>
        </a:p>
      </dgm:t>
    </dgm:pt>
    <dgm:pt modelId="{43EB2333-1B65-4775-8FC5-65079C1BEF65}" type="parTrans" cxnId="{117ED5C4-DF0D-4C1D-B11F-951B8745395F}">
      <dgm:prSet/>
      <dgm:spPr/>
      <dgm:t>
        <a:bodyPr/>
        <a:lstStyle/>
        <a:p>
          <a:endParaRPr lang="en-IN"/>
        </a:p>
      </dgm:t>
    </dgm:pt>
    <dgm:pt modelId="{9D8F7DF8-3E1B-4933-953D-7D6FB622B825}" type="sibTrans" cxnId="{117ED5C4-DF0D-4C1D-B11F-951B8745395F}">
      <dgm:prSet/>
      <dgm:spPr/>
      <dgm:t>
        <a:bodyPr/>
        <a:lstStyle/>
        <a:p>
          <a:endParaRPr lang="en-IN"/>
        </a:p>
      </dgm:t>
    </dgm:pt>
    <dgm:pt modelId="{0EDE44F1-46CD-41C3-8EDF-ADACD320C5F7}">
      <dgm:prSet custT="1"/>
      <dgm:spPr/>
      <dgm:t>
        <a:bodyPr/>
        <a:lstStyle/>
        <a:p>
          <a:pPr>
            <a:lnSpc>
              <a:spcPct val="100000"/>
            </a:lnSpc>
          </a:pPr>
          <a:endParaRPr lang="en-IN" sz="1300" dirty="0"/>
        </a:p>
      </dgm:t>
    </dgm:pt>
    <dgm:pt modelId="{0345D00D-4A59-4184-88EC-2AE726B13E9D}" type="parTrans" cxnId="{25AEAA96-C015-45E0-B6DE-96073300E4A7}">
      <dgm:prSet/>
      <dgm:spPr/>
      <dgm:t>
        <a:bodyPr/>
        <a:lstStyle/>
        <a:p>
          <a:endParaRPr lang="en-IN"/>
        </a:p>
      </dgm:t>
    </dgm:pt>
    <dgm:pt modelId="{583BDE98-073E-4EB7-9C46-92EB371135B2}" type="sibTrans" cxnId="{25AEAA96-C015-45E0-B6DE-96073300E4A7}">
      <dgm:prSet/>
      <dgm:spPr/>
      <dgm:t>
        <a:bodyPr/>
        <a:lstStyle/>
        <a:p>
          <a:endParaRPr lang="en-IN"/>
        </a:p>
      </dgm:t>
    </dgm:pt>
    <dgm:pt modelId="{5D9B31AD-79EF-4D9C-9B76-9E7A01147EDC}">
      <dgm:prSet custT="1"/>
      <dgm:spPr/>
      <dgm:t>
        <a:bodyPr/>
        <a:lstStyle/>
        <a:p>
          <a:pPr>
            <a:lnSpc>
              <a:spcPct val="100000"/>
            </a:lnSpc>
          </a:pPr>
          <a:endParaRPr lang="en-IN" sz="1300" dirty="0"/>
        </a:p>
      </dgm:t>
    </dgm:pt>
    <dgm:pt modelId="{3D0F118E-C6DE-464C-9053-06A826C51179}" type="parTrans" cxnId="{96D99675-28B0-4C00-8B44-74729F54D151}">
      <dgm:prSet/>
      <dgm:spPr/>
      <dgm:t>
        <a:bodyPr/>
        <a:lstStyle/>
        <a:p>
          <a:endParaRPr lang="en-IN"/>
        </a:p>
      </dgm:t>
    </dgm:pt>
    <dgm:pt modelId="{8C3F4C32-960B-4CA6-A03B-F53A4253A490}" type="sibTrans" cxnId="{96D99675-28B0-4C00-8B44-74729F54D151}">
      <dgm:prSet/>
      <dgm:spPr/>
      <dgm:t>
        <a:bodyPr/>
        <a:lstStyle/>
        <a:p>
          <a:endParaRPr lang="en-IN"/>
        </a:p>
      </dgm:t>
    </dgm:pt>
    <dgm:pt modelId="{334B731F-71D1-4849-811C-21012E75ACDA}">
      <dgm:prSet custT="1"/>
      <dgm:spPr/>
      <dgm:t>
        <a:bodyPr/>
        <a:lstStyle/>
        <a:p>
          <a:pPr>
            <a:lnSpc>
              <a:spcPct val="100000"/>
            </a:lnSpc>
          </a:pPr>
          <a:endParaRPr lang="en-IN" sz="1300" dirty="0"/>
        </a:p>
      </dgm:t>
    </dgm:pt>
    <dgm:pt modelId="{A10BACA9-8E58-4FA2-AA82-799ACECED007}" type="parTrans" cxnId="{A243A576-705B-455A-B85C-E436D720C638}">
      <dgm:prSet/>
      <dgm:spPr/>
      <dgm:t>
        <a:bodyPr/>
        <a:lstStyle/>
        <a:p>
          <a:endParaRPr lang="en-IN"/>
        </a:p>
      </dgm:t>
    </dgm:pt>
    <dgm:pt modelId="{638E350C-A92B-4427-9381-13C9F71BC4AE}" type="sibTrans" cxnId="{A243A576-705B-455A-B85C-E436D720C638}">
      <dgm:prSet/>
      <dgm:spPr/>
      <dgm:t>
        <a:bodyPr/>
        <a:lstStyle/>
        <a:p>
          <a:endParaRPr lang="en-IN"/>
        </a:p>
      </dgm:t>
    </dgm:pt>
    <dgm:pt modelId="{A6412A2D-4108-4944-B3AF-4DA0F3A4ABE1}" type="pres">
      <dgm:prSet presAssocID="{3CE12B5C-5A2D-4E77-8314-35F490FBA59F}" presName="linear" presStyleCnt="0">
        <dgm:presLayoutVars>
          <dgm:animLvl val="lvl"/>
          <dgm:resizeHandles val="exact"/>
        </dgm:presLayoutVars>
      </dgm:prSet>
      <dgm:spPr/>
    </dgm:pt>
    <dgm:pt modelId="{E8DAB2A8-ACC3-48E4-A5CA-1C715F1BAC8D}" type="pres">
      <dgm:prSet presAssocID="{4159F3D5-2C2C-451F-AE5E-A00802ABECAD}" presName="parentText" presStyleLbl="node1" presStyleIdx="0" presStyleCnt="6">
        <dgm:presLayoutVars>
          <dgm:chMax val="0"/>
          <dgm:bulletEnabled val="1"/>
        </dgm:presLayoutVars>
      </dgm:prSet>
      <dgm:spPr/>
    </dgm:pt>
    <dgm:pt modelId="{5F608F83-49A1-4B16-A092-53E905ADDE51}" type="pres">
      <dgm:prSet presAssocID="{4159F3D5-2C2C-451F-AE5E-A00802ABECAD}" presName="childText" presStyleLbl="revTx" presStyleIdx="0" presStyleCnt="6">
        <dgm:presLayoutVars>
          <dgm:bulletEnabled val="1"/>
        </dgm:presLayoutVars>
      </dgm:prSet>
      <dgm:spPr/>
    </dgm:pt>
    <dgm:pt modelId="{F2A2224B-7312-48FA-8C49-8A1702561288}" type="pres">
      <dgm:prSet presAssocID="{C08BAED1-DD23-4FBC-92C3-CE1813A94AF4}" presName="parentText" presStyleLbl="node1" presStyleIdx="1" presStyleCnt="6">
        <dgm:presLayoutVars>
          <dgm:chMax val="0"/>
          <dgm:bulletEnabled val="1"/>
        </dgm:presLayoutVars>
      </dgm:prSet>
      <dgm:spPr/>
    </dgm:pt>
    <dgm:pt modelId="{0D196086-888D-4427-AC5B-60F41A09646F}" type="pres">
      <dgm:prSet presAssocID="{C08BAED1-DD23-4FBC-92C3-CE1813A94AF4}" presName="childText" presStyleLbl="revTx" presStyleIdx="1" presStyleCnt="6">
        <dgm:presLayoutVars>
          <dgm:bulletEnabled val="1"/>
        </dgm:presLayoutVars>
      </dgm:prSet>
      <dgm:spPr/>
    </dgm:pt>
    <dgm:pt modelId="{E2902EB9-66F3-45AD-8004-2A957E164B41}" type="pres">
      <dgm:prSet presAssocID="{11AF2DBC-2F6A-431F-8DB6-87CEB61301C1}" presName="parentText" presStyleLbl="node1" presStyleIdx="2" presStyleCnt="6">
        <dgm:presLayoutVars>
          <dgm:chMax val="0"/>
          <dgm:bulletEnabled val="1"/>
        </dgm:presLayoutVars>
      </dgm:prSet>
      <dgm:spPr/>
    </dgm:pt>
    <dgm:pt modelId="{D0C7E861-E209-4AB2-BD87-388F6CA804DF}" type="pres">
      <dgm:prSet presAssocID="{11AF2DBC-2F6A-431F-8DB6-87CEB61301C1}" presName="childText" presStyleLbl="revTx" presStyleIdx="2" presStyleCnt="6">
        <dgm:presLayoutVars>
          <dgm:bulletEnabled val="1"/>
        </dgm:presLayoutVars>
      </dgm:prSet>
      <dgm:spPr/>
    </dgm:pt>
    <dgm:pt modelId="{A58FA59D-CDFE-4D3D-93D1-AACE2D44E6C4}" type="pres">
      <dgm:prSet presAssocID="{75980835-551D-4370-B948-1627D0954112}" presName="parentText" presStyleLbl="node1" presStyleIdx="3" presStyleCnt="6">
        <dgm:presLayoutVars>
          <dgm:chMax val="0"/>
          <dgm:bulletEnabled val="1"/>
        </dgm:presLayoutVars>
      </dgm:prSet>
      <dgm:spPr/>
    </dgm:pt>
    <dgm:pt modelId="{58B69C63-F876-4586-8DBC-5846319FD5A2}" type="pres">
      <dgm:prSet presAssocID="{75980835-551D-4370-B948-1627D0954112}" presName="childText" presStyleLbl="revTx" presStyleIdx="3" presStyleCnt="6">
        <dgm:presLayoutVars>
          <dgm:bulletEnabled val="1"/>
        </dgm:presLayoutVars>
      </dgm:prSet>
      <dgm:spPr/>
    </dgm:pt>
    <dgm:pt modelId="{E9D6D85B-6484-406C-8273-3BAAD46723CC}" type="pres">
      <dgm:prSet presAssocID="{CEAD654F-FEB5-46CE-8502-35A454545E12}" presName="parentText" presStyleLbl="node1" presStyleIdx="4" presStyleCnt="6">
        <dgm:presLayoutVars>
          <dgm:chMax val="0"/>
          <dgm:bulletEnabled val="1"/>
        </dgm:presLayoutVars>
      </dgm:prSet>
      <dgm:spPr/>
    </dgm:pt>
    <dgm:pt modelId="{8B2A81DC-D99E-41B7-8C94-89BF2E9A8994}" type="pres">
      <dgm:prSet presAssocID="{CEAD654F-FEB5-46CE-8502-35A454545E12}" presName="childText" presStyleLbl="revTx" presStyleIdx="4" presStyleCnt="6">
        <dgm:presLayoutVars>
          <dgm:bulletEnabled val="1"/>
        </dgm:presLayoutVars>
      </dgm:prSet>
      <dgm:spPr/>
    </dgm:pt>
    <dgm:pt modelId="{62E17B51-CAEE-4ABD-B0FE-F0EBAFF106CA}" type="pres">
      <dgm:prSet presAssocID="{A36FC0FB-4562-4666-B2B0-826787CE8DEC}" presName="parentText" presStyleLbl="node1" presStyleIdx="5" presStyleCnt="6">
        <dgm:presLayoutVars>
          <dgm:chMax val="0"/>
          <dgm:bulletEnabled val="1"/>
        </dgm:presLayoutVars>
      </dgm:prSet>
      <dgm:spPr/>
    </dgm:pt>
    <dgm:pt modelId="{2556E29B-15A0-4C9E-9E79-8933D6E6605B}" type="pres">
      <dgm:prSet presAssocID="{A36FC0FB-4562-4666-B2B0-826787CE8DEC}" presName="childText" presStyleLbl="revTx" presStyleIdx="5" presStyleCnt="6">
        <dgm:presLayoutVars>
          <dgm:bulletEnabled val="1"/>
        </dgm:presLayoutVars>
      </dgm:prSet>
      <dgm:spPr/>
    </dgm:pt>
  </dgm:ptLst>
  <dgm:cxnLst>
    <dgm:cxn modelId="{C462280C-F384-4EBA-A8B8-8331F97D2C89}" srcId="{3CE12B5C-5A2D-4E77-8314-35F490FBA59F}" destId="{CEAD654F-FEB5-46CE-8502-35A454545E12}" srcOrd="4" destOrd="0" parTransId="{0023CA74-EDC5-44EA-B75F-75C25BCC4194}" sibTransId="{CCBDFDC5-092E-400C-85AD-E87FA1980909}"/>
    <dgm:cxn modelId="{1288A30F-BCD9-4F27-9CC8-EF3455D8D9A5}" type="presOf" srcId="{4159F3D5-2C2C-451F-AE5E-A00802ABECAD}" destId="{E8DAB2A8-ACC3-48E4-A5CA-1C715F1BAC8D}" srcOrd="0" destOrd="0" presId="urn:microsoft.com/office/officeart/2005/8/layout/vList2"/>
    <dgm:cxn modelId="{718EB118-EB2A-4880-A982-F558B37E9C36}" srcId="{3CE12B5C-5A2D-4E77-8314-35F490FBA59F}" destId="{4159F3D5-2C2C-451F-AE5E-A00802ABECAD}" srcOrd="0" destOrd="0" parTransId="{2FC875A8-6925-4404-9959-D41343A253B6}" sibTransId="{B521DBE5-1E36-45A2-8ED3-367BF0EA0327}"/>
    <dgm:cxn modelId="{249FBE35-0DCE-4AA5-95DE-745501C93DA2}" type="presOf" srcId="{CEAD654F-FEB5-46CE-8502-35A454545E12}" destId="{E9D6D85B-6484-406C-8273-3BAAD46723CC}" srcOrd="0" destOrd="0" presId="urn:microsoft.com/office/officeart/2005/8/layout/vList2"/>
    <dgm:cxn modelId="{AB39FC3A-21AE-4DD5-9D3E-60A105DDC591}" srcId="{4159F3D5-2C2C-451F-AE5E-A00802ABECAD}" destId="{938832C0-3DFA-4891-87DA-6FE7B6DAF41F}" srcOrd="0" destOrd="0" parTransId="{25E193B1-ABF5-42F0-9B70-1BD19517C9A4}" sibTransId="{BAA137ED-D7D4-4E49-B002-3E3F5797F2BA}"/>
    <dgm:cxn modelId="{4650AB5C-E879-4C61-A4DC-B095C21C88BD}" type="presOf" srcId="{75980835-551D-4370-B948-1627D0954112}" destId="{A58FA59D-CDFE-4D3D-93D1-AACE2D44E6C4}" srcOrd="0" destOrd="0" presId="urn:microsoft.com/office/officeart/2005/8/layout/vList2"/>
    <dgm:cxn modelId="{E1028642-433F-4346-B0FF-00DD8D95C918}" type="presOf" srcId="{CBA06940-DCA6-449D-9BF2-54012D4A8E78}" destId="{2556E29B-15A0-4C9E-9E79-8933D6E6605B}" srcOrd="0" destOrd="0" presId="urn:microsoft.com/office/officeart/2005/8/layout/vList2"/>
    <dgm:cxn modelId="{BB437D44-9EBE-4F8E-9174-045E1F7D2D2D}" srcId="{3CE12B5C-5A2D-4E77-8314-35F490FBA59F}" destId="{C08BAED1-DD23-4FBC-92C3-CE1813A94AF4}" srcOrd="1" destOrd="0" parTransId="{16EFF1FC-2C95-4446-8D3E-3D0318DCDE4D}" sibTransId="{3154FE3C-413D-41D6-BB07-3859BB2E7E4C}"/>
    <dgm:cxn modelId="{51841766-DF51-433B-AD86-C43567686BF6}" srcId="{3CE12B5C-5A2D-4E77-8314-35F490FBA59F}" destId="{75980835-551D-4370-B948-1627D0954112}" srcOrd="3" destOrd="0" parTransId="{5DA8983C-7BC6-4E02-913A-CF4C2C206243}" sibTransId="{736984EE-4602-4217-840E-BE1BCBEEEE80}"/>
    <dgm:cxn modelId="{51978869-A8A8-49F0-9184-6C8102DD0B0A}" srcId="{C08BAED1-DD23-4FBC-92C3-CE1813A94AF4}" destId="{ABD986DB-2C35-4210-AA1C-3489D31B260F}" srcOrd="1" destOrd="0" parTransId="{4555B132-8365-45AD-A65A-48E239565B43}" sibTransId="{C8A20817-3C33-4664-9147-63C533DF6202}"/>
    <dgm:cxn modelId="{BF13BD4B-2D67-443E-97C2-6EFA59FE784E}" type="presOf" srcId="{C08BAED1-DD23-4FBC-92C3-CE1813A94AF4}" destId="{F2A2224B-7312-48FA-8C49-8A1702561288}" srcOrd="0" destOrd="0" presId="urn:microsoft.com/office/officeart/2005/8/layout/vList2"/>
    <dgm:cxn modelId="{9BAEE26B-3E25-45CB-8FAC-AE84AB4EEA7C}" type="presOf" srcId="{5D9B31AD-79EF-4D9C-9B76-9E7A01147EDC}" destId="{8B2A81DC-D99E-41B7-8C94-89BF2E9A8994}" srcOrd="0" destOrd="1" presId="urn:microsoft.com/office/officeart/2005/8/layout/vList2"/>
    <dgm:cxn modelId="{3A93586E-75A8-4CC3-8FC9-614C892F1746}" type="presOf" srcId="{A36FC0FB-4562-4666-B2B0-826787CE8DEC}" destId="{62E17B51-CAEE-4ABD-B0FE-F0EBAFF106CA}" srcOrd="0" destOrd="0" presId="urn:microsoft.com/office/officeart/2005/8/layout/vList2"/>
    <dgm:cxn modelId="{683DDF50-4229-4BE4-8D2B-2E37764C3939}" srcId="{C08BAED1-DD23-4FBC-92C3-CE1813A94AF4}" destId="{625F7952-39E2-4D0C-A027-B0AF67C43B17}" srcOrd="0" destOrd="0" parTransId="{1100B2B7-DF58-4AA4-B8DF-690EB14FD3F2}" sibTransId="{8BFC0E2C-0CDD-4FF7-AA4E-671DFD64FD6B}"/>
    <dgm:cxn modelId="{96D99675-28B0-4C00-8B44-74729F54D151}" srcId="{CEAD654F-FEB5-46CE-8502-35A454545E12}" destId="{5D9B31AD-79EF-4D9C-9B76-9E7A01147EDC}" srcOrd="1" destOrd="0" parTransId="{3D0F118E-C6DE-464C-9053-06A826C51179}" sibTransId="{8C3F4C32-960B-4CA6-A03B-F53A4253A490}"/>
    <dgm:cxn modelId="{A243A576-705B-455A-B85C-E436D720C638}" srcId="{A36FC0FB-4562-4666-B2B0-826787CE8DEC}" destId="{334B731F-71D1-4849-811C-21012E75ACDA}" srcOrd="1" destOrd="0" parTransId="{A10BACA9-8E58-4FA2-AA82-799ACECED007}" sibTransId="{638E350C-A92B-4427-9381-13C9F71BC4AE}"/>
    <dgm:cxn modelId="{24317781-284F-434D-8777-363A47C9AF61}" srcId="{3CE12B5C-5A2D-4E77-8314-35F490FBA59F}" destId="{11AF2DBC-2F6A-431F-8DB6-87CEB61301C1}" srcOrd="2" destOrd="0" parTransId="{4F5348D3-1465-416D-B2C4-D4590881D0A0}" sibTransId="{C4145786-D0E1-4214-907D-A2E3197B9EFD}"/>
    <dgm:cxn modelId="{DC97BA82-2760-410E-AACD-7262ECA538F1}" type="presOf" srcId="{BE1413DC-D18B-4666-AF72-D644BF208229}" destId="{5F608F83-49A1-4B16-A092-53E905ADDE51}" srcOrd="0" destOrd="1" presId="urn:microsoft.com/office/officeart/2005/8/layout/vList2"/>
    <dgm:cxn modelId="{A0104E87-75DC-4E8A-8921-623343491D78}" type="presOf" srcId="{3CE12B5C-5A2D-4E77-8314-35F490FBA59F}" destId="{A6412A2D-4108-4944-B3AF-4DA0F3A4ABE1}" srcOrd="0" destOrd="0" presId="urn:microsoft.com/office/officeart/2005/8/layout/vList2"/>
    <dgm:cxn modelId="{F61F778D-0A61-4DC9-B8FA-2096C1BC4071}" type="presOf" srcId="{8FBA8EF8-7D39-4D6E-8877-A817F5D61E80}" destId="{8B2A81DC-D99E-41B7-8C94-89BF2E9A8994}" srcOrd="0" destOrd="0" presId="urn:microsoft.com/office/officeart/2005/8/layout/vList2"/>
    <dgm:cxn modelId="{25AEAA96-C015-45E0-B6DE-96073300E4A7}" srcId="{75980835-551D-4370-B948-1627D0954112}" destId="{0EDE44F1-46CD-41C3-8EDF-ADACD320C5F7}" srcOrd="1" destOrd="0" parTransId="{0345D00D-4A59-4184-88EC-2AE726B13E9D}" sibTransId="{583BDE98-073E-4EB7-9C46-92EB371135B2}"/>
    <dgm:cxn modelId="{8641ED98-DACD-4DFB-9A8D-876E8B6CEAC2}" srcId="{3CE12B5C-5A2D-4E77-8314-35F490FBA59F}" destId="{A36FC0FB-4562-4666-B2B0-826787CE8DEC}" srcOrd="5" destOrd="0" parTransId="{30D521F2-D7CA-4C9F-BAB6-929D14A631E3}" sibTransId="{F5F198FC-ABBE-462F-8C8C-21E57A1CFFED}"/>
    <dgm:cxn modelId="{400744A0-2B88-48DA-8B2D-732EABDCA61B}" srcId="{11AF2DBC-2F6A-431F-8DB6-87CEB61301C1}" destId="{714088CB-E2C3-4FDC-BDD6-5E550541BBAD}" srcOrd="0" destOrd="0" parTransId="{D0A2CC92-2BC7-4D32-874D-8ED9C322A877}" sibTransId="{8094A1CC-DFD0-4D20-8D61-83A708E981A3}"/>
    <dgm:cxn modelId="{17BF19A5-F038-4034-AB72-77447DC4FF3B}" type="presOf" srcId="{334B731F-71D1-4849-811C-21012E75ACDA}" destId="{2556E29B-15A0-4C9E-9E79-8933D6E6605B}" srcOrd="0" destOrd="1" presId="urn:microsoft.com/office/officeart/2005/8/layout/vList2"/>
    <dgm:cxn modelId="{CA0570A7-1D4E-4795-8D75-7C069B01F3B4}" type="presOf" srcId="{11AF2DBC-2F6A-431F-8DB6-87CEB61301C1}" destId="{E2902EB9-66F3-45AD-8004-2A957E164B41}" srcOrd="0" destOrd="0" presId="urn:microsoft.com/office/officeart/2005/8/layout/vList2"/>
    <dgm:cxn modelId="{DAE980AE-2719-48E6-8946-68A4B7EEB055}" srcId="{CEAD654F-FEB5-46CE-8502-35A454545E12}" destId="{8FBA8EF8-7D39-4D6E-8877-A817F5D61E80}" srcOrd="0" destOrd="0" parTransId="{24CB8AF0-BED6-474F-900D-FAC23E78A9C9}" sibTransId="{6746E120-98C9-4E4A-AB78-AD77CB7E6112}"/>
    <dgm:cxn modelId="{CBD056C3-62DF-4D90-8B82-D7DBDA222723}" type="presOf" srcId="{0EDE44F1-46CD-41C3-8EDF-ADACD320C5F7}" destId="{58B69C63-F876-4586-8DBC-5846319FD5A2}" srcOrd="0" destOrd="1" presId="urn:microsoft.com/office/officeart/2005/8/layout/vList2"/>
    <dgm:cxn modelId="{117ED5C4-DF0D-4C1D-B11F-951B8745395F}" srcId="{11AF2DBC-2F6A-431F-8DB6-87CEB61301C1}" destId="{EB78F3F3-1BB9-4028-A391-CC6C5316F5CB}" srcOrd="1" destOrd="0" parTransId="{43EB2333-1B65-4775-8FC5-65079C1BEF65}" sibTransId="{9D8F7DF8-3E1B-4933-953D-7D6FB622B825}"/>
    <dgm:cxn modelId="{A87D29C7-9A3D-4011-99F4-577C74A10512}" type="presOf" srcId="{9D20FCB6-8C8F-41A6-BD9C-D7C58279F06C}" destId="{58B69C63-F876-4586-8DBC-5846319FD5A2}" srcOrd="0" destOrd="0" presId="urn:microsoft.com/office/officeart/2005/8/layout/vList2"/>
    <dgm:cxn modelId="{9B1ED8CA-FC13-4E99-A371-D0C89B93E8A3}" type="presOf" srcId="{625F7952-39E2-4D0C-A027-B0AF67C43B17}" destId="{0D196086-888D-4427-AC5B-60F41A09646F}" srcOrd="0" destOrd="0" presId="urn:microsoft.com/office/officeart/2005/8/layout/vList2"/>
    <dgm:cxn modelId="{1B6512D1-24F8-4FC7-95DC-E597660EA346}" type="presOf" srcId="{ABD986DB-2C35-4210-AA1C-3489D31B260F}" destId="{0D196086-888D-4427-AC5B-60F41A09646F}" srcOrd="0" destOrd="1" presId="urn:microsoft.com/office/officeart/2005/8/layout/vList2"/>
    <dgm:cxn modelId="{A231E6D7-46B3-4D7E-89EA-71FD6B67071E}" srcId="{75980835-551D-4370-B948-1627D0954112}" destId="{9D20FCB6-8C8F-41A6-BD9C-D7C58279F06C}" srcOrd="0" destOrd="0" parTransId="{388D0CDD-2452-4E26-8EF5-069E95C2EEC3}" sibTransId="{01C751DE-2854-4E8C-BC38-9F5D401E917C}"/>
    <dgm:cxn modelId="{4ED826DC-BCA2-438D-965B-25904881CAFD}" srcId="{4159F3D5-2C2C-451F-AE5E-A00802ABECAD}" destId="{BE1413DC-D18B-4666-AF72-D644BF208229}" srcOrd="1" destOrd="0" parTransId="{B270A500-C640-4C74-8C31-3D917867BD47}" sibTransId="{46336DD3-6ABE-4174-9186-AE2B37AA8043}"/>
    <dgm:cxn modelId="{66A754E4-856E-4AF1-ACD9-36D2A80955B1}" type="presOf" srcId="{938832C0-3DFA-4891-87DA-6FE7B6DAF41F}" destId="{5F608F83-49A1-4B16-A092-53E905ADDE51}" srcOrd="0" destOrd="0" presId="urn:microsoft.com/office/officeart/2005/8/layout/vList2"/>
    <dgm:cxn modelId="{B2ADB4E7-5F82-4B58-A3A7-8832F6559991}" type="presOf" srcId="{EB78F3F3-1BB9-4028-A391-CC6C5316F5CB}" destId="{D0C7E861-E209-4AB2-BD87-388F6CA804DF}" srcOrd="0" destOrd="1" presId="urn:microsoft.com/office/officeart/2005/8/layout/vList2"/>
    <dgm:cxn modelId="{179BCEF5-48DC-4C14-8555-CB1C2935F14C}" srcId="{A36FC0FB-4562-4666-B2B0-826787CE8DEC}" destId="{CBA06940-DCA6-449D-9BF2-54012D4A8E78}" srcOrd="0" destOrd="0" parTransId="{D3543B50-3083-4A29-8E15-4D9D058BE977}" sibTransId="{67D51958-5C15-41CA-A730-FE7684DC5EC3}"/>
    <dgm:cxn modelId="{1AED09FA-068E-49A2-9B47-1C440B2A8C35}" type="presOf" srcId="{714088CB-E2C3-4FDC-BDD6-5E550541BBAD}" destId="{D0C7E861-E209-4AB2-BD87-388F6CA804DF}" srcOrd="0" destOrd="0" presId="urn:microsoft.com/office/officeart/2005/8/layout/vList2"/>
    <dgm:cxn modelId="{06FD037A-FE3D-48FF-BD8B-83E68FF4FD28}" type="presParOf" srcId="{A6412A2D-4108-4944-B3AF-4DA0F3A4ABE1}" destId="{E8DAB2A8-ACC3-48E4-A5CA-1C715F1BAC8D}" srcOrd="0" destOrd="0" presId="urn:microsoft.com/office/officeart/2005/8/layout/vList2"/>
    <dgm:cxn modelId="{6D3DAD19-A895-4D42-BC11-9A871CB727D9}" type="presParOf" srcId="{A6412A2D-4108-4944-B3AF-4DA0F3A4ABE1}" destId="{5F608F83-49A1-4B16-A092-53E905ADDE51}" srcOrd="1" destOrd="0" presId="urn:microsoft.com/office/officeart/2005/8/layout/vList2"/>
    <dgm:cxn modelId="{053FC52A-FA7A-4973-8FC2-4CF42B87A4D9}" type="presParOf" srcId="{A6412A2D-4108-4944-B3AF-4DA0F3A4ABE1}" destId="{F2A2224B-7312-48FA-8C49-8A1702561288}" srcOrd="2" destOrd="0" presId="urn:microsoft.com/office/officeart/2005/8/layout/vList2"/>
    <dgm:cxn modelId="{7135CE8C-1669-4E07-BACA-A604E4E204AC}" type="presParOf" srcId="{A6412A2D-4108-4944-B3AF-4DA0F3A4ABE1}" destId="{0D196086-888D-4427-AC5B-60F41A09646F}" srcOrd="3" destOrd="0" presId="urn:microsoft.com/office/officeart/2005/8/layout/vList2"/>
    <dgm:cxn modelId="{3FB8735A-4D06-49B7-B8A2-B3E36F53D2B2}" type="presParOf" srcId="{A6412A2D-4108-4944-B3AF-4DA0F3A4ABE1}" destId="{E2902EB9-66F3-45AD-8004-2A957E164B41}" srcOrd="4" destOrd="0" presId="urn:microsoft.com/office/officeart/2005/8/layout/vList2"/>
    <dgm:cxn modelId="{C5387751-72F1-4309-8F2A-E8454A5246FE}" type="presParOf" srcId="{A6412A2D-4108-4944-B3AF-4DA0F3A4ABE1}" destId="{D0C7E861-E209-4AB2-BD87-388F6CA804DF}" srcOrd="5" destOrd="0" presId="urn:microsoft.com/office/officeart/2005/8/layout/vList2"/>
    <dgm:cxn modelId="{DBA3EA45-ECB1-463D-885B-52669D654B8D}" type="presParOf" srcId="{A6412A2D-4108-4944-B3AF-4DA0F3A4ABE1}" destId="{A58FA59D-CDFE-4D3D-93D1-AACE2D44E6C4}" srcOrd="6" destOrd="0" presId="urn:microsoft.com/office/officeart/2005/8/layout/vList2"/>
    <dgm:cxn modelId="{497E179C-79E0-411E-AA6B-1C0B20F814E3}" type="presParOf" srcId="{A6412A2D-4108-4944-B3AF-4DA0F3A4ABE1}" destId="{58B69C63-F876-4586-8DBC-5846319FD5A2}" srcOrd="7" destOrd="0" presId="urn:microsoft.com/office/officeart/2005/8/layout/vList2"/>
    <dgm:cxn modelId="{556389A2-1F1E-47A2-B3A0-8E06D9232584}" type="presParOf" srcId="{A6412A2D-4108-4944-B3AF-4DA0F3A4ABE1}" destId="{E9D6D85B-6484-406C-8273-3BAAD46723CC}" srcOrd="8" destOrd="0" presId="urn:microsoft.com/office/officeart/2005/8/layout/vList2"/>
    <dgm:cxn modelId="{D046483D-2406-423A-8173-B3DD36A01D93}" type="presParOf" srcId="{A6412A2D-4108-4944-B3AF-4DA0F3A4ABE1}" destId="{8B2A81DC-D99E-41B7-8C94-89BF2E9A8994}" srcOrd="9" destOrd="0" presId="urn:microsoft.com/office/officeart/2005/8/layout/vList2"/>
    <dgm:cxn modelId="{951B65FF-B695-4196-93CA-FF999CAD3802}" type="presParOf" srcId="{A6412A2D-4108-4944-B3AF-4DA0F3A4ABE1}" destId="{62E17B51-CAEE-4ABD-B0FE-F0EBAFF106CA}" srcOrd="10" destOrd="0" presId="urn:microsoft.com/office/officeart/2005/8/layout/vList2"/>
    <dgm:cxn modelId="{08E237C0-221B-4A9F-B738-F72A309247D5}" type="presParOf" srcId="{A6412A2D-4108-4944-B3AF-4DA0F3A4ABE1}" destId="{2556E29B-15A0-4C9E-9E79-8933D6E6605B}"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ECD500FE-7342-4119-9791-AB87C0EA1B8E}" type="doc">
      <dgm:prSet loTypeId="urn:microsoft.com/office/officeart/2005/8/layout/vList2" loCatId="list" qsTypeId="urn:microsoft.com/office/officeart/2005/8/quickstyle/3d4" qsCatId="3D" csTypeId="urn:microsoft.com/office/officeart/2005/8/colors/accent0_1" csCatId="mainScheme" phldr="1"/>
      <dgm:spPr/>
      <dgm:t>
        <a:bodyPr/>
        <a:lstStyle/>
        <a:p>
          <a:endParaRPr lang="en-IN"/>
        </a:p>
      </dgm:t>
    </dgm:pt>
    <dgm:pt modelId="{B7DF4453-065C-4A46-9BE8-B3D7A804354F}">
      <dgm:prSet custT="1"/>
      <dgm:spPr/>
      <dgm:t>
        <a:bodyPr/>
        <a:lstStyle/>
        <a:p>
          <a:r>
            <a:rPr lang="en-US" sz="1300" b="1" dirty="0"/>
            <a:t>   Summary Data:</a:t>
          </a:r>
          <a:endParaRPr lang="en-IN" sz="1300" b="1" dirty="0"/>
        </a:p>
      </dgm:t>
    </dgm:pt>
    <dgm:pt modelId="{9A13B929-9261-477B-8046-57D166019006}" type="parTrans" cxnId="{1211DDE4-25DF-4A67-9E34-3560C74DC78A}">
      <dgm:prSet/>
      <dgm:spPr/>
      <dgm:t>
        <a:bodyPr/>
        <a:lstStyle/>
        <a:p>
          <a:endParaRPr lang="en-IN"/>
        </a:p>
      </dgm:t>
    </dgm:pt>
    <dgm:pt modelId="{EA3737E3-34A9-4271-B28B-807F08D17966}" type="sibTrans" cxnId="{1211DDE4-25DF-4A67-9E34-3560C74DC78A}">
      <dgm:prSet/>
      <dgm:spPr/>
      <dgm:t>
        <a:bodyPr/>
        <a:lstStyle/>
        <a:p>
          <a:endParaRPr lang="en-IN"/>
        </a:p>
      </dgm:t>
    </dgm:pt>
    <dgm:pt modelId="{0C225093-7A0B-46F1-A4A5-70C19613AC56}">
      <dgm:prSet custT="1"/>
      <dgm:spPr/>
      <dgm:t>
        <a:bodyPr/>
        <a:lstStyle/>
        <a:p>
          <a:pPr>
            <a:lnSpc>
              <a:spcPct val="100000"/>
            </a:lnSpc>
          </a:pPr>
          <a:r>
            <a:rPr lang="en-US" sz="1300" dirty="0"/>
            <a:t>Summarized and aggregated data is stored to enable quicker analysis and reporting, reducing the need for processing raw data repeatedly. This helps in saving storage space and improving query performance (GeeksForGeeks, 2023, para. 10).</a:t>
          </a:r>
          <a:endParaRPr lang="en-IN" sz="1300" dirty="0"/>
        </a:p>
      </dgm:t>
    </dgm:pt>
    <dgm:pt modelId="{BB1FA49D-4FDD-4DB1-B710-7B0719FE2B32}" type="parTrans" cxnId="{D23B8476-F00A-44FD-9937-6C122F8B71A0}">
      <dgm:prSet/>
      <dgm:spPr/>
      <dgm:t>
        <a:bodyPr/>
        <a:lstStyle/>
        <a:p>
          <a:endParaRPr lang="en-IN"/>
        </a:p>
      </dgm:t>
    </dgm:pt>
    <dgm:pt modelId="{77FC4EE6-283F-4782-AF01-AE8FAA61B666}" type="sibTrans" cxnId="{D23B8476-F00A-44FD-9937-6C122F8B71A0}">
      <dgm:prSet/>
      <dgm:spPr/>
      <dgm:t>
        <a:bodyPr/>
        <a:lstStyle/>
        <a:p>
          <a:endParaRPr lang="en-IN"/>
        </a:p>
      </dgm:t>
    </dgm:pt>
    <dgm:pt modelId="{ACCE8805-6A2A-43F1-A94A-D3F15DB32E86}">
      <dgm:prSet custT="1"/>
      <dgm:spPr/>
      <dgm:t>
        <a:bodyPr/>
        <a:lstStyle/>
        <a:p>
          <a:r>
            <a:rPr lang="en-US" sz="1300" dirty="0"/>
            <a:t>   </a:t>
          </a:r>
          <a:r>
            <a:rPr lang="en-US" sz="1300" b="1" dirty="0"/>
            <a:t>Schema-on-Write:</a:t>
          </a:r>
          <a:endParaRPr lang="en-IN" sz="1300" b="1" dirty="0"/>
        </a:p>
      </dgm:t>
    </dgm:pt>
    <dgm:pt modelId="{A3365BEE-FF47-48A1-A0A1-FA89A0323BD9}" type="parTrans" cxnId="{E3113390-4F8E-4BD1-B401-592E5ED4A8E5}">
      <dgm:prSet/>
      <dgm:spPr/>
      <dgm:t>
        <a:bodyPr/>
        <a:lstStyle/>
        <a:p>
          <a:endParaRPr lang="en-IN"/>
        </a:p>
      </dgm:t>
    </dgm:pt>
    <dgm:pt modelId="{DE181112-9965-4FAB-BC60-BA6ADA2ED51F}" type="sibTrans" cxnId="{E3113390-4F8E-4BD1-B401-592E5ED4A8E5}">
      <dgm:prSet/>
      <dgm:spPr/>
      <dgm:t>
        <a:bodyPr/>
        <a:lstStyle/>
        <a:p>
          <a:endParaRPr lang="en-IN"/>
        </a:p>
      </dgm:t>
    </dgm:pt>
    <dgm:pt modelId="{5BC2BB57-7E5A-40CB-ACB8-16B5BAA556F1}">
      <dgm:prSet custT="1"/>
      <dgm:spPr/>
      <dgm:t>
        <a:bodyPr/>
        <a:lstStyle/>
        <a:p>
          <a:pPr>
            <a:lnSpc>
              <a:spcPct val="100000"/>
            </a:lnSpc>
          </a:pPr>
          <a:r>
            <a:rPr lang="en-US" sz="1300" dirty="0"/>
            <a:t>Data is transformed and structured according to a predefined schema before loading, ensuring consistency and readiness for analysis. This approach makes the data warehouse ready for immediate querying once the data is loaded (GeeksForGeeks, 2023, para. 12).</a:t>
          </a:r>
          <a:endParaRPr lang="en-IN" sz="1300" dirty="0"/>
        </a:p>
      </dgm:t>
    </dgm:pt>
    <dgm:pt modelId="{F3B15371-A55E-450C-8837-DAEEC6B35818}" type="parTrans" cxnId="{CCF820A4-6A32-4DDB-A19B-4C8DD065FC64}">
      <dgm:prSet/>
      <dgm:spPr/>
      <dgm:t>
        <a:bodyPr/>
        <a:lstStyle/>
        <a:p>
          <a:endParaRPr lang="en-IN"/>
        </a:p>
      </dgm:t>
    </dgm:pt>
    <dgm:pt modelId="{5C2610B3-F08C-4ACC-882C-4AB0CAB3CBD5}" type="sibTrans" cxnId="{CCF820A4-6A32-4DDB-A19B-4C8DD065FC64}">
      <dgm:prSet/>
      <dgm:spPr/>
      <dgm:t>
        <a:bodyPr/>
        <a:lstStyle/>
        <a:p>
          <a:endParaRPr lang="en-IN"/>
        </a:p>
      </dgm:t>
    </dgm:pt>
    <dgm:pt modelId="{08B71B2C-1F48-479F-84E4-D76E16F168CD}">
      <dgm:prSet custT="1"/>
      <dgm:spPr/>
      <dgm:t>
        <a:bodyPr/>
        <a:lstStyle/>
        <a:p>
          <a:r>
            <a:rPr lang="en-US" sz="1300" dirty="0"/>
            <a:t>   </a:t>
          </a:r>
          <a:r>
            <a:rPr lang="en-US" sz="1300" b="1" dirty="0"/>
            <a:t>Query-Driven:</a:t>
          </a:r>
          <a:endParaRPr lang="en-IN" sz="1300" b="1" dirty="0"/>
        </a:p>
      </dgm:t>
    </dgm:pt>
    <dgm:pt modelId="{5FDD823F-6E6D-43F4-AFE1-90E098A9DE3E}" type="parTrans" cxnId="{7D7D4E2B-5FA1-4850-B792-A7CC339ADDFB}">
      <dgm:prSet/>
      <dgm:spPr/>
      <dgm:t>
        <a:bodyPr/>
        <a:lstStyle/>
        <a:p>
          <a:endParaRPr lang="en-IN"/>
        </a:p>
      </dgm:t>
    </dgm:pt>
    <dgm:pt modelId="{F478E7B6-D181-4716-A85D-C36042770E7A}" type="sibTrans" cxnId="{7D7D4E2B-5FA1-4850-B792-A7CC339ADDFB}">
      <dgm:prSet/>
      <dgm:spPr/>
      <dgm:t>
        <a:bodyPr/>
        <a:lstStyle/>
        <a:p>
          <a:endParaRPr lang="en-IN"/>
        </a:p>
      </dgm:t>
    </dgm:pt>
    <dgm:pt modelId="{205370B0-8AC2-41CE-9CD9-F2C8402DA2E8}">
      <dgm:prSet custT="1"/>
      <dgm:spPr/>
      <dgm:t>
        <a:bodyPr/>
        <a:lstStyle/>
        <a:p>
          <a:pPr>
            <a:lnSpc>
              <a:spcPct val="100000"/>
            </a:lnSpc>
          </a:pPr>
          <a:r>
            <a:rPr lang="en-US" sz="1300" dirty="0"/>
            <a:t>It supports ad-hoc queries and reporting, allowing business users to access the data warehouse directly without requiring technical expertise. This flexibility enhances the decision-making process by enabling quick insights (GeeksForGeeks, 2023, para. 13).</a:t>
          </a:r>
          <a:endParaRPr lang="en-IN" sz="1300" dirty="0"/>
        </a:p>
      </dgm:t>
    </dgm:pt>
    <dgm:pt modelId="{FEEB2058-2B7B-4EBA-A373-96E54A28B15C}" type="parTrans" cxnId="{4BEDE88E-2601-447E-831F-7DCEF0775857}">
      <dgm:prSet/>
      <dgm:spPr/>
      <dgm:t>
        <a:bodyPr/>
        <a:lstStyle/>
        <a:p>
          <a:endParaRPr lang="en-IN"/>
        </a:p>
      </dgm:t>
    </dgm:pt>
    <dgm:pt modelId="{C69AEE01-3D0A-49F0-83F6-1199090A80E2}" type="sibTrans" cxnId="{4BEDE88E-2601-447E-831F-7DCEF0775857}">
      <dgm:prSet/>
      <dgm:spPr/>
      <dgm:t>
        <a:bodyPr/>
        <a:lstStyle/>
        <a:p>
          <a:endParaRPr lang="en-IN"/>
        </a:p>
      </dgm:t>
    </dgm:pt>
    <dgm:pt modelId="{516DAD3E-78D9-4A62-BB8E-336C44E848CF}">
      <dgm:prSet custT="1"/>
      <dgm:spPr/>
      <dgm:t>
        <a:bodyPr/>
        <a:lstStyle/>
        <a:p>
          <a:r>
            <a:rPr lang="en-US" sz="1300" b="1" dirty="0"/>
            <a:t>   Enterprise Data Warehouse (EDW):</a:t>
          </a:r>
          <a:endParaRPr lang="en-IN" sz="1300" b="1" dirty="0"/>
        </a:p>
      </dgm:t>
    </dgm:pt>
    <dgm:pt modelId="{4C6E784A-C6B2-41B9-9EC4-7EC6C823916E}" type="parTrans" cxnId="{DC1E34E4-C5B9-4A6D-A301-332EC4E0A967}">
      <dgm:prSet/>
      <dgm:spPr/>
      <dgm:t>
        <a:bodyPr/>
        <a:lstStyle/>
        <a:p>
          <a:endParaRPr lang="en-IN"/>
        </a:p>
      </dgm:t>
    </dgm:pt>
    <dgm:pt modelId="{5A0E7952-FED3-4C89-8486-13DBB8E508A6}" type="sibTrans" cxnId="{DC1E34E4-C5B9-4A6D-A301-332EC4E0A967}">
      <dgm:prSet/>
      <dgm:spPr/>
      <dgm:t>
        <a:bodyPr/>
        <a:lstStyle/>
        <a:p>
          <a:endParaRPr lang="en-IN"/>
        </a:p>
      </dgm:t>
    </dgm:pt>
    <dgm:pt modelId="{AD5E657D-6300-4F50-B73A-4CD2E2FE60DC}">
      <dgm:prSet custT="1"/>
      <dgm:spPr/>
      <dgm:t>
        <a:bodyPr/>
        <a:lstStyle/>
        <a:p>
          <a:pPr>
            <a:lnSpc>
              <a:spcPct val="100000"/>
            </a:lnSpc>
          </a:pPr>
          <a:r>
            <a:rPr lang="en-US" sz="1300" dirty="0"/>
            <a:t>EDW serves as a large-scale centralized system that ensures data quality, handles user demands, supports large data volumes, and enhances business intelligence capabilities. It also enables merging data for a unified data model and supports advanced analytics (Sprinkle, 2024, para. 7).</a:t>
          </a:r>
          <a:endParaRPr lang="en-IN" sz="1300" dirty="0"/>
        </a:p>
      </dgm:t>
    </dgm:pt>
    <dgm:pt modelId="{7C181649-BF06-45A5-B462-211BBA0CFF4B}" type="parTrans" cxnId="{FA29C702-60EB-496C-814D-D6BE67019D0C}">
      <dgm:prSet/>
      <dgm:spPr/>
      <dgm:t>
        <a:bodyPr/>
        <a:lstStyle/>
        <a:p>
          <a:endParaRPr lang="en-IN"/>
        </a:p>
      </dgm:t>
    </dgm:pt>
    <dgm:pt modelId="{58FAE5BA-B88E-4A95-B22B-747D5B5AC838}" type="sibTrans" cxnId="{FA29C702-60EB-496C-814D-D6BE67019D0C}">
      <dgm:prSet/>
      <dgm:spPr/>
      <dgm:t>
        <a:bodyPr/>
        <a:lstStyle/>
        <a:p>
          <a:endParaRPr lang="en-IN"/>
        </a:p>
      </dgm:t>
    </dgm:pt>
    <dgm:pt modelId="{1BC5AA8C-510A-40FA-A376-E7DB23ECF984}">
      <dgm:prSet custT="1"/>
      <dgm:spPr/>
      <dgm:t>
        <a:bodyPr/>
        <a:lstStyle/>
        <a:p>
          <a:r>
            <a:rPr lang="en-US" sz="1300" b="1" dirty="0"/>
            <a:t>   Historical Data:</a:t>
          </a:r>
          <a:endParaRPr lang="en-IN" sz="1300" b="1" dirty="0"/>
        </a:p>
      </dgm:t>
    </dgm:pt>
    <dgm:pt modelId="{2C88825A-E537-4DAC-8FBF-98B4DE8C86AF}" type="parTrans" cxnId="{903D5694-7C17-4466-8D24-90168DCA21D4}">
      <dgm:prSet/>
      <dgm:spPr/>
      <dgm:t>
        <a:bodyPr/>
        <a:lstStyle/>
        <a:p>
          <a:endParaRPr lang="en-IN"/>
        </a:p>
      </dgm:t>
    </dgm:pt>
    <dgm:pt modelId="{42B85D95-FF5D-4742-AF8A-030341EDBD03}" type="sibTrans" cxnId="{903D5694-7C17-4466-8D24-90168DCA21D4}">
      <dgm:prSet/>
      <dgm:spPr/>
      <dgm:t>
        <a:bodyPr/>
        <a:lstStyle/>
        <a:p>
          <a:endParaRPr lang="en-IN"/>
        </a:p>
      </dgm:t>
    </dgm:pt>
    <dgm:pt modelId="{46345859-B40F-4DCF-9C5D-978E449226DE}">
      <dgm:prSet custT="1"/>
      <dgm:spPr/>
      <dgm:t>
        <a:bodyPr/>
        <a:lstStyle/>
        <a:p>
          <a:pPr>
            <a:lnSpc>
              <a:spcPct val="100000"/>
            </a:lnSpc>
          </a:pPr>
          <a:r>
            <a:rPr lang="en-US" sz="1300" dirty="0"/>
            <a:t>The warehouse stores vast amounts of historical data, making it possible to analyze long-term trends, patterns, and performance metrics over extended periods. This aids in identifying significant changes or progress over time (GeeksForGeeks, 2023, para. 11).</a:t>
          </a:r>
          <a:endParaRPr lang="en-IN" sz="1300" dirty="0"/>
        </a:p>
      </dgm:t>
    </dgm:pt>
    <dgm:pt modelId="{F96F4870-114F-4929-BF7C-91B2B3578131}" type="parTrans" cxnId="{58C71ABA-B36D-41FA-9A51-22EB26B8FA3B}">
      <dgm:prSet/>
      <dgm:spPr/>
      <dgm:t>
        <a:bodyPr/>
        <a:lstStyle/>
        <a:p>
          <a:endParaRPr lang="en-IN"/>
        </a:p>
      </dgm:t>
    </dgm:pt>
    <dgm:pt modelId="{2FBCE984-54C4-4618-9A2E-7D83206B5B99}" type="sibTrans" cxnId="{58C71ABA-B36D-41FA-9A51-22EB26B8FA3B}">
      <dgm:prSet/>
      <dgm:spPr/>
      <dgm:t>
        <a:bodyPr/>
        <a:lstStyle/>
        <a:p>
          <a:endParaRPr lang="en-IN"/>
        </a:p>
      </dgm:t>
    </dgm:pt>
    <dgm:pt modelId="{F4E26603-72BE-4479-969C-C2BE848DD836}">
      <dgm:prSet custT="1"/>
      <dgm:spPr/>
      <dgm:t>
        <a:bodyPr/>
        <a:lstStyle/>
        <a:p>
          <a:pPr>
            <a:lnSpc>
              <a:spcPct val="100000"/>
            </a:lnSpc>
          </a:pPr>
          <a:endParaRPr lang="en-IN" sz="1300" dirty="0"/>
        </a:p>
      </dgm:t>
    </dgm:pt>
    <dgm:pt modelId="{FCAA50BD-EFB9-4ED5-99AD-AA2AFD5161F6}" type="parTrans" cxnId="{AE675754-3251-48F3-9CA1-7142B432C356}">
      <dgm:prSet/>
      <dgm:spPr/>
      <dgm:t>
        <a:bodyPr/>
        <a:lstStyle/>
        <a:p>
          <a:endParaRPr lang="en-IN"/>
        </a:p>
      </dgm:t>
    </dgm:pt>
    <dgm:pt modelId="{FBE78223-C1A6-467E-87F6-E374FEE9B82F}" type="sibTrans" cxnId="{AE675754-3251-48F3-9CA1-7142B432C356}">
      <dgm:prSet/>
      <dgm:spPr/>
      <dgm:t>
        <a:bodyPr/>
        <a:lstStyle/>
        <a:p>
          <a:endParaRPr lang="en-IN"/>
        </a:p>
      </dgm:t>
    </dgm:pt>
    <dgm:pt modelId="{E0A24CE4-979C-4093-A7DB-5FD551B8B1F3}">
      <dgm:prSet custT="1"/>
      <dgm:spPr/>
      <dgm:t>
        <a:bodyPr/>
        <a:lstStyle/>
        <a:p>
          <a:pPr>
            <a:lnSpc>
              <a:spcPct val="90000"/>
            </a:lnSpc>
          </a:pPr>
          <a:endParaRPr lang="en-IN" sz="1300" dirty="0"/>
        </a:p>
      </dgm:t>
    </dgm:pt>
    <dgm:pt modelId="{2E6D4678-1D97-4B52-89F5-EF4126EF4054}" type="parTrans" cxnId="{3A0D0DC6-5E97-4BBD-8EBC-A17F1868F2C2}">
      <dgm:prSet/>
      <dgm:spPr/>
      <dgm:t>
        <a:bodyPr/>
        <a:lstStyle/>
        <a:p>
          <a:endParaRPr lang="en-IN"/>
        </a:p>
      </dgm:t>
    </dgm:pt>
    <dgm:pt modelId="{55C1E42D-D5A3-46B2-A4B5-D49412A119E9}" type="sibTrans" cxnId="{3A0D0DC6-5E97-4BBD-8EBC-A17F1868F2C2}">
      <dgm:prSet/>
      <dgm:spPr/>
      <dgm:t>
        <a:bodyPr/>
        <a:lstStyle/>
        <a:p>
          <a:endParaRPr lang="en-IN"/>
        </a:p>
      </dgm:t>
    </dgm:pt>
    <dgm:pt modelId="{294DC720-FCA9-447F-B6D3-D240DF5CFE93}">
      <dgm:prSet custT="1"/>
      <dgm:spPr/>
      <dgm:t>
        <a:bodyPr/>
        <a:lstStyle/>
        <a:p>
          <a:pPr>
            <a:lnSpc>
              <a:spcPct val="90000"/>
            </a:lnSpc>
          </a:pPr>
          <a:endParaRPr lang="en-IN" sz="1300" dirty="0"/>
        </a:p>
      </dgm:t>
    </dgm:pt>
    <dgm:pt modelId="{D39A8D8B-6B82-4C7C-B7FD-E4F5465D5D5F}" type="parTrans" cxnId="{171A8BFE-85B3-4289-B234-AE65EA5E0A2E}">
      <dgm:prSet/>
      <dgm:spPr/>
      <dgm:t>
        <a:bodyPr/>
        <a:lstStyle/>
        <a:p>
          <a:endParaRPr lang="en-IN"/>
        </a:p>
      </dgm:t>
    </dgm:pt>
    <dgm:pt modelId="{9C310E58-B7D2-46E3-BF9A-6C0C46EE82C9}" type="sibTrans" cxnId="{171A8BFE-85B3-4289-B234-AE65EA5E0A2E}">
      <dgm:prSet/>
      <dgm:spPr/>
      <dgm:t>
        <a:bodyPr/>
        <a:lstStyle/>
        <a:p>
          <a:endParaRPr lang="en-IN"/>
        </a:p>
      </dgm:t>
    </dgm:pt>
    <dgm:pt modelId="{5C9A9CD2-0004-493E-9B97-669A86A99114}">
      <dgm:prSet custT="1"/>
      <dgm:spPr/>
      <dgm:t>
        <a:bodyPr/>
        <a:lstStyle/>
        <a:p>
          <a:pPr>
            <a:lnSpc>
              <a:spcPct val="90000"/>
            </a:lnSpc>
          </a:pPr>
          <a:endParaRPr lang="en-IN" sz="1300" dirty="0"/>
        </a:p>
      </dgm:t>
    </dgm:pt>
    <dgm:pt modelId="{D48FCE68-897F-4B2F-8BB1-CF2666CA2FFF}" type="parTrans" cxnId="{47F57307-FD84-47BC-B20A-179D818013DF}">
      <dgm:prSet/>
      <dgm:spPr/>
      <dgm:t>
        <a:bodyPr/>
        <a:lstStyle/>
        <a:p>
          <a:endParaRPr lang="en-IN"/>
        </a:p>
      </dgm:t>
    </dgm:pt>
    <dgm:pt modelId="{3F58B8CB-99E7-425B-A420-A99A78C0B75D}" type="sibTrans" cxnId="{47F57307-FD84-47BC-B20A-179D818013DF}">
      <dgm:prSet/>
      <dgm:spPr/>
      <dgm:t>
        <a:bodyPr/>
        <a:lstStyle/>
        <a:p>
          <a:endParaRPr lang="en-IN"/>
        </a:p>
      </dgm:t>
    </dgm:pt>
    <dgm:pt modelId="{214EDA87-72E5-4BA3-89E1-5DA82DA1BEA6}">
      <dgm:prSet custT="1"/>
      <dgm:spPr/>
      <dgm:t>
        <a:bodyPr/>
        <a:lstStyle/>
        <a:p>
          <a:pPr>
            <a:lnSpc>
              <a:spcPct val="90000"/>
            </a:lnSpc>
          </a:pPr>
          <a:endParaRPr lang="en-IN" sz="1300" dirty="0"/>
        </a:p>
      </dgm:t>
    </dgm:pt>
    <dgm:pt modelId="{CDD67062-6E3E-4352-AC5F-D50C0EEF0296}" type="parTrans" cxnId="{F1028E19-CA22-45B4-8659-F72658910B8E}">
      <dgm:prSet/>
      <dgm:spPr/>
      <dgm:t>
        <a:bodyPr/>
        <a:lstStyle/>
        <a:p>
          <a:endParaRPr lang="en-IN"/>
        </a:p>
      </dgm:t>
    </dgm:pt>
    <dgm:pt modelId="{609FC54A-6B41-4819-A7C1-D16931A90987}" type="sibTrans" cxnId="{F1028E19-CA22-45B4-8659-F72658910B8E}">
      <dgm:prSet/>
      <dgm:spPr/>
      <dgm:t>
        <a:bodyPr/>
        <a:lstStyle/>
        <a:p>
          <a:endParaRPr lang="en-IN"/>
        </a:p>
      </dgm:t>
    </dgm:pt>
    <dgm:pt modelId="{AAC45D6B-D569-4A7E-AAFB-7959084DE724}" type="pres">
      <dgm:prSet presAssocID="{ECD500FE-7342-4119-9791-AB87C0EA1B8E}" presName="linear" presStyleCnt="0">
        <dgm:presLayoutVars>
          <dgm:animLvl val="lvl"/>
          <dgm:resizeHandles val="exact"/>
        </dgm:presLayoutVars>
      </dgm:prSet>
      <dgm:spPr/>
    </dgm:pt>
    <dgm:pt modelId="{67E47D15-BB9A-4AFC-9D24-ECF31C030D46}" type="pres">
      <dgm:prSet presAssocID="{B7DF4453-065C-4A46-9BE8-B3D7A804354F}" presName="parentText" presStyleLbl="node1" presStyleIdx="0" presStyleCnt="5">
        <dgm:presLayoutVars>
          <dgm:chMax val="0"/>
          <dgm:bulletEnabled val="1"/>
        </dgm:presLayoutVars>
      </dgm:prSet>
      <dgm:spPr/>
    </dgm:pt>
    <dgm:pt modelId="{81A4088F-4EDA-4EAF-B132-94A6AC97B6CB}" type="pres">
      <dgm:prSet presAssocID="{B7DF4453-065C-4A46-9BE8-B3D7A804354F}" presName="childText" presStyleLbl="revTx" presStyleIdx="0" presStyleCnt="5">
        <dgm:presLayoutVars>
          <dgm:bulletEnabled val="1"/>
        </dgm:presLayoutVars>
      </dgm:prSet>
      <dgm:spPr/>
    </dgm:pt>
    <dgm:pt modelId="{6AC9482E-0563-4B22-9DC2-BFD3CEE4B261}" type="pres">
      <dgm:prSet presAssocID="{ACCE8805-6A2A-43F1-A94A-D3F15DB32E86}" presName="parentText" presStyleLbl="node1" presStyleIdx="1" presStyleCnt="5">
        <dgm:presLayoutVars>
          <dgm:chMax val="0"/>
          <dgm:bulletEnabled val="1"/>
        </dgm:presLayoutVars>
      </dgm:prSet>
      <dgm:spPr/>
    </dgm:pt>
    <dgm:pt modelId="{9EEB51EB-695A-4FBD-BBD6-E2A2EA6375C6}" type="pres">
      <dgm:prSet presAssocID="{ACCE8805-6A2A-43F1-A94A-D3F15DB32E86}" presName="childText" presStyleLbl="revTx" presStyleIdx="1" presStyleCnt="5">
        <dgm:presLayoutVars>
          <dgm:bulletEnabled val="1"/>
        </dgm:presLayoutVars>
      </dgm:prSet>
      <dgm:spPr/>
    </dgm:pt>
    <dgm:pt modelId="{CD711285-ECCE-4F67-B9CD-C96E3561D19B}" type="pres">
      <dgm:prSet presAssocID="{08B71B2C-1F48-479F-84E4-D76E16F168CD}" presName="parentText" presStyleLbl="node1" presStyleIdx="2" presStyleCnt="5">
        <dgm:presLayoutVars>
          <dgm:chMax val="0"/>
          <dgm:bulletEnabled val="1"/>
        </dgm:presLayoutVars>
      </dgm:prSet>
      <dgm:spPr/>
    </dgm:pt>
    <dgm:pt modelId="{590D6B56-98E1-429B-AEC4-14BAF422AF6F}" type="pres">
      <dgm:prSet presAssocID="{08B71B2C-1F48-479F-84E4-D76E16F168CD}" presName="childText" presStyleLbl="revTx" presStyleIdx="2" presStyleCnt="5">
        <dgm:presLayoutVars>
          <dgm:bulletEnabled val="1"/>
        </dgm:presLayoutVars>
      </dgm:prSet>
      <dgm:spPr/>
    </dgm:pt>
    <dgm:pt modelId="{35E7383F-0F7B-46BC-A093-98EAA4D19E3E}" type="pres">
      <dgm:prSet presAssocID="{516DAD3E-78D9-4A62-BB8E-336C44E848CF}" presName="parentText" presStyleLbl="node1" presStyleIdx="3" presStyleCnt="5">
        <dgm:presLayoutVars>
          <dgm:chMax val="0"/>
          <dgm:bulletEnabled val="1"/>
        </dgm:presLayoutVars>
      </dgm:prSet>
      <dgm:spPr/>
    </dgm:pt>
    <dgm:pt modelId="{0BF4A72A-647D-4AB9-A701-09E9F422EAB6}" type="pres">
      <dgm:prSet presAssocID="{516DAD3E-78D9-4A62-BB8E-336C44E848CF}" presName="childText" presStyleLbl="revTx" presStyleIdx="3" presStyleCnt="5">
        <dgm:presLayoutVars>
          <dgm:bulletEnabled val="1"/>
        </dgm:presLayoutVars>
      </dgm:prSet>
      <dgm:spPr/>
    </dgm:pt>
    <dgm:pt modelId="{5BD054D5-9F6D-453B-AB41-F46120E4C672}" type="pres">
      <dgm:prSet presAssocID="{1BC5AA8C-510A-40FA-A376-E7DB23ECF984}" presName="parentText" presStyleLbl="node1" presStyleIdx="4" presStyleCnt="5">
        <dgm:presLayoutVars>
          <dgm:chMax val="0"/>
          <dgm:bulletEnabled val="1"/>
        </dgm:presLayoutVars>
      </dgm:prSet>
      <dgm:spPr/>
    </dgm:pt>
    <dgm:pt modelId="{510359B5-668A-4D4A-AD8F-D251E6035214}" type="pres">
      <dgm:prSet presAssocID="{1BC5AA8C-510A-40FA-A376-E7DB23ECF984}" presName="childText" presStyleLbl="revTx" presStyleIdx="4" presStyleCnt="5">
        <dgm:presLayoutVars>
          <dgm:bulletEnabled val="1"/>
        </dgm:presLayoutVars>
      </dgm:prSet>
      <dgm:spPr/>
    </dgm:pt>
  </dgm:ptLst>
  <dgm:cxnLst>
    <dgm:cxn modelId="{FA29C702-60EB-496C-814D-D6BE67019D0C}" srcId="{516DAD3E-78D9-4A62-BB8E-336C44E848CF}" destId="{AD5E657D-6300-4F50-B73A-4CD2E2FE60DC}" srcOrd="0" destOrd="0" parTransId="{7C181649-BF06-45A5-B462-211BBA0CFF4B}" sibTransId="{58FAE5BA-B88E-4A95-B22B-747D5B5AC838}"/>
    <dgm:cxn modelId="{E5C87207-6CEB-46F9-9276-5C24EDB4BF8A}" type="presOf" srcId="{516DAD3E-78D9-4A62-BB8E-336C44E848CF}" destId="{35E7383F-0F7B-46BC-A093-98EAA4D19E3E}" srcOrd="0" destOrd="0" presId="urn:microsoft.com/office/officeart/2005/8/layout/vList2"/>
    <dgm:cxn modelId="{47F57307-FD84-47BC-B20A-179D818013DF}" srcId="{516DAD3E-78D9-4A62-BB8E-336C44E848CF}" destId="{5C9A9CD2-0004-493E-9B97-669A86A99114}" srcOrd="1" destOrd="0" parTransId="{D48FCE68-897F-4B2F-8BB1-CF2666CA2FFF}" sibTransId="{3F58B8CB-99E7-425B-A420-A99A78C0B75D}"/>
    <dgm:cxn modelId="{A6C06B19-73E8-4A16-9452-C627A61E80A8}" type="presOf" srcId="{205370B0-8AC2-41CE-9CD9-F2C8402DA2E8}" destId="{590D6B56-98E1-429B-AEC4-14BAF422AF6F}" srcOrd="0" destOrd="0" presId="urn:microsoft.com/office/officeart/2005/8/layout/vList2"/>
    <dgm:cxn modelId="{F1028E19-CA22-45B4-8659-F72658910B8E}" srcId="{1BC5AA8C-510A-40FA-A376-E7DB23ECF984}" destId="{214EDA87-72E5-4BA3-89E1-5DA82DA1BEA6}" srcOrd="1" destOrd="0" parTransId="{CDD67062-6E3E-4352-AC5F-D50C0EEF0296}" sibTransId="{609FC54A-6B41-4819-A7C1-D16931A90987}"/>
    <dgm:cxn modelId="{A3C7E81A-7C88-4395-8AA0-FD25FD930DFF}" type="presOf" srcId="{08B71B2C-1F48-479F-84E4-D76E16F168CD}" destId="{CD711285-ECCE-4F67-B9CD-C96E3561D19B}" srcOrd="0" destOrd="0" presId="urn:microsoft.com/office/officeart/2005/8/layout/vList2"/>
    <dgm:cxn modelId="{ACF1512A-AD9E-44A8-A6B6-A3FB3DBB3E9D}" type="presOf" srcId="{ACCE8805-6A2A-43F1-A94A-D3F15DB32E86}" destId="{6AC9482E-0563-4B22-9DC2-BFD3CEE4B261}" srcOrd="0" destOrd="0" presId="urn:microsoft.com/office/officeart/2005/8/layout/vList2"/>
    <dgm:cxn modelId="{7D7D4E2B-5FA1-4850-B792-A7CC339ADDFB}" srcId="{ECD500FE-7342-4119-9791-AB87C0EA1B8E}" destId="{08B71B2C-1F48-479F-84E4-D76E16F168CD}" srcOrd="2" destOrd="0" parTransId="{5FDD823F-6E6D-43F4-AFE1-90E098A9DE3E}" sibTransId="{F478E7B6-D181-4716-A85D-C36042770E7A}"/>
    <dgm:cxn modelId="{125EEC2D-117A-408D-8AA3-53A918A35AA9}" type="presOf" srcId="{214EDA87-72E5-4BA3-89E1-5DA82DA1BEA6}" destId="{510359B5-668A-4D4A-AD8F-D251E6035214}" srcOrd="0" destOrd="1" presId="urn:microsoft.com/office/officeart/2005/8/layout/vList2"/>
    <dgm:cxn modelId="{C4928C2E-8F11-462C-ABED-8ACDA78BE381}" type="presOf" srcId="{F4E26603-72BE-4479-969C-C2BE848DD836}" destId="{81A4088F-4EDA-4EAF-B132-94A6AC97B6CB}" srcOrd="0" destOrd="1" presId="urn:microsoft.com/office/officeart/2005/8/layout/vList2"/>
    <dgm:cxn modelId="{8434E163-C844-45F4-A2F1-1CD79D923DEA}" type="presOf" srcId="{E0A24CE4-979C-4093-A7DB-5FD551B8B1F3}" destId="{9EEB51EB-695A-4FBD-BBD6-E2A2EA6375C6}" srcOrd="0" destOrd="1" presId="urn:microsoft.com/office/officeart/2005/8/layout/vList2"/>
    <dgm:cxn modelId="{382C4C74-0C9E-4578-87F0-BE7CD38F6D19}" type="presOf" srcId="{5C9A9CD2-0004-493E-9B97-669A86A99114}" destId="{0BF4A72A-647D-4AB9-A701-09E9F422EAB6}" srcOrd="0" destOrd="1" presId="urn:microsoft.com/office/officeart/2005/8/layout/vList2"/>
    <dgm:cxn modelId="{AE675754-3251-48F3-9CA1-7142B432C356}" srcId="{B7DF4453-065C-4A46-9BE8-B3D7A804354F}" destId="{F4E26603-72BE-4479-969C-C2BE848DD836}" srcOrd="1" destOrd="0" parTransId="{FCAA50BD-EFB9-4ED5-99AD-AA2AFD5161F6}" sibTransId="{FBE78223-C1A6-467E-87F6-E374FEE9B82F}"/>
    <dgm:cxn modelId="{D23B8476-F00A-44FD-9937-6C122F8B71A0}" srcId="{B7DF4453-065C-4A46-9BE8-B3D7A804354F}" destId="{0C225093-7A0B-46F1-A4A5-70C19613AC56}" srcOrd="0" destOrd="0" parTransId="{BB1FA49D-4FDD-4DB1-B710-7B0719FE2B32}" sibTransId="{77FC4EE6-283F-4782-AF01-AE8FAA61B666}"/>
    <dgm:cxn modelId="{4A4D1878-CC25-4A74-BDBF-31F2BABD925D}" type="presOf" srcId="{294DC720-FCA9-447F-B6D3-D240DF5CFE93}" destId="{590D6B56-98E1-429B-AEC4-14BAF422AF6F}" srcOrd="0" destOrd="1" presId="urn:microsoft.com/office/officeart/2005/8/layout/vList2"/>
    <dgm:cxn modelId="{70D5627E-7808-457D-92B7-E858741341A1}" type="presOf" srcId="{0C225093-7A0B-46F1-A4A5-70C19613AC56}" destId="{81A4088F-4EDA-4EAF-B132-94A6AC97B6CB}" srcOrd="0" destOrd="0" presId="urn:microsoft.com/office/officeart/2005/8/layout/vList2"/>
    <dgm:cxn modelId="{4BEDE88E-2601-447E-831F-7DCEF0775857}" srcId="{08B71B2C-1F48-479F-84E4-D76E16F168CD}" destId="{205370B0-8AC2-41CE-9CD9-F2C8402DA2E8}" srcOrd="0" destOrd="0" parTransId="{FEEB2058-2B7B-4EBA-A373-96E54A28B15C}" sibTransId="{C69AEE01-3D0A-49F0-83F6-1199090A80E2}"/>
    <dgm:cxn modelId="{E3113390-4F8E-4BD1-B401-592E5ED4A8E5}" srcId="{ECD500FE-7342-4119-9791-AB87C0EA1B8E}" destId="{ACCE8805-6A2A-43F1-A94A-D3F15DB32E86}" srcOrd="1" destOrd="0" parTransId="{A3365BEE-FF47-48A1-A0A1-FA89A0323BD9}" sibTransId="{DE181112-9965-4FAB-BC60-BA6ADA2ED51F}"/>
    <dgm:cxn modelId="{903D5694-7C17-4466-8D24-90168DCA21D4}" srcId="{ECD500FE-7342-4119-9791-AB87C0EA1B8E}" destId="{1BC5AA8C-510A-40FA-A376-E7DB23ECF984}" srcOrd="4" destOrd="0" parTransId="{2C88825A-E537-4DAC-8FBF-98B4DE8C86AF}" sibTransId="{42B85D95-FF5D-4742-AF8A-030341EDBD03}"/>
    <dgm:cxn modelId="{D5542A95-869C-412E-AC87-B7FFD36BD219}" type="presOf" srcId="{ECD500FE-7342-4119-9791-AB87C0EA1B8E}" destId="{AAC45D6B-D569-4A7E-AAFB-7959084DE724}" srcOrd="0" destOrd="0" presId="urn:microsoft.com/office/officeart/2005/8/layout/vList2"/>
    <dgm:cxn modelId="{AAF3AD97-74EB-4987-A838-1668C5FA2A8D}" type="presOf" srcId="{1BC5AA8C-510A-40FA-A376-E7DB23ECF984}" destId="{5BD054D5-9F6D-453B-AB41-F46120E4C672}" srcOrd="0" destOrd="0" presId="urn:microsoft.com/office/officeart/2005/8/layout/vList2"/>
    <dgm:cxn modelId="{6B0542A2-A610-4E06-9DFC-E8C2B6DA8B93}" type="presOf" srcId="{B7DF4453-065C-4A46-9BE8-B3D7A804354F}" destId="{67E47D15-BB9A-4AFC-9D24-ECF31C030D46}" srcOrd="0" destOrd="0" presId="urn:microsoft.com/office/officeart/2005/8/layout/vList2"/>
    <dgm:cxn modelId="{CCF820A4-6A32-4DDB-A19B-4C8DD065FC64}" srcId="{ACCE8805-6A2A-43F1-A94A-D3F15DB32E86}" destId="{5BC2BB57-7E5A-40CB-ACB8-16B5BAA556F1}" srcOrd="0" destOrd="0" parTransId="{F3B15371-A55E-450C-8837-DAEEC6B35818}" sibTransId="{5C2610B3-F08C-4ACC-882C-4AB0CAB3CBD5}"/>
    <dgm:cxn modelId="{58C71ABA-B36D-41FA-9A51-22EB26B8FA3B}" srcId="{1BC5AA8C-510A-40FA-A376-E7DB23ECF984}" destId="{46345859-B40F-4DCF-9C5D-978E449226DE}" srcOrd="0" destOrd="0" parTransId="{F96F4870-114F-4929-BF7C-91B2B3578131}" sibTransId="{2FBCE984-54C4-4618-9A2E-7D83206B5B99}"/>
    <dgm:cxn modelId="{3A0D0DC6-5E97-4BBD-8EBC-A17F1868F2C2}" srcId="{ACCE8805-6A2A-43F1-A94A-D3F15DB32E86}" destId="{E0A24CE4-979C-4093-A7DB-5FD551B8B1F3}" srcOrd="1" destOrd="0" parTransId="{2E6D4678-1D97-4B52-89F5-EF4126EF4054}" sibTransId="{55C1E42D-D5A3-46B2-A4B5-D49412A119E9}"/>
    <dgm:cxn modelId="{6A770ED0-2C1C-41AC-9842-8B13CC207C5C}" type="presOf" srcId="{AD5E657D-6300-4F50-B73A-4CD2E2FE60DC}" destId="{0BF4A72A-647D-4AB9-A701-09E9F422EAB6}" srcOrd="0" destOrd="0" presId="urn:microsoft.com/office/officeart/2005/8/layout/vList2"/>
    <dgm:cxn modelId="{DC1E34E4-C5B9-4A6D-A301-332EC4E0A967}" srcId="{ECD500FE-7342-4119-9791-AB87C0EA1B8E}" destId="{516DAD3E-78D9-4A62-BB8E-336C44E848CF}" srcOrd="3" destOrd="0" parTransId="{4C6E784A-C6B2-41B9-9EC4-7EC6C823916E}" sibTransId="{5A0E7952-FED3-4C89-8486-13DBB8E508A6}"/>
    <dgm:cxn modelId="{1211DDE4-25DF-4A67-9E34-3560C74DC78A}" srcId="{ECD500FE-7342-4119-9791-AB87C0EA1B8E}" destId="{B7DF4453-065C-4A46-9BE8-B3D7A804354F}" srcOrd="0" destOrd="0" parTransId="{9A13B929-9261-477B-8046-57D166019006}" sibTransId="{EA3737E3-34A9-4271-B28B-807F08D17966}"/>
    <dgm:cxn modelId="{33E44AEC-FCFF-4995-B99C-D3CD5CBB6388}" type="presOf" srcId="{5BC2BB57-7E5A-40CB-ACB8-16B5BAA556F1}" destId="{9EEB51EB-695A-4FBD-BBD6-E2A2EA6375C6}" srcOrd="0" destOrd="0" presId="urn:microsoft.com/office/officeart/2005/8/layout/vList2"/>
    <dgm:cxn modelId="{296702EF-0975-41CA-9E01-4BE781CE2DBC}" type="presOf" srcId="{46345859-B40F-4DCF-9C5D-978E449226DE}" destId="{510359B5-668A-4D4A-AD8F-D251E6035214}" srcOrd="0" destOrd="0" presId="urn:microsoft.com/office/officeart/2005/8/layout/vList2"/>
    <dgm:cxn modelId="{171A8BFE-85B3-4289-B234-AE65EA5E0A2E}" srcId="{08B71B2C-1F48-479F-84E4-D76E16F168CD}" destId="{294DC720-FCA9-447F-B6D3-D240DF5CFE93}" srcOrd="1" destOrd="0" parTransId="{D39A8D8B-6B82-4C7C-B7FD-E4F5465D5D5F}" sibTransId="{9C310E58-B7D2-46E3-BF9A-6C0C46EE82C9}"/>
    <dgm:cxn modelId="{90704D66-5ED9-40A6-89E5-ACFAC9323B2E}" type="presParOf" srcId="{AAC45D6B-D569-4A7E-AAFB-7959084DE724}" destId="{67E47D15-BB9A-4AFC-9D24-ECF31C030D46}" srcOrd="0" destOrd="0" presId="urn:microsoft.com/office/officeart/2005/8/layout/vList2"/>
    <dgm:cxn modelId="{9A628E6E-35BD-4689-B13C-164FCF41A9DF}" type="presParOf" srcId="{AAC45D6B-D569-4A7E-AAFB-7959084DE724}" destId="{81A4088F-4EDA-4EAF-B132-94A6AC97B6CB}" srcOrd="1" destOrd="0" presId="urn:microsoft.com/office/officeart/2005/8/layout/vList2"/>
    <dgm:cxn modelId="{BA4798CF-2743-47C4-845C-D6458D823468}" type="presParOf" srcId="{AAC45D6B-D569-4A7E-AAFB-7959084DE724}" destId="{6AC9482E-0563-4B22-9DC2-BFD3CEE4B261}" srcOrd="2" destOrd="0" presId="urn:microsoft.com/office/officeart/2005/8/layout/vList2"/>
    <dgm:cxn modelId="{E7C4BF36-66C7-45CC-A172-AC8C2C789F89}" type="presParOf" srcId="{AAC45D6B-D569-4A7E-AAFB-7959084DE724}" destId="{9EEB51EB-695A-4FBD-BBD6-E2A2EA6375C6}" srcOrd="3" destOrd="0" presId="urn:microsoft.com/office/officeart/2005/8/layout/vList2"/>
    <dgm:cxn modelId="{2D7F638B-6C3E-428D-B7EF-26597957FEC7}" type="presParOf" srcId="{AAC45D6B-D569-4A7E-AAFB-7959084DE724}" destId="{CD711285-ECCE-4F67-B9CD-C96E3561D19B}" srcOrd="4" destOrd="0" presId="urn:microsoft.com/office/officeart/2005/8/layout/vList2"/>
    <dgm:cxn modelId="{6B0C9DAF-CE01-4A66-8B60-011072168538}" type="presParOf" srcId="{AAC45D6B-D569-4A7E-AAFB-7959084DE724}" destId="{590D6B56-98E1-429B-AEC4-14BAF422AF6F}" srcOrd="5" destOrd="0" presId="urn:microsoft.com/office/officeart/2005/8/layout/vList2"/>
    <dgm:cxn modelId="{553106CF-E7B3-4D53-9C22-476379EDACB0}" type="presParOf" srcId="{AAC45D6B-D569-4A7E-AAFB-7959084DE724}" destId="{35E7383F-0F7B-46BC-A093-98EAA4D19E3E}" srcOrd="6" destOrd="0" presId="urn:microsoft.com/office/officeart/2005/8/layout/vList2"/>
    <dgm:cxn modelId="{02CE10E6-84ED-4185-9207-AA8DEB0E0ED1}" type="presParOf" srcId="{AAC45D6B-D569-4A7E-AAFB-7959084DE724}" destId="{0BF4A72A-647D-4AB9-A701-09E9F422EAB6}" srcOrd="7" destOrd="0" presId="urn:microsoft.com/office/officeart/2005/8/layout/vList2"/>
    <dgm:cxn modelId="{7E8BD217-9D2F-4745-A9F9-50D63078A3C3}" type="presParOf" srcId="{AAC45D6B-D569-4A7E-AAFB-7959084DE724}" destId="{5BD054D5-9F6D-453B-AB41-F46120E4C672}" srcOrd="8" destOrd="0" presId="urn:microsoft.com/office/officeart/2005/8/layout/vList2"/>
    <dgm:cxn modelId="{287C2079-1FF0-4E68-8C67-5A5B0E871F23}" type="presParOf" srcId="{AAC45D6B-D569-4A7E-AAFB-7959084DE724}" destId="{510359B5-668A-4D4A-AD8F-D251E6035214}"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3BE9BC-C814-46A1-92E0-96F271632D10}" type="doc">
      <dgm:prSet loTypeId="urn:microsoft.com/office/officeart/2005/8/layout/vList2" loCatId="list" qsTypeId="urn:microsoft.com/office/officeart/2005/8/quickstyle/3d4" qsCatId="3D" csTypeId="urn:microsoft.com/office/officeart/2005/8/colors/accent0_1" csCatId="mainScheme" phldr="1"/>
      <dgm:spPr/>
      <dgm:t>
        <a:bodyPr/>
        <a:lstStyle/>
        <a:p>
          <a:endParaRPr lang="en-IN"/>
        </a:p>
      </dgm:t>
    </dgm:pt>
    <dgm:pt modelId="{346DC5FB-AD27-43CF-A0AB-D5C8827B7DF5}">
      <dgm:prSet custT="1"/>
      <dgm:spPr/>
      <dgm:t>
        <a:bodyPr/>
        <a:lstStyle/>
        <a:p>
          <a:r>
            <a:rPr lang="en-US" sz="1400" b="1" dirty="0"/>
            <a:t>   User satisfaction:</a:t>
          </a:r>
          <a:endParaRPr lang="en-IN" sz="1400" b="1" dirty="0"/>
        </a:p>
      </dgm:t>
    </dgm:pt>
    <dgm:pt modelId="{536F79CA-E4F0-48B9-90D9-B59E442B5A4D}" type="sibTrans" cxnId="{8FFF161F-92DC-401E-A1B7-5FFE68A132D1}">
      <dgm:prSet/>
      <dgm:spPr/>
      <dgm:t>
        <a:bodyPr/>
        <a:lstStyle/>
        <a:p>
          <a:endParaRPr lang="en-IN"/>
        </a:p>
      </dgm:t>
    </dgm:pt>
    <dgm:pt modelId="{1A888FA5-0B76-4F34-B194-0B0585BE1125}" type="parTrans" cxnId="{8FFF161F-92DC-401E-A1B7-5FFE68A132D1}">
      <dgm:prSet/>
      <dgm:spPr/>
      <dgm:t>
        <a:bodyPr/>
        <a:lstStyle/>
        <a:p>
          <a:endParaRPr lang="en-IN"/>
        </a:p>
      </dgm:t>
    </dgm:pt>
    <dgm:pt modelId="{5338B686-92E3-470B-BD59-3E847F4E53A1}">
      <dgm:prSet custT="1"/>
      <dgm:spPr/>
      <dgm:t>
        <a:bodyPr/>
        <a:lstStyle/>
        <a:p>
          <a:pPr>
            <a:lnSpc>
              <a:spcPct val="100000"/>
            </a:lnSpc>
          </a:pPr>
          <a:r>
            <a:rPr lang="en-US" sz="1400" dirty="0"/>
            <a:t>User satisfaction is a key measure of BI system success, focusing on how well the system addresses user needs. The evaluation process includes assessing whether the system provides the specific information that users require and if that information is accurate. Another important aspect is the format of the reports; users need to feel that the information is presented in a way that is both useful and easy to understand. Additionally, the system's ease of use plays a critical role, as users must find it intuitive and accessible. Timeliness is also crucial—users need to receive the information they need without unnecessary delays. For example, users are asked if the system is user-friendly, if the reports are clear, and whether the necessary information is provided on time </a:t>
          </a:r>
          <a:r>
            <a:rPr lang="pl-PL" sz="1400" dirty="0"/>
            <a:t>(Dedić &amp; Stanier, 20</a:t>
          </a:r>
          <a:r>
            <a:rPr lang="en-US" sz="1400" dirty="0"/>
            <a:t>17</a:t>
          </a:r>
          <a:r>
            <a:rPr lang="pl-PL" sz="1400" dirty="0"/>
            <a:t>, p. </a:t>
          </a:r>
          <a:r>
            <a:rPr lang="en-US" sz="1400" dirty="0"/>
            <a:t>0</a:t>
          </a:r>
          <a:r>
            <a:rPr lang="pl-PL" sz="1400" dirty="0"/>
            <a:t>4)</a:t>
          </a:r>
          <a:r>
            <a:rPr lang="en-US" sz="1400" dirty="0"/>
            <a:t>. By evaluating these factors, businesses can gain insight into whether their BI system truly meets user requirements and expectations.</a:t>
          </a:r>
          <a:endParaRPr lang="en-IN" sz="1400" dirty="0"/>
        </a:p>
      </dgm:t>
    </dgm:pt>
    <dgm:pt modelId="{B7DDD708-D7F4-4491-B9BC-8A427FFE1B16}" type="sibTrans" cxnId="{A7A2537C-772E-4A9B-AA44-1D80F2FE68C8}">
      <dgm:prSet/>
      <dgm:spPr/>
      <dgm:t>
        <a:bodyPr/>
        <a:lstStyle/>
        <a:p>
          <a:endParaRPr lang="en-IN"/>
        </a:p>
      </dgm:t>
    </dgm:pt>
    <dgm:pt modelId="{CBA577ED-5B1C-468E-90FA-F586B55E838C}" type="parTrans" cxnId="{A7A2537C-772E-4A9B-AA44-1D80F2FE68C8}">
      <dgm:prSet/>
      <dgm:spPr/>
      <dgm:t>
        <a:bodyPr/>
        <a:lstStyle/>
        <a:p>
          <a:endParaRPr lang="en-IN"/>
        </a:p>
      </dgm:t>
    </dgm:pt>
    <dgm:pt modelId="{872F9F0F-F772-4891-866A-560A2D02947D}">
      <dgm:prSet custT="1"/>
      <dgm:spPr/>
      <dgm:t>
        <a:bodyPr/>
        <a:lstStyle/>
        <a:p>
          <a:r>
            <a:rPr lang="en-US" sz="1400" b="1" dirty="0"/>
            <a:t>   Technical functionality:</a:t>
          </a:r>
          <a:endParaRPr lang="en-IN" sz="1400" b="1" dirty="0"/>
        </a:p>
      </dgm:t>
    </dgm:pt>
    <dgm:pt modelId="{176833AB-354A-429E-B192-AA2AC68B2FD6}" type="sibTrans" cxnId="{B5C5C746-B7F0-4B69-BD0F-93780B641253}">
      <dgm:prSet/>
      <dgm:spPr/>
      <dgm:t>
        <a:bodyPr/>
        <a:lstStyle/>
        <a:p>
          <a:endParaRPr lang="en-IN"/>
        </a:p>
      </dgm:t>
    </dgm:pt>
    <dgm:pt modelId="{BDCF5271-9F8A-4286-920A-85131B31D5A8}" type="parTrans" cxnId="{B5C5C746-B7F0-4B69-BD0F-93780B641253}">
      <dgm:prSet/>
      <dgm:spPr/>
      <dgm:t>
        <a:bodyPr/>
        <a:lstStyle/>
        <a:p>
          <a:endParaRPr lang="en-IN"/>
        </a:p>
      </dgm:t>
    </dgm:pt>
    <dgm:pt modelId="{9134CB0D-701F-4161-B9C0-9EB41FA00B1E}">
      <dgm:prSet custT="1"/>
      <dgm:spPr/>
      <dgm:t>
        <a:bodyPr/>
        <a:lstStyle/>
        <a:p>
          <a:pPr>
            <a:lnSpc>
              <a:spcPct val="100000"/>
            </a:lnSpc>
          </a:pPr>
          <a:r>
            <a:rPr lang="en-US" sz="1400" dirty="0"/>
            <a:t>Technical functionality focuses on assessing the system's operational performance and how well it supports various business processes. Key elements in this category include measuring the system’s response time for generating reports and the execution time for running queries. Another important aspect is how the system performs when re-executing reports with different parameters, such as changes in language, currency, or units. Technical functionality also considers memory usage and CPU consumption during report generation and query execution, which are essential for understanding the system's efficiency. Scalability is another critical factor—organizations must evaluate whether the system can handle increasing amounts of data and users over time. Additionally, the system’s flexibility and extensibility are important, as they determine whether the system can be easily adapted to meet evolving business needs </a:t>
          </a:r>
          <a:r>
            <a:rPr lang="pl-PL" sz="1400" dirty="0"/>
            <a:t>(Dedić &amp; Stanier, 20</a:t>
          </a:r>
          <a:r>
            <a:rPr lang="en-US" sz="1400" dirty="0"/>
            <a:t>17</a:t>
          </a:r>
          <a:r>
            <a:rPr lang="pl-PL" sz="1400" dirty="0"/>
            <a:t>, p. </a:t>
          </a:r>
          <a:r>
            <a:rPr lang="en-US" sz="1400" dirty="0"/>
            <a:t>08</a:t>
          </a:r>
          <a:r>
            <a:rPr lang="pl-PL" sz="1400" dirty="0"/>
            <a:t>)</a:t>
          </a:r>
          <a:r>
            <a:rPr lang="en-US" sz="1400" dirty="0"/>
            <a:t>. By measuring these technical aspects, organizations can ensure their BI system is capable of supporting long-term growth and operational demands.</a:t>
          </a:r>
          <a:endParaRPr lang="en-IN" sz="1400" dirty="0"/>
        </a:p>
      </dgm:t>
    </dgm:pt>
    <dgm:pt modelId="{9E4051C0-4A2A-447B-BD9C-76ECF06C9C81}" type="sibTrans" cxnId="{62FBB83A-E9E9-4A3E-B932-A06569C9B448}">
      <dgm:prSet/>
      <dgm:spPr/>
      <dgm:t>
        <a:bodyPr/>
        <a:lstStyle/>
        <a:p>
          <a:endParaRPr lang="en-IN"/>
        </a:p>
      </dgm:t>
    </dgm:pt>
    <dgm:pt modelId="{81B47B51-9FD1-46FD-B5B9-B5B619533F12}" type="parTrans" cxnId="{62FBB83A-E9E9-4A3E-B932-A06569C9B448}">
      <dgm:prSet/>
      <dgm:spPr/>
      <dgm:t>
        <a:bodyPr/>
        <a:lstStyle/>
        <a:p>
          <a:endParaRPr lang="en-IN"/>
        </a:p>
      </dgm:t>
    </dgm:pt>
    <dgm:pt modelId="{565524BD-A652-461D-846B-2CD8EB24A743}">
      <dgm:prSet custT="1"/>
      <dgm:spPr/>
      <dgm:t>
        <a:bodyPr/>
        <a:lstStyle/>
        <a:p>
          <a:pPr>
            <a:lnSpc>
              <a:spcPct val="90000"/>
            </a:lnSpc>
          </a:pPr>
          <a:endParaRPr lang="en-IN" sz="1400" dirty="0"/>
        </a:p>
      </dgm:t>
    </dgm:pt>
    <dgm:pt modelId="{0703BC8B-46E6-4B34-A58C-B29DE214A24E}" type="parTrans" cxnId="{061A0FC0-E2C5-41F9-9C88-4C7772BF323A}">
      <dgm:prSet/>
      <dgm:spPr/>
      <dgm:t>
        <a:bodyPr/>
        <a:lstStyle/>
        <a:p>
          <a:endParaRPr lang="en-IN"/>
        </a:p>
      </dgm:t>
    </dgm:pt>
    <dgm:pt modelId="{6F3E8A1A-6A97-40B8-B3F3-9085D45FE56E}" type="sibTrans" cxnId="{061A0FC0-E2C5-41F9-9C88-4C7772BF323A}">
      <dgm:prSet/>
      <dgm:spPr/>
      <dgm:t>
        <a:bodyPr/>
        <a:lstStyle/>
        <a:p>
          <a:endParaRPr lang="en-IN"/>
        </a:p>
      </dgm:t>
    </dgm:pt>
    <dgm:pt modelId="{4F86C9F1-68F2-44B4-9F3D-EA363BB39707}" type="pres">
      <dgm:prSet presAssocID="{B83BE9BC-C814-46A1-92E0-96F271632D10}" presName="linear" presStyleCnt="0">
        <dgm:presLayoutVars>
          <dgm:animLvl val="lvl"/>
          <dgm:resizeHandles val="exact"/>
        </dgm:presLayoutVars>
      </dgm:prSet>
      <dgm:spPr/>
    </dgm:pt>
    <dgm:pt modelId="{A69D9159-4928-4754-88E9-89ABB781B8CA}" type="pres">
      <dgm:prSet presAssocID="{346DC5FB-AD27-43CF-A0AB-D5C8827B7DF5}" presName="parentText" presStyleLbl="node1" presStyleIdx="0" presStyleCnt="2" custScaleY="59172">
        <dgm:presLayoutVars>
          <dgm:chMax val="0"/>
          <dgm:bulletEnabled val="1"/>
        </dgm:presLayoutVars>
      </dgm:prSet>
      <dgm:spPr/>
    </dgm:pt>
    <dgm:pt modelId="{19E72CBB-30D5-4864-A03D-C50D948495DB}" type="pres">
      <dgm:prSet presAssocID="{346DC5FB-AD27-43CF-A0AB-D5C8827B7DF5}" presName="childText" presStyleLbl="revTx" presStyleIdx="0" presStyleCnt="2">
        <dgm:presLayoutVars>
          <dgm:bulletEnabled val="1"/>
        </dgm:presLayoutVars>
      </dgm:prSet>
      <dgm:spPr/>
    </dgm:pt>
    <dgm:pt modelId="{BA7D09A2-D766-4A20-AB1B-9543019D1CE0}" type="pres">
      <dgm:prSet presAssocID="{872F9F0F-F772-4891-866A-560A2D02947D}" presName="parentText" presStyleLbl="node1" presStyleIdx="1" presStyleCnt="2" custScaleY="59172">
        <dgm:presLayoutVars>
          <dgm:chMax val="0"/>
          <dgm:bulletEnabled val="1"/>
        </dgm:presLayoutVars>
      </dgm:prSet>
      <dgm:spPr/>
    </dgm:pt>
    <dgm:pt modelId="{D870CED2-9198-49A4-984A-F4842AA622AA}" type="pres">
      <dgm:prSet presAssocID="{872F9F0F-F772-4891-866A-560A2D02947D}" presName="childText" presStyleLbl="revTx" presStyleIdx="1" presStyleCnt="2">
        <dgm:presLayoutVars>
          <dgm:bulletEnabled val="1"/>
        </dgm:presLayoutVars>
      </dgm:prSet>
      <dgm:spPr/>
    </dgm:pt>
  </dgm:ptLst>
  <dgm:cxnLst>
    <dgm:cxn modelId="{1622D00B-DDBC-4189-8037-270519AD4CFB}" type="presOf" srcId="{872F9F0F-F772-4891-866A-560A2D02947D}" destId="{BA7D09A2-D766-4A20-AB1B-9543019D1CE0}" srcOrd="0" destOrd="0" presId="urn:microsoft.com/office/officeart/2005/8/layout/vList2"/>
    <dgm:cxn modelId="{8FFF161F-92DC-401E-A1B7-5FFE68A132D1}" srcId="{B83BE9BC-C814-46A1-92E0-96F271632D10}" destId="{346DC5FB-AD27-43CF-A0AB-D5C8827B7DF5}" srcOrd="0" destOrd="0" parTransId="{1A888FA5-0B76-4F34-B194-0B0585BE1125}" sibTransId="{536F79CA-E4F0-48B9-90D9-B59E442B5A4D}"/>
    <dgm:cxn modelId="{62FBB83A-E9E9-4A3E-B932-A06569C9B448}" srcId="{872F9F0F-F772-4891-866A-560A2D02947D}" destId="{9134CB0D-701F-4161-B9C0-9EB41FA00B1E}" srcOrd="0" destOrd="0" parTransId="{81B47B51-9FD1-46FD-B5B9-B5B619533F12}" sibTransId="{9E4051C0-4A2A-447B-BD9C-76ECF06C9C81}"/>
    <dgm:cxn modelId="{B5C5C746-B7F0-4B69-BD0F-93780B641253}" srcId="{B83BE9BC-C814-46A1-92E0-96F271632D10}" destId="{872F9F0F-F772-4891-866A-560A2D02947D}" srcOrd="1" destOrd="0" parTransId="{BDCF5271-9F8A-4286-920A-85131B31D5A8}" sibTransId="{176833AB-354A-429E-B192-AA2AC68B2FD6}"/>
    <dgm:cxn modelId="{AE15B757-DB00-41C1-A12E-6A16CBDA0B0C}" type="presOf" srcId="{B83BE9BC-C814-46A1-92E0-96F271632D10}" destId="{4F86C9F1-68F2-44B4-9F3D-EA363BB39707}" srcOrd="0" destOrd="0" presId="urn:microsoft.com/office/officeart/2005/8/layout/vList2"/>
    <dgm:cxn modelId="{A7A2537C-772E-4A9B-AA44-1D80F2FE68C8}" srcId="{346DC5FB-AD27-43CF-A0AB-D5C8827B7DF5}" destId="{5338B686-92E3-470B-BD59-3E847F4E53A1}" srcOrd="0" destOrd="0" parTransId="{CBA577ED-5B1C-468E-90FA-F586B55E838C}" sibTransId="{B7DDD708-D7F4-4491-B9BC-8A427FFE1B16}"/>
    <dgm:cxn modelId="{AB3C6988-B21E-4540-8D45-4D431EED30C0}" type="presOf" srcId="{346DC5FB-AD27-43CF-A0AB-D5C8827B7DF5}" destId="{A69D9159-4928-4754-88E9-89ABB781B8CA}" srcOrd="0" destOrd="0" presId="urn:microsoft.com/office/officeart/2005/8/layout/vList2"/>
    <dgm:cxn modelId="{824D1590-E54E-4B22-94F6-53C83DC5954F}" type="presOf" srcId="{9134CB0D-701F-4161-B9C0-9EB41FA00B1E}" destId="{D870CED2-9198-49A4-984A-F4842AA622AA}" srcOrd="0" destOrd="0" presId="urn:microsoft.com/office/officeart/2005/8/layout/vList2"/>
    <dgm:cxn modelId="{685652A3-63C5-4B00-A2C3-6B8FE6CA9162}" type="presOf" srcId="{5338B686-92E3-470B-BD59-3E847F4E53A1}" destId="{19E72CBB-30D5-4864-A03D-C50D948495DB}" srcOrd="0" destOrd="0" presId="urn:microsoft.com/office/officeart/2005/8/layout/vList2"/>
    <dgm:cxn modelId="{061A0FC0-E2C5-41F9-9C88-4C7772BF323A}" srcId="{346DC5FB-AD27-43CF-A0AB-D5C8827B7DF5}" destId="{565524BD-A652-461D-846B-2CD8EB24A743}" srcOrd="1" destOrd="0" parTransId="{0703BC8B-46E6-4B34-A58C-B29DE214A24E}" sibTransId="{6F3E8A1A-6A97-40B8-B3F3-9085D45FE56E}"/>
    <dgm:cxn modelId="{A746D3C6-D6B9-4B56-AB85-3C8DA14865A6}" type="presOf" srcId="{565524BD-A652-461D-846B-2CD8EB24A743}" destId="{19E72CBB-30D5-4864-A03D-C50D948495DB}" srcOrd="0" destOrd="1" presId="urn:microsoft.com/office/officeart/2005/8/layout/vList2"/>
    <dgm:cxn modelId="{7627BC4C-67C6-4E23-B6C2-A4CF086C8339}" type="presParOf" srcId="{4F86C9F1-68F2-44B4-9F3D-EA363BB39707}" destId="{A69D9159-4928-4754-88E9-89ABB781B8CA}" srcOrd="0" destOrd="0" presId="urn:microsoft.com/office/officeart/2005/8/layout/vList2"/>
    <dgm:cxn modelId="{C736EBE2-93D0-4D6D-8F1E-E7861C3B7FB9}" type="presParOf" srcId="{4F86C9F1-68F2-44B4-9F3D-EA363BB39707}" destId="{19E72CBB-30D5-4864-A03D-C50D948495DB}" srcOrd="1" destOrd="0" presId="urn:microsoft.com/office/officeart/2005/8/layout/vList2"/>
    <dgm:cxn modelId="{ECE35110-BA4D-4A29-94F7-4D6AF241EE29}" type="presParOf" srcId="{4F86C9F1-68F2-44B4-9F3D-EA363BB39707}" destId="{BA7D09A2-D766-4A20-AB1B-9543019D1CE0}" srcOrd="2" destOrd="0" presId="urn:microsoft.com/office/officeart/2005/8/layout/vList2"/>
    <dgm:cxn modelId="{D5AD5267-F2D7-4A84-9F81-6C203065242A}" type="presParOf" srcId="{4F86C9F1-68F2-44B4-9F3D-EA363BB39707}" destId="{D870CED2-9198-49A4-984A-F4842AA622A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5FDEC96-8273-4171-A492-0A7542C81E74}" type="doc">
      <dgm:prSet loTypeId="urn:microsoft.com/office/officeart/2005/8/layout/vList2" loCatId="list" qsTypeId="urn:microsoft.com/office/officeart/2005/8/quickstyle/3d4" qsCatId="3D" csTypeId="urn:microsoft.com/office/officeart/2005/8/colors/accent0_1" csCatId="mainScheme" phldr="1"/>
      <dgm:spPr/>
      <dgm:t>
        <a:bodyPr/>
        <a:lstStyle/>
        <a:p>
          <a:endParaRPr lang="en-IN"/>
        </a:p>
      </dgm:t>
    </dgm:pt>
    <dgm:pt modelId="{C0217745-35E6-46F1-AAB1-AE743BCF248B}">
      <dgm:prSet custT="1"/>
      <dgm:spPr/>
      <dgm:t>
        <a:bodyPr/>
        <a:lstStyle/>
        <a:p>
          <a:r>
            <a:rPr lang="en-US" sz="1400" b="1" dirty="0"/>
            <a:t>   Comparison of data before and after implementing changes: </a:t>
          </a:r>
          <a:endParaRPr lang="en-IN" sz="1400" b="1" dirty="0"/>
        </a:p>
      </dgm:t>
    </dgm:pt>
    <dgm:pt modelId="{3912FDF1-680D-4916-8103-CDC5775B2349}" type="parTrans" cxnId="{DEF03C06-B592-4AF9-9FD5-435D939C21F8}">
      <dgm:prSet/>
      <dgm:spPr/>
      <dgm:t>
        <a:bodyPr/>
        <a:lstStyle/>
        <a:p>
          <a:endParaRPr lang="en-IN"/>
        </a:p>
      </dgm:t>
    </dgm:pt>
    <dgm:pt modelId="{24AE544E-64EA-4B45-83C2-426F53332C06}" type="sibTrans" cxnId="{DEF03C06-B592-4AF9-9FD5-435D939C21F8}">
      <dgm:prSet/>
      <dgm:spPr/>
      <dgm:t>
        <a:bodyPr/>
        <a:lstStyle/>
        <a:p>
          <a:endParaRPr lang="en-IN"/>
        </a:p>
      </dgm:t>
    </dgm:pt>
    <dgm:pt modelId="{5D1731FA-3253-4F36-AF99-253D41B27B4C}">
      <dgm:prSet custT="1"/>
      <dgm:spPr/>
      <dgm:t>
        <a:bodyPr/>
        <a:lstStyle/>
        <a:p>
          <a:pPr>
            <a:lnSpc>
              <a:spcPct val="100000"/>
            </a:lnSpc>
          </a:pPr>
          <a:r>
            <a:rPr lang="en-US" sz="1400" dirty="0"/>
            <a:t>To effectively measure the success of changes made to the BI system, it is essential to compare the data from two stages: before the changes are implemented and after they are in place. This comparison provides valuable insights into whether the modifications have led to improvements in system performance and user satisfaction. By analyzing the results from both the existing BI environment and the modified system, organizations can assess whether the changes have had a positive impact. For example, they can evaluate if the system’s response times have improved, if user satisfaction has increased, or if technical issues have been addressed. This before-and-after comparison serves as a powerful tool for understanding the effectiveness of the changes </a:t>
          </a:r>
          <a:r>
            <a:rPr lang="pl-PL" sz="1400" dirty="0"/>
            <a:t>(Dedić &amp; Stanier, 20</a:t>
          </a:r>
          <a:r>
            <a:rPr lang="en-US" sz="1400" dirty="0"/>
            <a:t>17</a:t>
          </a:r>
          <a:r>
            <a:rPr lang="pl-PL" sz="1400" dirty="0"/>
            <a:t>, p. </a:t>
          </a:r>
          <a:r>
            <a:rPr lang="en-US" sz="1400" dirty="0"/>
            <a:t>08</a:t>
          </a:r>
          <a:r>
            <a:rPr lang="pl-PL" sz="1400" dirty="0"/>
            <a:t>)</a:t>
          </a:r>
          <a:r>
            <a:rPr lang="en-US" sz="1400" dirty="0"/>
            <a:t>.</a:t>
          </a:r>
          <a:endParaRPr lang="en-IN" sz="1400" dirty="0"/>
        </a:p>
      </dgm:t>
    </dgm:pt>
    <dgm:pt modelId="{79D5A149-C499-4089-AEE4-99FEEF69694E}" type="parTrans" cxnId="{31BC2AA6-1AD1-4D61-91FF-852B830E3E23}">
      <dgm:prSet/>
      <dgm:spPr/>
      <dgm:t>
        <a:bodyPr/>
        <a:lstStyle/>
        <a:p>
          <a:endParaRPr lang="en-IN"/>
        </a:p>
      </dgm:t>
    </dgm:pt>
    <dgm:pt modelId="{C1FD7883-FFAD-4A58-8A1F-935139F53C6D}" type="sibTrans" cxnId="{31BC2AA6-1AD1-4D61-91FF-852B830E3E23}">
      <dgm:prSet/>
      <dgm:spPr/>
      <dgm:t>
        <a:bodyPr/>
        <a:lstStyle/>
        <a:p>
          <a:endParaRPr lang="en-IN"/>
        </a:p>
      </dgm:t>
    </dgm:pt>
    <dgm:pt modelId="{F01CA7C2-E5A6-463A-BDCF-356E37CBF82E}">
      <dgm:prSet custT="1"/>
      <dgm:spPr/>
      <dgm:t>
        <a:bodyPr/>
        <a:lstStyle/>
        <a:p>
          <a:r>
            <a:rPr lang="en-US" sz="1400" b="1" dirty="0"/>
            <a:t>   Evaluation tool for measuring BI system effectiveness: </a:t>
          </a:r>
          <a:endParaRPr lang="en-IN" sz="1400" b="1" dirty="0"/>
        </a:p>
      </dgm:t>
    </dgm:pt>
    <dgm:pt modelId="{3BC04D52-E994-48F0-983D-0CEBF59F215A}" type="parTrans" cxnId="{90E792ED-BCCF-4CA9-B557-A6DAB370E538}">
      <dgm:prSet/>
      <dgm:spPr/>
      <dgm:t>
        <a:bodyPr/>
        <a:lstStyle/>
        <a:p>
          <a:endParaRPr lang="en-IN"/>
        </a:p>
      </dgm:t>
    </dgm:pt>
    <dgm:pt modelId="{D049F5EC-CB2E-48E3-A55C-5BA75CE455B9}" type="sibTrans" cxnId="{90E792ED-BCCF-4CA9-B557-A6DAB370E538}">
      <dgm:prSet/>
      <dgm:spPr/>
      <dgm:t>
        <a:bodyPr/>
        <a:lstStyle/>
        <a:p>
          <a:endParaRPr lang="en-IN"/>
        </a:p>
      </dgm:t>
    </dgm:pt>
    <dgm:pt modelId="{AC9FDA2E-66B6-49C7-B306-EFD515FEB297}">
      <dgm:prSet custT="1"/>
      <dgm:spPr/>
      <dgm:t>
        <a:bodyPr/>
        <a:lstStyle/>
        <a:p>
          <a:pPr>
            <a:lnSpc>
              <a:spcPct val="100000"/>
            </a:lnSpc>
          </a:pPr>
          <a:r>
            <a:rPr lang="en-US" sz="1400" dirty="0"/>
            <a:t>To streamline the process of measuring the effectiveness of changes to the BI system, an evaluation tool has been developed that combines both user satisfaction and technical functionality metrics. This tool is designed to be flexible and customizable, allowing organizations to adapt it to their specific needs. It enables businesses to assess the effectiveness of their BI system in the reporting aspect and can also be used to benchmark various BI solutions. This means that organizations can compare different BI systems to identify the most suitable one for their needs. The evaluation tool is useful not only for assessing changes to BI reporting systems but also for selecting and implementing BI software. The tool could also be extended in the future to include other areas such as data warehousing or data modeling (point 5). By utilizing this tool, organizations can make more informed decisions and ensure that their BI solutions are meeting both user and technical requirements. </a:t>
          </a:r>
          <a:r>
            <a:rPr lang="pl-PL" sz="1400" dirty="0"/>
            <a:t>(Dedić &amp; Stanier, 20</a:t>
          </a:r>
          <a:r>
            <a:rPr lang="en-US" sz="1400" dirty="0"/>
            <a:t>17</a:t>
          </a:r>
          <a:r>
            <a:rPr lang="pl-PL" sz="1400" dirty="0"/>
            <a:t>, p. </a:t>
          </a:r>
          <a:r>
            <a:rPr lang="en-US" sz="1400" dirty="0"/>
            <a:t>11</a:t>
          </a:r>
          <a:r>
            <a:rPr lang="pl-PL" sz="1400" dirty="0"/>
            <a:t>)</a:t>
          </a:r>
          <a:r>
            <a:rPr lang="en-US" sz="1400" dirty="0"/>
            <a:t>.</a:t>
          </a:r>
          <a:endParaRPr lang="en-IN" sz="1400" dirty="0"/>
        </a:p>
      </dgm:t>
    </dgm:pt>
    <dgm:pt modelId="{9ECC487A-7F21-400C-BD1A-19CBD8073578}" type="parTrans" cxnId="{AAEEB129-EA81-46F0-A23F-65570258EE44}">
      <dgm:prSet/>
      <dgm:spPr/>
      <dgm:t>
        <a:bodyPr/>
        <a:lstStyle/>
        <a:p>
          <a:endParaRPr lang="en-IN"/>
        </a:p>
      </dgm:t>
    </dgm:pt>
    <dgm:pt modelId="{A892BD58-41DE-4330-AFD8-69C3AA1B2156}" type="sibTrans" cxnId="{AAEEB129-EA81-46F0-A23F-65570258EE44}">
      <dgm:prSet/>
      <dgm:spPr/>
      <dgm:t>
        <a:bodyPr/>
        <a:lstStyle/>
        <a:p>
          <a:endParaRPr lang="en-IN"/>
        </a:p>
      </dgm:t>
    </dgm:pt>
    <dgm:pt modelId="{2F0D2FD1-F30A-4B84-9940-5422E64A65F7}">
      <dgm:prSet custT="1"/>
      <dgm:spPr/>
      <dgm:t>
        <a:bodyPr/>
        <a:lstStyle/>
        <a:p>
          <a:pPr>
            <a:lnSpc>
              <a:spcPct val="100000"/>
            </a:lnSpc>
          </a:pPr>
          <a:endParaRPr lang="en-IN" sz="1400" dirty="0"/>
        </a:p>
      </dgm:t>
    </dgm:pt>
    <dgm:pt modelId="{B4625585-CF97-4C61-9265-2EB6B016F2AE}" type="parTrans" cxnId="{B08B7472-359A-4351-BA35-C836358E28DB}">
      <dgm:prSet/>
      <dgm:spPr/>
      <dgm:t>
        <a:bodyPr/>
        <a:lstStyle/>
        <a:p>
          <a:endParaRPr lang="en-IN"/>
        </a:p>
      </dgm:t>
    </dgm:pt>
    <dgm:pt modelId="{E897FB02-753C-4602-B208-B0F14DC9F595}" type="sibTrans" cxnId="{B08B7472-359A-4351-BA35-C836358E28DB}">
      <dgm:prSet/>
      <dgm:spPr/>
      <dgm:t>
        <a:bodyPr/>
        <a:lstStyle/>
        <a:p>
          <a:endParaRPr lang="en-IN"/>
        </a:p>
      </dgm:t>
    </dgm:pt>
    <dgm:pt modelId="{A1FB8CF1-72EF-433D-96EA-95FE9B403F4D}" type="pres">
      <dgm:prSet presAssocID="{65FDEC96-8273-4171-A492-0A7542C81E74}" presName="linear" presStyleCnt="0">
        <dgm:presLayoutVars>
          <dgm:animLvl val="lvl"/>
          <dgm:resizeHandles val="exact"/>
        </dgm:presLayoutVars>
      </dgm:prSet>
      <dgm:spPr/>
    </dgm:pt>
    <dgm:pt modelId="{57D24AC0-1608-443B-ABAE-12731B1494C4}" type="pres">
      <dgm:prSet presAssocID="{C0217745-35E6-46F1-AAB1-AE743BCF248B}" presName="parentText" presStyleLbl="node1" presStyleIdx="0" presStyleCnt="2" custScaleY="61050">
        <dgm:presLayoutVars>
          <dgm:chMax val="0"/>
          <dgm:bulletEnabled val="1"/>
        </dgm:presLayoutVars>
      </dgm:prSet>
      <dgm:spPr/>
    </dgm:pt>
    <dgm:pt modelId="{1A488F47-2313-40B7-9DBC-3B7911D51666}" type="pres">
      <dgm:prSet presAssocID="{C0217745-35E6-46F1-AAB1-AE743BCF248B}" presName="childText" presStyleLbl="revTx" presStyleIdx="0" presStyleCnt="2">
        <dgm:presLayoutVars>
          <dgm:bulletEnabled val="1"/>
        </dgm:presLayoutVars>
      </dgm:prSet>
      <dgm:spPr/>
    </dgm:pt>
    <dgm:pt modelId="{E9692D2B-29A9-4E27-9878-A2A8B84E3B85}" type="pres">
      <dgm:prSet presAssocID="{F01CA7C2-E5A6-463A-BDCF-356E37CBF82E}" presName="parentText" presStyleLbl="node1" presStyleIdx="1" presStyleCnt="2" custScaleY="59172">
        <dgm:presLayoutVars>
          <dgm:chMax val="0"/>
          <dgm:bulletEnabled val="1"/>
        </dgm:presLayoutVars>
      </dgm:prSet>
      <dgm:spPr/>
    </dgm:pt>
    <dgm:pt modelId="{05214990-40E7-4EA7-90DE-44ED6C36F3AA}" type="pres">
      <dgm:prSet presAssocID="{F01CA7C2-E5A6-463A-BDCF-356E37CBF82E}" presName="childText" presStyleLbl="revTx" presStyleIdx="1" presStyleCnt="2">
        <dgm:presLayoutVars>
          <dgm:bulletEnabled val="1"/>
        </dgm:presLayoutVars>
      </dgm:prSet>
      <dgm:spPr/>
    </dgm:pt>
  </dgm:ptLst>
  <dgm:cxnLst>
    <dgm:cxn modelId="{DEF03C06-B592-4AF9-9FD5-435D939C21F8}" srcId="{65FDEC96-8273-4171-A492-0A7542C81E74}" destId="{C0217745-35E6-46F1-AAB1-AE743BCF248B}" srcOrd="0" destOrd="0" parTransId="{3912FDF1-680D-4916-8103-CDC5775B2349}" sibTransId="{24AE544E-64EA-4B45-83C2-426F53332C06}"/>
    <dgm:cxn modelId="{AAEEB129-EA81-46F0-A23F-65570258EE44}" srcId="{F01CA7C2-E5A6-463A-BDCF-356E37CBF82E}" destId="{AC9FDA2E-66B6-49C7-B306-EFD515FEB297}" srcOrd="0" destOrd="0" parTransId="{9ECC487A-7F21-400C-BD1A-19CBD8073578}" sibTransId="{A892BD58-41DE-4330-AFD8-69C3AA1B2156}"/>
    <dgm:cxn modelId="{B08B7472-359A-4351-BA35-C836358E28DB}" srcId="{C0217745-35E6-46F1-AAB1-AE743BCF248B}" destId="{2F0D2FD1-F30A-4B84-9940-5422E64A65F7}" srcOrd="1" destOrd="0" parTransId="{B4625585-CF97-4C61-9265-2EB6B016F2AE}" sibTransId="{E897FB02-753C-4602-B208-B0F14DC9F595}"/>
    <dgm:cxn modelId="{11345254-CE2F-4016-897A-3ACF2782FAD7}" type="presOf" srcId="{F01CA7C2-E5A6-463A-BDCF-356E37CBF82E}" destId="{E9692D2B-29A9-4E27-9878-A2A8B84E3B85}" srcOrd="0" destOrd="0" presId="urn:microsoft.com/office/officeart/2005/8/layout/vList2"/>
    <dgm:cxn modelId="{A2084A76-2D0C-4159-BF02-591593D401CE}" type="presOf" srcId="{2F0D2FD1-F30A-4B84-9940-5422E64A65F7}" destId="{1A488F47-2313-40B7-9DBC-3B7911D51666}" srcOrd="0" destOrd="1" presId="urn:microsoft.com/office/officeart/2005/8/layout/vList2"/>
    <dgm:cxn modelId="{96F7F156-80BA-4992-A32F-402542552E7E}" type="presOf" srcId="{65FDEC96-8273-4171-A492-0A7542C81E74}" destId="{A1FB8CF1-72EF-433D-96EA-95FE9B403F4D}" srcOrd="0" destOrd="0" presId="urn:microsoft.com/office/officeart/2005/8/layout/vList2"/>
    <dgm:cxn modelId="{5825A29F-9AAB-492D-A278-2C246EB8B2DF}" type="presOf" srcId="{C0217745-35E6-46F1-AAB1-AE743BCF248B}" destId="{57D24AC0-1608-443B-ABAE-12731B1494C4}" srcOrd="0" destOrd="0" presId="urn:microsoft.com/office/officeart/2005/8/layout/vList2"/>
    <dgm:cxn modelId="{31BC2AA6-1AD1-4D61-91FF-852B830E3E23}" srcId="{C0217745-35E6-46F1-AAB1-AE743BCF248B}" destId="{5D1731FA-3253-4F36-AF99-253D41B27B4C}" srcOrd="0" destOrd="0" parTransId="{79D5A149-C499-4089-AEE4-99FEEF69694E}" sibTransId="{C1FD7883-FFAD-4A58-8A1F-935139F53C6D}"/>
    <dgm:cxn modelId="{169581CE-D6C4-4926-9A96-BE8521E4B49E}" type="presOf" srcId="{5D1731FA-3253-4F36-AF99-253D41B27B4C}" destId="{1A488F47-2313-40B7-9DBC-3B7911D51666}" srcOrd="0" destOrd="0" presId="urn:microsoft.com/office/officeart/2005/8/layout/vList2"/>
    <dgm:cxn modelId="{90E792ED-BCCF-4CA9-B557-A6DAB370E538}" srcId="{65FDEC96-8273-4171-A492-0A7542C81E74}" destId="{F01CA7C2-E5A6-463A-BDCF-356E37CBF82E}" srcOrd="1" destOrd="0" parTransId="{3BC04D52-E994-48F0-983D-0CEBF59F215A}" sibTransId="{D049F5EC-CB2E-48E3-A55C-5BA75CE455B9}"/>
    <dgm:cxn modelId="{E36579F9-89FF-4BBE-A0B6-C4B933A11D5B}" type="presOf" srcId="{AC9FDA2E-66B6-49C7-B306-EFD515FEB297}" destId="{05214990-40E7-4EA7-90DE-44ED6C36F3AA}" srcOrd="0" destOrd="0" presId="urn:microsoft.com/office/officeart/2005/8/layout/vList2"/>
    <dgm:cxn modelId="{DACEBAED-B57F-4C2A-BC0E-F51D53561FCF}" type="presParOf" srcId="{A1FB8CF1-72EF-433D-96EA-95FE9B403F4D}" destId="{57D24AC0-1608-443B-ABAE-12731B1494C4}" srcOrd="0" destOrd="0" presId="urn:microsoft.com/office/officeart/2005/8/layout/vList2"/>
    <dgm:cxn modelId="{7D453727-0B36-4526-BFC0-FAD767F8A922}" type="presParOf" srcId="{A1FB8CF1-72EF-433D-96EA-95FE9B403F4D}" destId="{1A488F47-2313-40B7-9DBC-3B7911D51666}" srcOrd="1" destOrd="0" presId="urn:microsoft.com/office/officeart/2005/8/layout/vList2"/>
    <dgm:cxn modelId="{3542E7F1-AFF7-498C-9368-8BF59FDDBAB8}" type="presParOf" srcId="{A1FB8CF1-72EF-433D-96EA-95FE9B403F4D}" destId="{E9692D2B-29A9-4E27-9878-A2A8B84E3B85}" srcOrd="2" destOrd="0" presId="urn:microsoft.com/office/officeart/2005/8/layout/vList2"/>
    <dgm:cxn modelId="{7A4167DC-4EAE-4883-99FE-94CC24EB76E7}" type="presParOf" srcId="{A1FB8CF1-72EF-433D-96EA-95FE9B403F4D}" destId="{05214990-40E7-4EA7-90DE-44ED6C36F3A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42435-52A5-445A-AC5F-C4DBAFD9EACA}">
      <dsp:nvSpPr>
        <dsp:cNvPr id="0" name=""/>
        <dsp:cNvSpPr/>
      </dsp:nvSpPr>
      <dsp:spPr>
        <a:xfrm>
          <a:off x="0" y="31945"/>
          <a:ext cx="11710800" cy="582856"/>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   Data Sources:</a:t>
          </a:r>
          <a:endParaRPr lang="en-IN" sz="1300" b="1" kern="1200" dirty="0"/>
        </a:p>
      </dsp:txBody>
      <dsp:txXfrm>
        <a:off x="28453" y="60398"/>
        <a:ext cx="11653894" cy="525950"/>
      </dsp:txXfrm>
    </dsp:sp>
    <dsp:sp modelId="{09941362-4B36-49FF-AB81-8BD7C0B67194}">
      <dsp:nvSpPr>
        <dsp:cNvPr id="0" name=""/>
        <dsp:cNvSpPr/>
      </dsp:nvSpPr>
      <dsp:spPr>
        <a:xfrm>
          <a:off x="0" y="614801"/>
          <a:ext cx="11710800" cy="862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6510" rIns="92456" bIns="16510" numCol="1" spcCol="1270" anchor="t" anchorCtr="0">
          <a:noAutofit/>
        </a:bodyPr>
        <a:lstStyle/>
        <a:p>
          <a:pPr marL="114300" lvl="1" indent="-114300" algn="l" defTabSz="577850">
            <a:lnSpc>
              <a:spcPct val="100000"/>
            </a:lnSpc>
            <a:spcBef>
              <a:spcPct val="0"/>
            </a:spcBef>
            <a:spcAft>
              <a:spcPct val="20000"/>
            </a:spcAft>
            <a:buChar char="•"/>
          </a:pPr>
          <a:r>
            <a:rPr lang="en-US" sz="1300" kern="1200" dirty="0"/>
            <a:t>Data sources are places where raw data is collected, such as databases, spreadsheets, APIs, and external vendors. These sources can be structured, like relational databases, or unstructured, like social media. They provide the necessary data for BI systems to analyze and generate insights (FastCapital, n.d., para. 1).</a:t>
          </a:r>
          <a:endParaRPr lang="en-IN" sz="1300" kern="1200" dirty="0"/>
        </a:p>
        <a:p>
          <a:pPr marL="114300" lvl="1" indent="-114300" algn="l" defTabSz="577850">
            <a:lnSpc>
              <a:spcPct val="90000"/>
            </a:lnSpc>
            <a:spcBef>
              <a:spcPct val="0"/>
            </a:spcBef>
            <a:spcAft>
              <a:spcPct val="20000"/>
            </a:spcAft>
            <a:buChar char="•"/>
          </a:pPr>
          <a:endParaRPr lang="en-IN" sz="1300" kern="1200" dirty="0"/>
        </a:p>
      </dsp:txBody>
      <dsp:txXfrm>
        <a:off x="0" y="614801"/>
        <a:ext cx="11710800" cy="862155"/>
      </dsp:txXfrm>
    </dsp:sp>
    <dsp:sp modelId="{33978179-C2AF-4C85-8A38-0A7B543CC8FD}">
      <dsp:nvSpPr>
        <dsp:cNvPr id="0" name=""/>
        <dsp:cNvSpPr/>
      </dsp:nvSpPr>
      <dsp:spPr>
        <a:xfrm>
          <a:off x="0" y="1476956"/>
          <a:ext cx="11710800" cy="56929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   Data Integration:</a:t>
          </a:r>
          <a:endParaRPr lang="en-IN" sz="1300" b="1" kern="1200" dirty="0"/>
        </a:p>
      </dsp:txBody>
      <dsp:txXfrm>
        <a:off x="27791" y="1504747"/>
        <a:ext cx="11655218" cy="513717"/>
      </dsp:txXfrm>
    </dsp:sp>
    <dsp:sp modelId="{C3D7176C-FDC2-49BA-80F6-E67DCF59F8EC}">
      <dsp:nvSpPr>
        <dsp:cNvPr id="0" name=""/>
        <dsp:cNvSpPr/>
      </dsp:nvSpPr>
      <dsp:spPr>
        <a:xfrm>
          <a:off x="0" y="2046256"/>
          <a:ext cx="11710800" cy="862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6510" rIns="92456" bIns="16510" numCol="1" spcCol="1270" anchor="t" anchorCtr="0">
          <a:noAutofit/>
        </a:bodyPr>
        <a:lstStyle/>
        <a:p>
          <a:pPr marL="114300" lvl="1" indent="-114300" algn="l" defTabSz="577850">
            <a:lnSpc>
              <a:spcPct val="100000"/>
            </a:lnSpc>
            <a:spcBef>
              <a:spcPct val="0"/>
            </a:spcBef>
            <a:spcAft>
              <a:spcPct val="20000"/>
            </a:spcAft>
            <a:buChar char="•"/>
          </a:pPr>
          <a:r>
            <a:rPr lang="en-US" sz="1300" kern="1200" dirty="0"/>
            <a:t>Data integration is the process of combining data from different sources into a unified format for analysis. Tools like ETL (Extract, Transform, Load) ensure the data is clean, consistent, and accessible for decision-making. This integration helps create a complete view of business operations, ensuring that data from various sources is well-organized and reliable (FastCapital, n.d., para. 2).</a:t>
          </a:r>
          <a:endParaRPr lang="en-IN" sz="1300" kern="1200" dirty="0"/>
        </a:p>
        <a:p>
          <a:pPr marL="114300" lvl="1" indent="-114300" algn="l" defTabSz="577850">
            <a:lnSpc>
              <a:spcPct val="90000"/>
            </a:lnSpc>
            <a:spcBef>
              <a:spcPct val="0"/>
            </a:spcBef>
            <a:spcAft>
              <a:spcPct val="20000"/>
            </a:spcAft>
            <a:buChar char="•"/>
          </a:pPr>
          <a:endParaRPr lang="en-IN" sz="1300" kern="1200" dirty="0"/>
        </a:p>
      </dsp:txBody>
      <dsp:txXfrm>
        <a:off x="0" y="2046256"/>
        <a:ext cx="11710800" cy="862155"/>
      </dsp:txXfrm>
    </dsp:sp>
    <dsp:sp modelId="{5A126944-9896-47B1-8BF5-2C5132DB45A0}">
      <dsp:nvSpPr>
        <dsp:cNvPr id="0" name=""/>
        <dsp:cNvSpPr/>
      </dsp:nvSpPr>
      <dsp:spPr>
        <a:xfrm>
          <a:off x="0" y="2908411"/>
          <a:ext cx="11710800" cy="56929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   Data Warehousing or Data Storage:</a:t>
          </a:r>
          <a:endParaRPr lang="en-IN" sz="1300" b="1" kern="1200" dirty="0"/>
        </a:p>
      </dsp:txBody>
      <dsp:txXfrm>
        <a:off x="27791" y="2936202"/>
        <a:ext cx="11655218" cy="513717"/>
      </dsp:txXfrm>
    </dsp:sp>
    <dsp:sp modelId="{1520188D-31FA-4B2D-882F-820AB01E1728}">
      <dsp:nvSpPr>
        <dsp:cNvPr id="0" name=""/>
        <dsp:cNvSpPr/>
      </dsp:nvSpPr>
      <dsp:spPr>
        <a:xfrm>
          <a:off x="0" y="3477710"/>
          <a:ext cx="11710800" cy="1073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6510" rIns="92456" bIns="16510" numCol="1" spcCol="1270" anchor="t" anchorCtr="0">
          <a:noAutofit/>
        </a:bodyPr>
        <a:lstStyle/>
        <a:p>
          <a:pPr marL="114300" lvl="1" indent="-114300" algn="l" defTabSz="577850">
            <a:lnSpc>
              <a:spcPct val="100000"/>
            </a:lnSpc>
            <a:spcBef>
              <a:spcPct val="0"/>
            </a:spcBef>
            <a:spcAft>
              <a:spcPct val="20000"/>
            </a:spcAft>
            <a:buChar char="•"/>
          </a:pPr>
          <a:r>
            <a:rPr lang="en-US" sz="1300" kern="1200" dirty="0"/>
            <a:t>Data warehousing refers to storing cleansed, transformed, and aggregated data in a central repository, optimized for easy querying and reporting (</a:t>
          </a:r>
          <a:r>
            <a:rPr lang="en-IN" sz="1300" kern="1200" dirty="0"/>
            <a:t>Lloyd, 2011, p. 51</a:t>
          </a:r>
          <a:r>
            <a:rPr lang="en-US" sz="1300" kern="1200" dirty="0"/>
            <a:t>). It can be stored in data warehouses like Amazon Redshift or Google </a:t>
          </a:r>
          <a:r>
            <a:rPr lang="en-US" sz="1300" kern="1200" dirty="0" err="1"/>
            <a:t>BigQuery</a:t>
          </a:r>
          <a:r>
            <a:rPr lang="en-US" sz="1300" kern="1200" dirty="0"/>
            <a:t>, which are commonly used for structured data (Lloyd, 2011, p. 52). Data storage methods also include data lakes, which store both structured and unstructured data, offering more flexibility compared to traditional data warehouses (FastCapital, n.d., para. 1).</a:t>
          </a:r>
          <a:endParaRPr lang="en-IN" sz="1300" kern="1200" dirty="0"/>
        </a:p>
        <a:p>
          <a:pPr marL="114300" lvl="1" indent="-114300" algn="l" defTabSz="577850">
            <a:lnSpc>
              <a:spcPct val="90000"/>
            </a:lnSpc>
            <a:spcBef>
              <a:spcPct val="0"/>
            </a:spcBef>
            <a:spcAft>
              <a:spcPct val="20000"/>
            </a:spcAft>
            <a:buChar char="•"/>
          </a:pPr>
          <a:endParaRPr lang="en-IN" sz="1300" kern="1200" dirty="0"/>
        </a:p>
      </dsp:txBody>
      <dsp:txXfrm>
        <a:off x="0" y="3477710"/>
        <a:ext cx="11710800" cy="1073295"/>
      </dsp:txXfrm>
    </dsp:sp>
    <dsp:sp modelId="{4F6FFBAF-56EB-469B-B81B-D976BC21DB56}">
      <dsp:nvSpPr>
        <dsp:cNvPr id="0" name=""/>
        <dsp:cNvSpPr/>
      </dsp:nvSpPr>
      <dsp:spPr>
        <a:xfrm>
          <a:off x="0" y="4551005"/>
          <a:ext cx="11710800" cy="556366"/>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   ETL Tools:</a:t>
          </a:r>
          <a:endParaRPr lang="en-IN" sz="1300" b="1" kern="1200" dirty="0"/>
        </a:p>
      </dsp:txBody>
      <dsp:txXfrm>
        <a:off x="27160" y="4578165"/>
        <a:ext cx="11656480" cy="502046"/>
      </dsp:txXfrm>
    </dsp:sp>
    <dsp:sp modelId="{C07E23BE-CBC3-4F12-9430-9872F20D52BF}">
      <dsp:nvSpPr>
        <dsp:cNvPr id="0" name=""/>
        <dsp:cNvSpPr/>
      </dsp:nvSpPr>
      <dsp:spPr>
        <a:xfrm>
          <a:off x="0" y="5107371"/>
          <a:ext cx="11710800" cy="862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6510" rIns="92456" bIns="16510" numCol="1" spcCol="1270" anchor="t" anchorCtr="0">
          <a:noAutofit/>
        </a:bodyPr>
        <a:lstStyle/>
        <a:p>
          <a:pPr marL="114300" lvl="1" indent="-114300" algn="l" defTabSz="577850">
            <a:lnSpc>
              <a:spcPct val="100000"/>
            </a:lnSpc>
            <a:spcBef>
              <a:spcPct val="0"/>
            </a:spcBef>
            <a:spcAft>
              <a:spcPct val="20000"/>
            </a:spcAft>
            <a:buChar char="•"/>
          </a:pPr>
          <a:r>
            <a:rPr lang="en-US" sz="1300" kern="1200" dirty="0"/>
            <a:t>ETL tools extract data from various sources, transform it into a common format, and load it into a data warehouse. The process includes three stages: extraction, transformation, and loading, each crucial for converting raw data into actionable insights. These tools vary in focus, with some specializing in different stages of the ETL process (Lloyd, 2011, p. 52).</a:t>
          </a:r>
          <a:endParaRPr lang="en-IN" sz="1300" kern="1200" dirty="0"/>
        </a:p>
        <a:p>
          <a:pPr marL="114300" lvl="1" indent="-114300" algn="l" defTabSz="577850">
            <a:lnSpc>
              <a:spcPct val="90000"/>
            </a:lnSpc>
            <a:spcBef>
              <a:spcPct val="0"/>
            </a:spcBef>
            <a:spcAft>
              <a:spcPct val="20000"/>
            </a:spcAft>
            <a:buChar char="•"/>
          </a:pPr>
          <a:endParaRPr lang="en-IN" sz="1300" kern="1200" dirty="0"/>
        </a:p>
      </dsp:txBody>
      <dsp:txXfrm>
        <a:off x="0" y="5107371"/>
        <a:ext cx="11710800" cy="862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77D7CF-467E-42BB-B253-0541C1DB134A}">
      <dsp:nvSpPr>
        <dsp:cNvPr id="0" name=""/>
        <dsp:cNvSpPr/>
      </dsp:nvSpPr>
      <dsp:spPr>
        <a:xfrm>
          <a:off x="0" y="29440"/>
          <a:ext cx="11710800" cy="549475"/>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   Data Analytics (including OLAP and Predictive Modeling):</a:t>
          </a:r>
          <a:endParaRPr lang="en-IN" sz="1300" b="1" kern="1200" dirty="0"/>
        </a:p>
      </dsp:txBody>
      <dsp:txXfrm>
        <a:off x="26823" y="56263"/>
        <a:ext cx="11657154" cy="495829"/>
      </dsp:txXfrm>
    </dsp:sp>
    <dsp:sp modelId="{8F6BFD3F-3938-47E2-B0EB-BDDC002C54B6}">
      <dsp:nvSpPr>
        <dsp:cNvPr id="0" name=""/>
        <dsp:cNvSpPr/>
      </dsp:nvSpPr>
      <dsp:spPr>
        <a:xfrm>
          <a:off x="0" y="578916"/>
          <a:ext cx="11710800" cy="870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6510" rIns="92456" bIns="16510" numCol="1" spcCol="1270" anchor="t" anchorCtr="0">
          <a:noAutofit/>
        </a:bodyPr>
        <a:lstStyle/>
        <a:p>
          <a:pPr marL="114300" lvl="1" indent="-114300" algn="l" defTabSz="577850">
            <a:lnSpc>
              <a:spcPct val="100000"/>
            </a:lnSpc>
            <a:spcBef>
              <a:spcPct val="0"/>
            </a:spcBef>
            <a:spcAft>
              <a:spcPct val="20000"/>
            </a:spcAft>
            <a:buChar char="•"/>
          </a:pPr>
          <a:r>
            <a:rPr lang="en-US" sz="1300" kern="1200" dirty="0"/>
            <a:t>Data analytics involves techniques to analyze data and generate insights, including descriptive, predictive, and prescriptive analytics (FastCapital, n.d., para. 14). BI systems use OLAP cubes to explore data from different angles, helping users analyze trends and patterns. Predictive models, like regression and clustering, are used to forecast future trends, such as predicting claim fraud (Lloyd, 2011, p. 54).</a:t>
          </a:r>
          <a:endParaRPr lang="en-IN" sz="1300" kern="1200" dirty="0"/>
        </a:p>
        <a:p>
          <a:pPr marL="114300" lvl="1" indent="-114300" algn="l" defTabSz="577850">
            <a:lnSpc>
              <a:spcPct val="90000"/>
            </a:lnSpc>
            <a:spcBef>
              <a:spcPct val="0"/>
            </a:spcBef>
            <a:spcAft>
              <a:spcPct val="20000"/>
            </a:spcAft>
            <a:buChar char="•"/>
          </a:pPr>
          <a:endParaRPr lang="en-IN" sz="1300" kern="1200" dirty="0"/>
        </a:p>
      </dsp:txBody>
      <dsp:txXfrm>
        <a:off x="0" y="578916"/>
        <a:ext cx="11710800" cy="870435"/>
      </dsp:txXfrm>
    </dsp:sp>
    <dsp:sp modelId="{102F3CD5-236D-42B8-BC82-C31A60F772A2}">
      <dsp:nvSpPr>
        <dsp:cNvPr id="0" name=""/>
        <dsp:cNvSpPr/>
      </dsp:nvSpPr>
      <dsp:spPr>
        <a:xfrm>
          <a:off x="0" y="1449351"/>
          <a:ext cx="11710800" cy="549475"/>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   Reporting and Dashboards (Data Visualization):</a:t>
          </a:r>
          <a:endParaRPr lang="en-IN" sz="1300" b="1" kern="1200" dirty="0"/>
        </a:p>
      </dsp:txBody>
      <dsp:txXfrm>
        <a:off x="26823" y="1476174"/>
        <a:ext cx="11657154" cy="495829"/>
      </dsp:txXfrm>
    </dsp:sp>
    <dsp:sp modelId="{A807F699-2D04-41E6-960F-695536C5A68B}">
      <dsp:nvSpPr>
        <dsp:cNvPr id="0" name=""/>
        <dsp:cNvSpPr/>
      </dsp:nvSpPr>
      <dsp:spPr>
        <a:xfrm>
          <a:off x="0" y="1998827"/>
          <a:ext cx="11710800" cy="870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6510" rIns="92456" bIns="16510" numCol="1" spcCol="1270" anchor="t" anchorCtr="0">
          <a:noAutofit/>
        </a:bodyPr>
        <a:lstStyle/>
        <a:p>
          <a:pPr marL="114300" lvl="1" indent="-114300" algn="l" defTabSz="577850">
            <a:lnSpc>
              <a:spcPct val="100000"/>
            </a:lnSpc>
            <a:spcBef>
              <a:spcPct val="0"/>
            </a:spcBef>
            <a:spcAft>
              <a:spcPct val="20000"/>
            </a:spcAft>
            <a:buChar char="•"/>
          </a:pPr>
          <a:r>
            <a:rPr lang="en-US" sz="1300" kern="1200" dirty="0"/>
            <a:t>Reporting tools generate static or dynamic reports that summarize data, while dashboards provide interactive visualizations of key metrics, trends, and comparisons (FastCapital, n.d., para 4). Data visualization tools, like charts and graphs, make complex data more accessible and easier to understand, helping users monitor performance (Williams, 2017, para 16).</a:t>
          </a:r>
          <a:endParaRPr lang="en-IN" sz="1300" kern="1200" dirty="0"/>
        </a:p>
        <a:p>
          <a:pPr marL="114300" lvl="1" indent="-114300" algn="l" defTabSz="577850">
            <a:lnSpc>
              <a:spcPct val="90000"/>
            </a:lnSpc>
            <a:spcBef>
              <a:spcPct val="0"/>
            </a:spcBef>
            <a:spcAft>
              <a:spcPct val="20000"/>
            </a:spcAft>
            <a:buChar char="•"/>
          </a:pPr>
          <a:endParaRPr lang="en-IN" sz="1300" kern="1200" dirty="0"/>
        </a:p>
      </dsp:txBody>
      <dsp:txXfrm>
        <a:off x="0" y="1998827"/>
        <a:ext cx="11710800" cy="870435"/>
      </dsp:txXfrm>
    </dsp:sp>
    <dsp:sp modelId="{8CB09373-AC62-446A-8D89-621A492FA739}">
      <dsp:nvSpPr>
        <dsp:cNvPr id="0" name=""/>
        <dsp:cNvSpPr/>
      </dsp:nvSpPr>
      <dsp:spPr>
        <a:xfrm>
          <a:off x="0" y="2869262"/>
          <a:ext cx="11710800" cy="549475"/>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   Security and Access Control:</a:t>
          </a:r>
          <a:endParaRPr lang="en-IN" sz="1300" b="1" kern="1200" dirty="0"/>
        </a:p>
      </dsp:txBody>
      <dsp:txXfrm>
        <a:off x="26823" y="2896085"/>
        <a:ext cx="11657154" cy="495829"/>
      </dsp:txXfrm>
    </dsp:sp>
    <dsp:sp modelId="{3033DC3F-32CF-42A0-A79B-D04701D8B43A}">
      <dsp:nvSpPr>
        <dsp:cNvPr id="0" name=""/>
        <dsp:cNvSpPr/>
      </dsp:nvSpPr>
      <dsp:spPr>
        <a:xfrm>
          <a:off x="0" y="3418738"/>
          <a:ext cx="11710800" cy="660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6510" rIns="92456" bIns="16510" numCol="1" spcCol="1270" anchor="t" anchorCtr="0">
          <a:noAutofit/>
        </a:bodyPr>
        <a:lstStyle/>
        <a:p>
          <a:pPr marL="114300" lvl="1" indent="-114300" algn="l" defTabSz="577850">
            <a:lnSpc>
              <a:spcPct val="100000"/>
            </a:lnSpc>
            <a:spcBef>
              <a:spcPct val="0"/>
            </a:spcBef>
            <a:spcAft>
              <a:spcPct val="20000"/>
            </a:spcAft>
            <a:buChar char="•"/>
          </a:pPr>
          <a:r>
            <a:rPr lang="en-US" sz="1300" kern="1200" dirty="0"/>
            <a:t>BI systems require strong security to protect sensitive data. Role-based access ensures users only see relevant information, such as restricting financial data access based on user roles (FastCapital, n.d., para 7).</a:t>
          </a:r>
          <a:endParaRPr lang="en-IN" sz="1300" kern="1200" dirty="0"/>
        </a:p>
        <a:p>
          <a:pPr marL="114300" lvl="1" indent="-114300" algn="l" defTabSz="577850">
            <a:lnSpc>
              <a:spcPct val="90000"/>
            </a:lnSpc>
            <a:spcBef>
              <a:spcPct val="0"/>
            </a:spcBef>
            <a:spcAft>
              <a:spcPct val="20000"/>
            </a:spcAft>
            <a:buChar char="•"/>
          </a:pPr>
          <a:endParaRPr lang="en-IN" sz="1300" kern="1200" dirty="0"/>
        </a:p>
      </dsp:txBody>
      <dsp:txXfrm>
        <a:off x="0" y="3418738"/>
        <a:ext cx="11710800" cy="660329"/>
      </dsp:txXfrm>
    </dsp:sp>
    <dsp:sp modelId="{26AF7A02-D71C-4BE7-88C9-9E8BCD9304A1}">
      <dsp:nvSpPr>
        <dsp:cNvPr id="0" name=""/>
        <dsp:cNvSpPr/>
      </dsp:nvSpPr>
      <dsp:spPr>
        <a:xfrm>
          <a:off x="0" y="4079068"/>
          <a:ext cx="11710800" cy="549475"/>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   BI Tools and Applications:</a:t>
          </a:r>
          <a:endParaRPr lang="en-IN" sz="1300" b="1" kern="1200" dirty="0"/>
        </a:p>
      </dsp:txBody>
      <dsp:txXfrm>
        <a:off x="26823" y="4105891"/>
        <a:ext cx="11657154" cy="495829"/>
      </dsp:txXfrm>
    </dsp:sp>
    <dsp:sp modelId="{B7CDAF24-7904-46F9-A8BA-D6FDFD403F57}">
      <dsp:nvSpPr>
        <dsp:cNvPr id="0" name=""/>
        <dsp:cNvSpPr/>
      </dsp:nvSpPr>
      <dsp:spPr>
        <a:xfrm>
          <a:off x="0" y="4628544"/>
          <a:ext cx="11710800" cy="660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6510" rIns="92456" bIns="16510" numCol="1" spcCol="1270" anchor="t" anchorCtr="0">
          <a:noAutofit/>
        </a:bodyPr>
        <a:lstStyle/>
        <a:p>
          <a:pPr marL="114300" lvl="1" indent="-114300" algn="l" defTabSz="577850">
            <a:lnSpc>
              <a:spcPct val="100000"/>
            </a:lnSpc>
            <a:spcBef>
              <a:spcPct val="0"/>
            </a:spcBef>
            <a:spcAft>
              <a:spcPct val="20000"/>
            </a:spcAft>
            <a:buChar char="•"/>
          </a:pPr>
          <a:r>
            <a:rPr lang="en-US" sz="1300" kern="1200" dirty="0"/>
            <a:t>BI tools are software applications used for analyzing and visualizing data. Popular examples include Oracle Business Intelligence, SAS Business Intelligence, and other BI and analytics tools (FastCapital, n.d., para 7).</a:t>
          </a:r>
          <a:endParaRPr lang="en-IN" sz="1300" kern="1200" dirty="0"/>
        </a:p>
        <a:p>
          <a:pPr marL="114300" lvl="1" indent="-114300" algn="l" defTabSz="577850">
            <a:lnSpc>
              <a:spcPct val="90000"/>
            </a:lnSpc>
            <a:spcBef>
              <a:spcPct val="0"/>
            </a:spcBef>
            <a:spcAft>
              <a:spcPct val="20000"/>
            </a:spcAft>
            <a:buChar char="•"/>
          </a:pPr>
          <a:endParaRPr lang="en-IN" sz="1300" kern="1200" dirty="0"/>
        </a:p>
      </dsp:txBody>
      <dsp:txXfrm>
        <a:off x="0" y="4628544"/>
        <a:ext cx="11710800" cy="660329"/>
      </dsp:txXfrm>
    </dsp:sp>
    <dsp:sp modelId="{3AC8F2B7-700B-4356-B390-CF9BBF4BF766}">
      <dsp:nvSpPr>
        <dsp:cNvPr id="0" name=""/>
        <dsp:cNvSpPr/>
      </dsp:nvSpPr>
      <dsp:spPr>
        <a:xfrm>
          <a:off x="0" y="5288874"/>
          <a:ext cx="11710800" cy="549475"/>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   Data Mining: </a:t>
          </a:r>
          <a:endParaRPr lang="en-IN" sz="1300" b="1" kern="1200" dirty="0"/>
        </a:p>
      </dsp:txBody>
      <dsp:txXfrm>
        <a:off x="26823" y="5315697"/>
        <a:ext cx="11657154" cy="495829"/>
      </dsp:txXfrm>
    </dsp:sp>
    <dsp:sp modelId="{10B28714-2993-4DC5-B72B-11924F7E6F78}">
      <dsp:nvSpPr>
        <dsp:cNvPr id="0" name=""/>
        <dsp:cNvSpPr/>
      </dsp:nvSpPr>
      <dsp:spPr>
        <a:xfrm>
          <a:off x="0" y="5838350"/>
          <a:ext cx="11710800" cy="660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6510" rIns="92456" bIns="16510" numCol="1" spcCol="1270" anchor="t" anchorCtr="0">
          <a:noAutofit/>
        </a:bodyPr>
        <a:lstStyle/>
        <a:p>
          <a:pPr marL="114300" lvl="1" indent="-114300" algn="l" defTabSz="577850">
            <a:lnSpc>
              <a:spcPct val="100000"/>
            </a:lnSpc>
            <a:spcBef>
              <a:spcPct val="0"/>
            </a:spcBef>
            <a:spcAft>
              <a:spcPct val="20000"/>
            </a:spcAft>
            <a:buChar char="•"/>
          </a:pPr>
          <a:r>
            <a:rPr lang="en-US" sz="1300" kern="1200" dirty="0"/>
            <a:t>Data mining finds patterns, relationships, and rules in data to predict outcomes or describe situations. Common techniques include classification, prediction, and market basket analysis, helping in decision-making by uncovering valuable insights (Lloyd, 2011, p. 55).</a:t>
          </a:r>
          <a:endParaRPr lang="en-IN" sz="1300" kern="1200" dirty="0"/>
        </a:p>
        <a:p>
          <a:pPr marL="114300" lvl="1" indent="-114300" algn="l" defTabSz="577850">
            <a:lnSpc>
              <a:spcPct val="90000"/>
            </a:lnSpc>
            <a:spcBef>
              <a:spcPct val="0"/>
            </a:spcBef>
            <a:spcAft>
              <a:spcPct val="20000"/>
            </a:spcAft>
            <a:buChar char="•"/>
          </a:pPr>
          <a:endParaRPr lang="en-IN" sz="1300" kern="1200" dirty="0"/>
        </a:p>
      </dsp:txBody>
      <dsp:txXfrm>
        <a:off x="0" y="5838350"/>
        <a:ext cx="11710800" cy="6603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DAB2A8-ACC3-48E4-A5CA-1C715F1BAC8D}">
      <dsp:nvSpPr>
        <dsp:cNvPr id="0" name=""/>
        <dsp:cNvSpPr/>
      </dsp:nvSpPr>
      <dsp:spPr>
        <a:xfrm>
          <a:off x="0" y="6106"/>
          <a:ext cx="11710800" cy="27912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b="1" kern="1200" dirty="0"/>
            <a:t>   Subject-Oriented:</a:t>
          </a:r>
          <a:endParaRPr lang="en-IN" sz="1300" b="1" kern="1200" dirty="0"/>
        </a:p>
      </dsp:txBody>
      <dsp:txXfrm>
        <a:off x="13626" y="19732"/>
        <a:ext cx="11683548" cy="251869"/>
      </dsp:txXfrm>
    </dsp:sp>
    <dsp:sp modelId="{5F608F83-49A1-4B16-A092-53E905ADDE51}">
      <dsp:nvSpPr>
        <dsp:cNvPr id="0" name=""/>
        <dsp:cNvSpPr/>
      </dsp:nvSpPr>
      <dsp:spPr>
        <a:xfrm>
          <a:off x="0" y="285228"/>
          <a:ext cx="11710800" cy="74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6510" rIns="92456" bIns="16510" numCol="1" spcCol="1270" anchor="t" anchorCtr="0">
          <a:noAutofit/>
        </a:bodyPr>
        <a:lstStyle/>
        <a:p>
          <a:pPr marL="114300" lvl="1" indent="-114300" algn="l" defTabSz="577850">
            <a:lnSpc>
              <a:spcPct val="100000"/>
            </a:lnSpc>
            <a:spcBef>
              <a:spcPct val="0"/>
            </a:spcBef>
            <a:spcAft>
              <a:spcPct val="20000"/>
            </a:spcAft>
            <a:buChar char="•"/>
          </a:pPr>
          <a:r>
            <a:rPr lang="en-US" sz="1300" kern="1200" dirty="0"/>
            <a:t>A data warehouse focuses on specific business areas like sales, finance, or customer information, allowing for targeted analysis and better decision-making rather than emphasizing daily operations. It eliminates unnecessary operational data, making the analysis more precise and effective (Astera, 2024, para. 5; Sprinkle, 2024, para. 2; GeeksForGeeks, 2023, para. 3; </a:t>
          </a:r>
          <a:r>
            <a:rPr lang="en-IN" sz="1300" kern="1200" dirty="0"/>
            <a:t>Intellipaat</a:t>
          </a:r>
          <a:r>
            <a:rPr lang="en-US" sz="1300" kern="1200" dirty="0"/>
            <a:t>, 2019, 00:03:44).</a:t>
          </a:r>
          <a:endParaRPr lang="en-IN" sz="1300" kern="1200" dirty="0"/>
        </a:p>
        <a:p>
          <a:pPr marL="114300" lvl="1" indent="-114300" algn="l" defTabSz="577850">
            <a:lnSpc>
              <a:spcPct val="100000"/>
            </a:lnSpc>
            <a:spcBef>
              <a:spcPct val="0"/>
            </a:spcBef>
            <a:spcAft>
              <a:spcPct val="20000"/>
            </a:spcAft>
            <a:buChar char="•"/>
          </a:pPr>
          <a:endParaRPr lang="en-IN" sz="1300" kern="1200" dirty="0"/>
        </a:p>
      </dsp:txBody>
      <dsp:txXfrm>
        <a:off x="0" y="285228"/>
        <a:ext cx="11710800" cy="745078"/>
      </dsp:txXfrm>
    </dsp:sp>
    <dsp:sp modelId="{F2A2224B-7312-48FA-8C49-8A1702561288}">
      <dsp:nvSpPr>
        <dsp:cNvPr id="0" name=""/>
        <dsp:cNvSpPr/>
      </dsp:nvSpPr>
      <dsp:spPr>
        <a:xfrm>
          <a:off x="0" y="1030306"/>
          <a:ext cx="11710800" cy="27912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   </a:t>
          </a:r>
          <a:r>
            <a:rPr lang="en-US" sz="1300" b="1" kern="1200" dirty="0"/>
            <a:t>Integrated:</a:t>
          </a:r>
          <a:endParaRPr lang="en-IN" sz="1300" b="1" kern="1200" dirty="0"/>
        </a:p>
      </dsp:txBody>
      <dsp:txXfrm>
        <a:off x="13626" y="1043932"/>
        <a:ext cx="11683548" cy="251869"/>
      </dsp:txXfrm>
    </dsp:sp>
    <dsp:sp modelId="{0D196086-888D-4427-AC5B-60F41A09646F}">
      <dsp:nvSpPr>
        <dsp:cNvPr id="0" name=""/>
        <dsp:cNvSpPr/>
      </dsp:nvSpPr>
      <dsp:spPr>
        <a:xfrm>
          <a:off x="0" y="1309427"/>
          <a:ext cx="11710800" cy="74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6510" rIns="92456" bIns="16510" numCol="1" spcCol="1270" anchor="t" anchorCtr="0">
          <a:noAutofit/>
        </a:bodyPr>
        <a:lstStyle/>
        <a:p>
          <a:pPr marL="114300" lvl="1" indent="-114300" algn="l" defTabSz="577850">
            <a:lnSpc>
              <a:spcPct val="100000"/>
            </a:lnSpc>
            <a:spcBef>
              <a:spcPct val="0"/>
            </a:spcBef>
            <a:spcAft>
              <a:spcPct val="20000"/>
            </a:spcAft>
            <a:buChar char="•"/>
          </a:pPr>
          <a:r>
            <a:rPr lang="en-US" sz="1300" kern="1200" dirty="0"/>
            <a:t>It combines data from various sources, such as relational databases, flat files, and transactional systems, into a unified and consistent format with standardized naming conventions, codes, and structures, ensuring reliability for analysis. This integration allows businesses to maintain data consistency across all departments (Astera, 2024, para. 5; Sprinkle, 2024, para. 3; GeeksForGeeks, 2023, para. 4; </a:t>
          </a:r>
          <a:r>
            <a:rPr lang="en-IN" sz="1300" kern="1200" dirty="0"/>
            <a:t>Intellipaat</a:t>
          </a:r>
          <a:r>
            <a:rPr lang="en-US" sz="1300" kern="1200" dirty="0"/>
            <a:t>, 2019, 00:03:44).</a:t>
          </a:r>
          <a:endParaRPr lang="en-IN" sz="1300" kern="1200" dirty="0"/>
        </a:p>
        <a:p>
          <a:pPr marL="114300" lvl="1" indent="-114300" algn="l" defTabSz="577850">
            <a:lnSpc>
              <a:spcPct val="100000"/>
            </a:lnSpc>
            <a:spcBef>
              <a:spcPct val="0"/>
            </a:spcBef>
            <a:spcAft>
              <a:spcPct val="20000"/>
            </a:spcAft>
            <a:buChar char="•"/>
          </a:pPr>
          <a:endParaRPr lang="en-IN" sz="1300" kern="1200" dirty="0"/>
        </a:p>
      </dsp:txBody>
      <dsp:txXfrm>
        <a:off x="0" y="1309427"/>
        <a:ext cx="11710800" cy="745078"/>
      </dsp:txXfrm>
    </dsp:sp>
    <dsp:sp modelId="{E2902EB9-66F3-45AD-8004-2A957E164B41}">
      <dsp:nvSpPr>
        <dsp:cNvPr id="0" name=""/>
        <dsp:cNvSpPr/>
      </dsp:nvSpPr>
      <dsp:spPr>
        <a:xfrm>
          <a:off x="0" y="2054506"/>
          <a:ext cx="11710800" cy="27912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b="1" kern="1200" dirty="0"/>
            <a:t>   Time-Variant:</a:t>
          </a:r>
          <a:endParaRPr lang="en-IN" sz="1300" b="1" kern="1200" dirty="0"/>
        </a:p>
      </dsp:txBody>
      <dsp:txXfrm>
        <a:off x="13626" y="2068132"/>
        <a:ext cx="11683548" cy="251869"/>
      </dsp:txXfrm>
    </dsp:sp>
    <dsp:sp modelId="{D0C7E861-E209-4AB2-BD87-388F6CA804DF}">
      <dsp:nvSpPr>
        <dsp:cNvPr id="0" name=""/>
        <dsp:cNvSpPr/>
      </dsp:nvSpPr>
      <dsp:spPr>
        <a:xfrm>
          <a:off x="0" y="2333627"/>
          <a:ext cx="11710800" cy="74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6510" rIns="92456" bIns="16510" numCol="1" spcCol="1270" anchor="t" anchorCtr="0">
          <a:noAutofit/>
        </a:bodyPr>
        <a:lstStyle/>
        <a:p>
          <a:pPr marL="114300" lvl="1" indent="-114300" algn="l" defTabSz="577850">
            <a:lnSpc>
              <a:spcPct val="100000"/>
            </a:lnSpc>
            <a:spcBef>
              <a:spcPct val="0"/>
            </a:spcBef>
            <a:spcAft>
              <a:spcPct val="20000"/>
            </a:spcAft>
            <a:buChar char="•"/>
          </a:pPr>
          <a:r>
            <a:rPr lang="en-US" sz="1300" kern="1200" dirty="0"/>
            <a:t>Data is stored with a time dimension, enabling historical analysis and trend identification over specific time periods. This feature allows organizations to forecast trends by comparing data from different time frames (Astera, 2024, para. 5; Sprinkle, 2024, para. 4; GeeksForGeeks, 2023, para. 5; </a:t>
          </a:r>
          <a:r>
            <a:rPr lang="en-IN" sz="1300" kern="1200" dirty="0"/>
            <a:t>Intellipaat</a:t>
          </a:r>
          <a:r>
            <a:rPr lang="en-US" sz="1300" kern="1200" dirty="0"/>
            <a:t>, 2019, 00:03:44).</a:t>
          </a:r>
          <a:endParaRPr lang="en-IN" sz="1300" kern="1200" dirty="0"/>
        </a:p>
        <a:p>
          <a:pPr marL="114300" lvl="1" indent="-114300" algn="l" defTabSz="577850">
            <a:lnSpc>
              <a:spcPct val="100000"/>
            </a:lnSpc>
            <a:spcBef>
              <a:spcPct val="0"/>
            </a:spcBef>
            <a:spcAft>
              <a:spcPct val="20000"/>
            </a:spcAft>
            <a:buChar char="•"/>
          </a:pPr>
          <a:endParaRPr lang="en-IN" sz="1300" kern="1200" dirty="0"/>
        </a:p>
      </dsp:txBody>
      <dsp:txXfrm>
        <a:off x="0" y="2333627"/>
        <a:ext cx="11710800" cy="745078"/>
      </dsp:txXfrm>
    </dsp:sp>
    <dsp:sp modelId="{A58FA59D-CDFE-4D3D-93D1-AACE2D44E6C4}">
      <dsp:nvSpPr>
        <dsp:cNvPr id="0" name=""/>
        <dsp:cNvSpPr/>
      </dsp:nvSpPr>
      <dsp:spPr>
        <a:xfrm>
          <a:off x="0" y="3078705"/>
          <a:ext cx="11710800" cy="27912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b="1" kern="1200" dirty="0"/>
            <a:t>   Non-Volatile:</a:t>
          </a:r>
          <a:endParaRPr lang="en-IN" sz="1300" b="1" kern="1200" dirty="0"/>
        </a:p>
      </dsp:txBody>
      <dsp:txXfrm>
        <a:off x="13626" y="3092331"/>
        <a:ext cx="11683548" cy="251869"/>
      </dsp:txXfrm>
    </dsp:sp>
    <dsp:sp modelId="{58B69C63-F876-4586-8DBC-5846319FD5A2}">
      <dsp:nvSpPr>
        <dsp:cNvPr id="0" name=""/>
        <dsp:cNvSpPr/>
      </dsp:nvSpPr>
      <dsp:spPr>
        <a:xfrm>
          <a:off x="0" y="3357827"/>
          <a:ext cx="11710800" cy="74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6510" rIns="92456" bIns="16510" numCol="1" spcCol="1270" anchor="t" anchorCtr="0">
          <a:noAutofit/>
        </a:bodyPr>
        <a:lstStyle/>
        <a:p>
          <a:pPr marL="114300" lvl="1" indent="-114300" algn="l" defTabSz="577850">
            <a:lnSpc>
              <a:spcPct val="100000"/>
            </a:lnSpc>
            <a:spcBef>
              <a:spcPct val="0"/>
            </a:spcBef>
            <a:spcAft>
              <a:spcPct val="20000"/>
            </a:spcAft>
            <a:buChar char="•"/>
          </a:pPr>
          <a:r>
            <a:rPr lang="en-US" sz="1300" kern="1200" dirty="0"/>
            <a:t>Once added to the data warehouse, data is not deleted or updated, preserving historical information for stable and reliable long-term analysis. This ensures that even older data is available for retrospective evaluations (Astera, 2024, para. 5; Sprinkle, 2024, para. 5; GeeksForGeeks, 2023, para. 6; </a:t>
          </a:r>
          <a:r>
            <a:rPr lang="en-IN" sz="1300" kern="1200" dirty="0"/>
            <a:t>Intellipaat</a:t>
          </a:r>
          <a:r>
            <a:rPr lang="en-US" sz="1300" kern="1200" dirty="0"/>
            <a:t>, 2019, 00:03:44).</a:t>
          </a:r>
          <a:endParaRPr lang="en-IN" sz="1300" kern="1200" dirty="0"/>
        </a:p>
        <a:p>
          <a:pPr marL="114300" lvl="1" indent="-114300" algn="l" defTabSz="577850">
            <a:lnSpc>
              <a:spcPct val="100000"/>
            </a:lnSpc>
            <a:spcBef>
              <a:spcPct val="0"/>
            </a:spcBef>
            <a:spcAft>
              <a:spcPct val="20000"/>
            </a:spcAft>
            <a:buChar char="•"/>
          </a:pPr>
          <a:endParaRPr lang="en-IN" sz="1300" kern="1200" dirty="0"/>
        </a:p>
      </dsp:txBody>
      <dsp:txXfrm>
        <a:off x="0" y="3357827"/>
        <a:ext cx="11710800" cy="745078"/>
      </dsp:txXfrm>
    </dsp:sp>
    <dsp:sp modelId="{E9D6D85B-6484-406C-8273-3BAAD46723CC}">
      <dsp:nvSpPr>
        <dsp:cNvPr id="0" name=""/>
        <dsp:cNvSpPr/>
      </dsp:nvSpPr>
      <dsp:spPr>
        <a:xfrm>
          <a:off x="0" y="4102905"/>
          <a:ext cx="11710800" cy="27912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b="1" kern="1200" dirty="0"/>
            <a:t>   Centralized Repository:</a:t>
          </a:r>
          <a:endParaRPr lang="en-IN" sz="1300" b="1" kern="1200" dirty="0"/>
        </a:p>
      </dsp:txBody>
      <dsp:txXfrm>
        <a:off x="13626" y="4116531"/>
        <a:ext cx="11683548" cy="251869"/>
      </dsp:txXfrm>
    </dsp:sp>
    <dsp:sp modelId="{8B2A81DC-D99E-41B7-8C94-89BF2E9A8994}">
      <dsp:nvSpPr>
        <dsp:cNvPr id="0" name=""/>
        <dsp:cNvSpPr/>
      </dsp:nvSpPr>
      <dsp:spPr>
        <a:xfrm>
          <a:off x="0" y="4382027"/>
          <a:ext cx="11710800" cy="571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6510" rIns="92456" bIns="16510" numCol="1" spcCol="1270" anchor="t" anchorCtr="0">
          <a:noAutofit/>
        </a:bodyPr>
        <a:lstStyle/>
        <a:p>
          <a:pPr marL="114300" lvl="1" indent="-114300" algn="l" defTabSz="577850">
            <a:lnSpc>
              <a:spcPct val="100000"/>
            </a:lnSpc>
            <a:spcBef>
              <a:spcPct val="0"/>
            </a:spcBef>
            <a:spcAft>
              <a:spcPct val="20000"/>
            </a:spcAft>
            <a:buChar char="•"/>
          </a:pPr>
          <a:r>
            <a:rPr lang="en-US" sz="1300" kern="1200" dirty="0"/>
            <a:t>A data warehouse acts as a single source of truth, storing data from various sources in one place to simplify access, management, and analysis. It improves collaboration across departments by ensuring everyone uses the same data (Sprinkle, 2024, para. 6).</a:t>
          </a:r>
          <a:endParaRPr lang="en-IN" sz="1300" kern="1200" dirty="0"/>
        </a:p>
        <a:p>
          <a:pPr marL="114300" lvl="1" indent="-114300" algn="l" defTabSz="577850">
            <a:lnSpc>
              <a:spcPct val="100000"/>
            </a:lnSpc>
            <a:spcBef>
              <a:spcPct val="0"/>
            </a:spcBef>
            <a:spcAft>
              <a:spcPct val="20000"/>
            </a:spcAft>
            <a:buChar char="•"/>
          </a:pPr>
          <a:endParaRPr lang="en-IN" sz="1300" kern="1200" dirty="0"/>
        </a:p>
      </dsp:txBody>
      <dsp:txXfrm>
        <a:off x="0" y="4382027"/>
        <a:ext cx="11710800" cy="571804"/>
      </dsp:txXfrm>
    </dsp:sp>
    <dsp:sp modelId="{62E17B51-CAEE-4ABD-B0FE-F0EBAFF106CA}">
      <dsp:nvSpPr>
        <dsp:cNvPr id="0" name=""/>
        <dsp:cNvSpPr/>
      </dsp:nvSpPr>
      <dsp:spPr>
        <a:xfrm>
          <a:off x="0" y="4953831"/>
          <a:ext cx="11710800" cy="27912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b="1" kern="1200" dirty="0"/>
            <a:t>   Read-Optimized:</a:t>
          </a:r>
          <a:endParaRPr lang="en-IN" sz="1300" b="1" kern="1200" dirty="0"/>
        </a:p>
      </dsp:txBody>
      <dsp:txXfrm>
        <a:off x="13626" y="4967457"/>
        <a:ext cx="11683548" cy="251869"/>
      </dsp:txXfrm>
    </dsp:sp>
    <dsp:sp modelId="{2556E29B-15A0-4C9E-9E79-8933D6E6605B}">
      <dsp:nvSpPr>
        <dsp:cNvPr id="0" name=""/>
        <dsp:cNvSpPr/>
      </dsp:nvSpPr>
      <dsp:spPr>
        <a:xfrm>
          <a:off x="0" y="5232953"/>
          <a:ext cx="11710800" cy="571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6510" rIns="92456" bIns="16510" numCol="1" spcCol="1270" anchor="t" anchorCtr="0">
          <a:noAutofit/>
        </a:bodyPr>
        <a:lstStyle/>
        <a:p>
          <a:pPr marL="114300" lvl="1" indent="-114300" algn="l" defTabSz="577850">
            <a:lnSpc>
              <a:spcPct val="100000"/>
            </a:lnSpc>
            <a:spcBef>
              <a:spcPct val="0"/>
            </a:spcBef>
            <a:spcAft>
              <a:spcPct val="20000"/>
            </a:spcAft>
            <a:buChar char="•"/>
          </a:pPr>
          <a:r>
            <a:rPr lang="en-US" sz="1300" kern="1200" dirty="0"/>
            <a:t>Designed for fast querying and analysis, the data warehouse uses indexing and aggregations to support efficient reporting and business intelligence. This design reduces the time needed to generate complex reports (GeeksForGeeks, 2023, para. 9).</a:t>
          </a:r>
          <a:endParaRPr lang="en-IN" sz="1300" kern="1200" dirty="0"/>
        </a:p>
        <a:p>
          <a:pPr marL="114300" lvl="1" indent="-114300" algn="l" defTabSz="577850">
            <a:lnSpc>
              <a:spcPct val="100000"/>
            </a:lnSpc>
            <a:spcBef>
              <a:spcPct val="0"/>
            </a:spcBef>
            <a:spcAft>
              <a:spcPct val="20000"/>
            </a:spcAft>
            <a:buChar char="•"/>
          </a:pPr>
          <a:endParaRPr lang="en-IN" sz="1300" kern="1200" dirty="0"/>
        </a:p>
      </dsp:txBody>
      <dsp:txXfrm>
        <a:off x="0" y="5232953"/>
        <a:ext cx="11710800" cy="5718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47D15-BB9A-4AFC-9D24-ECF31C030D46}">
      <dsp:nvSpPr>
        <dsp:cNvPr id="0" name=""/>
        <dsp:cNvSpPr/>
      </dsp:nvSpPr>
      <dsp:spPr>
        <a:xfrm>
          <a:off x="0" y="13969"/>
          <a:ext cx="11710800" cy="4680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   Summary Data:</a:t>
          </a:r>
          <a:endParaRPr lang="en-IN" sz="1300" b="1" kern="1200" dirty="0"/>
        </a:p>
      </dsp:txBody>
      <dsp:txXfrm>
        <a:off x="22846" y="36815"/>
        <a:ext cx="11665108" cy="422308"/>
      </dsp:txXfrm>
    </dsp:sp>
    <dsp:sp modelId="{81A4088F-4EDA-4EAF-B132-94A6AC97B6CB}">
      <dsp:nvSpPr>
        <dsp:cNvPr id="0" name=""/>
        <dsp:cNvSpPr/>
      </dsp:nvSpPr>
      <dsp:spPr>
        <a:xfrm>
          <a:off x="0" y="481969"/>
          <a:ext cx="11710800" cy="68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6510" rIns="92456" bIns="16510" numCol="1" spcCol="1270" anchor="t" anchorCtr="0">
          <a:noAutofit/>
        </a:bodyPr>
        <a:lstStyle/>
        <a:p>
          <a:pPr marL="114300" lvl="1" indent="-114300" algn="l" defTabSz="577850">
            <a:lnSpc>
              <a:spcPct val="100000"/>
            </a:lnSpc>
            <a:spcBef>
              <a:spcPct val="0"/>
            </a:spcBef>
            <a:spcAft>
              <a:spcPct val="20000"/>
            </a:spcAft>
            <a:buChar char="•"/>
          </a:pPr>
          <a:r>
            <a:rPr lang="en-US" sz="1300" kern="1200" dirty="0"/>
            <a:t>Summarized and aggregated data is stored to enable quicker analysis and reporting, reducing the need for processing raw data repeatedly. This helps in saving storage space and improving query performance (GeeksForGeeks, 2023, para. 10).</a:t>
          </a:r>
          <a:endParaRPr lang="en-IN" sz="1300" kern="1200" dirty="0"/>
        </a:p>
        <a:p>
          <a:pPr marL="114300" lvl="1" indent="-114300" algn="l" defTabSz="577850">
            <a:lnSpc>
              <a:spcPct val="100000"/>
            </a:lnSpc>
            <a:spcBef>
              <a:spcPct val="0"/>
            </a:spcBef>
            <a:spcAft>
              <a:spcPct val="20000"/>
            </a:spcAft>
            <a:buChar char="•"/>
          </a:pPr>
          <a:endParaRPr lang="en-IN" sz="1300" kern="1200" dirty="0"/>
        </a:p>
      </dsp:txBody>
      <dsp:txXfrm>
        <a:off x="0" y="481969"/>
        <a:ext cx="11710800" cy="685687"/>
      </dsp:txXfrm>
    </dsp:sp>
    <dsp:sp modelId="{6AC9482E-0563-4B22-9DC2-BFD3CEE4B261}">
      <dsp:nvSpPr>
        <dsp:cNvPr id="0" name=""/>
        <dsp:cNvSpPr/>
      </dsp:nvSpPr>
      <dsp:spPr>
        <a:xfrm>
          <a:off x="0" y="1167657"/>
          <a:ext cx="11710800" cy="4680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   </a:t>
          </a:r>
          <a:r>
            <a:rPr lang="en-US" sz="1300" b="1" kern="1200" dirty="0"/>
            <a:t>Schema-on-Write:</a:t>
          </a:r>
          <a:endParaRPr lang="en-IN" sz="1300" b="1" kern="1200" dirty="0"/>
        </a:p>
      </dsp:txBody>
      <dsp:txXfrm>
        <a:off x="22846" y="1190503"/>
        <a:ext cx="11665108" cy="422308"/>
      </dsp:txXfrm>
    </dsp:sp>
    <dsp:sp modelId="{9EEB51EB-695A-4FBD-BBD6-E2A2EA6375C6}">
      <dsp:nvSpPr>
        <dsp:cNvPr id="0" name=""/>
        <dsp:cNvSpPr/>
      </dsp:nvSpPr>
      <dsp:spPr>
        <a:xfrm>
          <a:off x="0" y="1635657"/>
          <a:ext cx="11710800" cy="659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6510" rIns="92456" bIns="16510" numCol="1" spcCol="1270" anchor="t" anchorCtr="0">
          <a:noAutofit/>
        </a:bodyPr>
        <a:lstStyle/>
        <a:p>
          <a:pPr marL="114300" lvl="1" indent="-114300" algn="l" defTabSz="577850">
            <a:lnSpc>
              <a:spcPct val="100000"/>
            </a:lnSpc>
            <a:spcBef>
              <a:spcPct val="0"/>
            </a:spcBef>
            <a:spcAft>
              <a:spcPct val="20000"/>
            </a:spcAft>
            <a:buChar char="•"/>
          </a:pPr>
          <a:r>
            <a:rPr lang="en-US" sz="1300" kern="1200" dirty="0"/>
            <a:t>Data is transformed and structured according to a predefined schema before loading, ensuring consistency and readiness for analysis. This approach makes the data warehouse ready for immediate querying once the data is loaded (GeeksForGeeks, 2023, para. 12).</a:t>
          </a:r>
          <a:endParaRPr lang="en-IN" sz="1300" kern="1200" dirty="0"/>
        </a:p>
        <a:p>
          <a:pPr marL="114300" lvl="1" indent="-114300" algn="l" defTabSz="577850">
            <a:lnSpc>
              <a:spcPct val="90000"/>
            </a:lnSpc>
            <a:spcBef>
              <a:spcPct val="0"/>
            </a:spcBef>
            <a:spcAft>
              <a:spcPct val="20000"/>
            </a:spcAft>
            <a:buChar char="•"/>
          </a:pPr>
          <a:endParaRPr lang="en-IN" sz="1300" kern="1200" dirty="0"/>
        </a:p>
      </dsp:txBody>
      <dsp:txXfrm>
        <a:off x="0" y="1635657"/>
        <a:ext cx="11710800" cy="659812"/>
      </dsp:txXfrm>
    </dsp:sp>
    <dsp:sp modelId="{CD711285-ECCE-4F67-B9CD-C96E3561D19B}">
      <dsp:nvSpPr>
        <dsp:cNvPr id="0" name=""/>
        <dsp:cNvSpPr/>
      </dsp:nvSpPr>
      <dsp:spPr>
        <a:xfrm>
          <a:off x="0" y="2295469"/>
          <a:ext cx="11710800" cy="4680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   </a:t>
          </a:r>
          <a:r>
            <a:rPr lang="en-US" sz="1300" b="1" kern="1200" dirty="0"/>
            <a:t>Query-Driven:</a:t>
          </a:r>
          <a:endParaRPr lang="en-IN" sz="1300" b="1" kern="1200" dirty="0"/>
        </a:p>
      </dsp:txBody>
      <dsp:txXfrm>
        <a:off x="22846" y="2318315"/>
        <a:ext cx="11665108" cy="422308"/>
      </dsp:txXfrm>
    </dsp:sp>
    <dsp:sp modelId="{590D6B56-98E1-429B-AEC4-14BAF422AF6F}">
      <dsp:nvSpPr>
        <dsp:cNvPr id="0" name=""/>
        <dsp:cNvSpPr/>
      </dsp:nvSpPr>
      <dsp:spPr>
        <a:xfrm>
          <a:off x="0" y="2763469"/>
          <a:ext cx="11710800" cy="659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6510" rIns="92456" bIns="16510" numCol="1" spcCol="1270" anchor="t" anchorCtr="0">
          <a:noAutofit/>
        </a:bodyPr>
        <a:lstStyle/>
        <a:p>
          <a:pPr marL="114300" lvl="1" indent="-114300" algn="l" defTabSz="577850">
            <a:lnSpc>
              <a:spcPct val="100000"/>
            </a:lnSpc>
            <a:spcBef>
              <a:spcPct val="0"/>
            </a:spcBef>
            <a:spcAft>
              <a:spcPct val="20000"/>
            </a:spcAft>
            <a:buChar char="•"/>
          </a:pPr>
          <a:r>
            <a:rPr lang="en-US" sz="1300" kern="1200" dirty="0"/>
            <a:t>It supports ad-hoc queries and reporting, allowing business users to access the data warehouse directly without requiring technical expertise. This flexibility enhances the decision-making process by enabling quick insights (GeeksForGeeks, 2023, para. 13).</a:t>
          </a:r>
          <a:endParaRPr lang="en-IN" sz="1300" kern="1200" dirty="0"/>
        </a:p>
        <a:p>
          <a:pPr marL="114300" lvl="1" indent="-114300" algn="l" defTabSz="577850">
            <a:lnSpc>
              <a:spcPct val="90000"/>
            </a:lnSpc>
            <a:spcBef>
              <a:spcPct val="0"/>
            </a:spcBef>
            <a:spcAft>
              <a:spcPct val="20000"/>
            </a:spcAft>
            <a:buChar char="•"/>
          </a:pPr>
          <a:endParaRPr lang="en-IN" sz="1300" kern="1200" dirty="0"/>
        </a:p>
      </dsp:txBody>
      <dsp:txXfrm>
        <a:off x="0" y="2763469"/>
        <a:ext cx="11710800" cy="659812"/>
      </dsp:txXfrm>
    </dsp:sp>
    <dsp:sp modelId="{35E7383F-0F7B-46BC-A093-98EAA4D19E3E}">
      <dsp:nvSpPr>
        <dsp:cNvPr id="0" name=""/>
        <dsp:cNvSpPr/>
      </dsp:nvSpPr>
      <dsp:spPr>
        <a:xfrm>
          <a:off x="0" y="3423282"/>
          <a:ext cx="11710800" cy="4680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   Enterprise Data Warehouse (EDW):</a:t>
          </a:r>
          <a:endParaRPr lang="en-IN" sz="1300" b="1" kern="1200" dirty="0"/>
        </a:p>
      </dsp:txBody>
      <dsp:txXfrm>
        <a:off x="22846" y="3446128"/>
        <a:ext cx="11665108" cy="422308"/>
      </dsp:txXfrm>
    </dsp:sp>
    <dsp:sp modelId="{0BF4A72A-647D-4AB9-A701-09E9F422EAB6}">
      <dsp:nvSpPr>
        <dsp:cNvPr id="0" name=""/>
        <dsp:cNvSpPr/>
      </dsp:nvSpPr>
      <dsp:spPr>
        <a:xfrm>
          <a:off x="0" y="3891282"/>
          <a:ext cx="11710800" cy="659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6510" rIns="92456" bIns="16510" numCol="1" spcCol="1270" anchor="t" anchorCtr="0">
          <a:noAutofit/>
        </a:bodyPr>
        <a:lstStyle/>
        <a:p>
          <a:pPr marL="114300" lvl="1" indent="-114300" algn="l" defTabSz="577850">
            <a:lnSpc>
              <a:spcPct val="100000"/>
            </a:lnSpc>
            <a:spcBef>
              <a:spcPct val="0"/>
            </a:spcBef>
            <a:spcAft>
              <a:spcPct val="20000"/>
            </a:spcAft>
            <a:buChar char="•"/>
          </a:pPr>
          <a:r>
            <a:rPr lang="en-US" sz="1300" kern="1200" dirty="0"/>
            <a:t>EDW serves as a large-scale centralized system that ensures data quality, handles user demands, supports large data volumes, and enhances business intelligence capabilities. It also enables merging data for a unified data model and supports advanced analytics (Sprinkle, 2024, para. 7).</a:t>
          </a:r>
          <a:endParaRPr lang="en-IN" sz="1300" kern="1200" dirty="0"/>
        </a:p>
        <a:p>
          <a:pPr marL="114300" lvl="1" indent="-114300" algn="l" defTabSz="577850">
            <a:lnSpc>
              <a:spcPct val="90000"/>
            </a:lnSpc>
            <a:spcBef>
              <a:spcPct val="0"/>
            </a:spcBef>
            <a:spcAft>
              <a:spcPct val="20000"/>
            </a:spcAft>
            <a:buChar char="•"/>
          </a:pPr>
          <a:endParaRPr lang="en-IN" sz="1300" kern="1200" dirty="0"/>
        </a:p>
      </dsp:txBody>
      <dsp:txXfrm>
        <a:off x="0" y="3891282"/>
        <a:ext cx="11710800" cy="659812"/>
      </dsp:txXfrm>
    </dsp:sp>
    <dsp:sp modelId="{5BD054D5-9F6D-453B-AB41-F46120E4C672}">
      <dsp:nvSpPr>
        <dsp:cNvPr id="0" name=""/>
        <dsp:cNvSpPr/>
      </dsp:nvSpPr>
      <dsp:spPr>
        <a:xfrm>
          <a:off x="0" y="4551094"/>
          <a:ext cx="11710800" cy="4680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   Historical Data:</a:t>
          </a:r>
          <a:endParaRPr lang="en-IN" sz="1300" b="1" kern="1200" dirty="0"/>
        </a:p>
      </dsp:txBody>
      <dsp:txXfrm>
        <a:off x="22846" y="4573940"/>
        <a:ext cx="11665108" cy="422308"/>
      </dsp:txXfrm>
    </dsp:sp>
    <dsp:sp modelId="{510359B5-668A-4D4A-AD8F-D251E6035214}">
      <dsp:nvSpPr>
        <dsp:cNvPr id="0" name=""/>
        <dsp:cNvSpPr/>
      </dsp:nvSpPr>
      <dsp:spPr>
        <a:xfrm>
          <a:off x="0" y="5019094"/>
          <a:ext cx="11710800" cy="659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6510" rIns="92456" bIns="16510" numCol="1" spcCol="1270" anchor="t" anchorCtr="0">
          <a:noAutofit/>
        </a:bodyPr>
        <a:lstStyle/>
        <a:p>
          <a:pPr marL="114300" lvl="1" indent="-114300" algn="l" defTabSz="577850">
            <a:lnSpc>
              <a:spcPct val="100000"/>
            </a:lnSpc>
            <a:spcBef>
              <a:spcPct val="0"/>
            </a:spcBef>
            <a:spcAft>
              <a:spcPct val="20000"/>
            </a:spcAft>
            <a:buChar char="•"/>
          </a:pPr>
          <a:r>
            <a:rPr lang="en-US" sz="1300" kern="1200" dirty="0"/>
            <a:t>The warehouse stores vast amounts of historical data, making it possible to analyze long-term trends, patterns, and performance metrics over extended periods. This aids in identifying significant changes or progress over time (GeeksForGeeks, 2023, para. 11).</a:t>
          </a:r>
          <a:endParaRPr lang="en-IN" sz="1300" kern="1200" dirty="0"/>
        </a:p>
        <a:p>
          <a:pPr marL="114300" lvl="1" indent="-114300" algn="l" defTabSz="577850">
            <a:lnSpc>
              <a:spcPct val="90000"/>
            </a:lnSpc>
            <a:spcBef>
              <a:spcPct val="0"/>
            </a:spcBef>
            <a:spcAft>
              <a:spcPct val="20000"/>
            </a:spcAft>
            <a:buChar char="•"/>
          </a:pPr>
          <a:endParaRPr lang="en-IN" sz="1300" kern="1200" dirty="0"/>
        </a:p>
      </dsp:txBody>
      <dsp:txXfrm>
        <a:off x="0" y="5019094"/>
        <a:ext cx="11710800" cy="6598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D9159-4928-4754-88E9-89ABB781B8CA}">
      <dsp:nvSpPr>
        <dsp:cNvPr id="0" name=""/>
        <dsp:cNvSpPr/>
      </dsp:nvSpPr>
      <dsp:spPr>
        <a:xfrm>
          <a:off x="0" y="336660"/>
          <a:ext cx="11710800" cy="72000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   User satisfaction:</a:t>
          </a:r>
          <a:endParaRPr lang="en-IN" sz="1400" b="1" kern="1200" dirty="0"/>
        </a:p>
      </dsp:txBody>
      <dsp:txXfrm>
        <a:off x="35148" y="371808"/>
        <a:ext cx="11640504" cy="649708"/>
      </dsp:txXfrm>
    </dsp:sp>
    <dsp:sp modelId="{19E72CBB-30D5-4864-A03D-C50D948495DB}">
      <dsp:nvSpPr>
        <dsp:cNvPr id="0" name=""/>
        <dsp:cNvSpPr/>
      </dsp:nvSpPr>
      <dsp:spPr>
        <a:xfrm>
          <a:off x="0" y="1056665"/>
          <a:ext cx="11710800" cy="1816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7780" rIns="99568" bIns="17780" numCol="1" spcCol="1270" anchor="t" anchorCtr="0">
          <a:noAutofit/>
        </a:bodyPr>
        <a:lstStyle/>
        <a:p>
          <a:pPr marL="114300" lvl="1" indent="-114300" algn="l" defTabSz="622300">
            <a:lnSpc>
              <a:spcPct val="100000"/>
            </a:lnSpc>
            <a:spcBef>
              <a:spcPct val="0"/>
            </a:spcBef>
            <a:spcAft>
              <a:spcPct val="20000"/>
            </a:spcAft>
            <a:buChar char="•"/>
          </a:pPr>
          <a:r>
            <a:rPr lang="en-US" sz="1400" kern="1200" dirty="0"/>
            <a:t>User satisfaction is a key measure of BI system success, focusing on how well the system addresses user needs. The evaluation process includes assessing whether the system provides the specific information that users require and if that information is accurate. Another important aspect is the format of the reports; users need to feel that the information is presented in a way that is both useful and easy to understand. Additionally, the system's ease of use plays a critical role, as users must find it intuitive and accessible. Timeliness is also crucial—users need to receive the information they need without unnecessary delays. For example, users are asked if the system is user-friendly, if the reports are clear, and whether the necessary information is provided on time </a:t>
          </a:r>
          <a:r>
            <a:rPr lang="pl-PL" sz="1400" kern="1200" dirty="0"/>
            <a:t>(Dedić &amp; Stanier, 20</a:t>
          </a:r>
          <a:r>
            <a:rPr lang="en-US" sz="1400" kern="1200" dirty="0"/>
            <a:t>17</a:t>
          </a:r>
          <a:r>
            <a:rPr lang="pl-PL" sz="1400" kern="1200" dirty="0"/>
            <a:t>, p. </a:t>
          </a:r>
          <a:r>
            <a:rPr lang="en-US" sz="1400" kern="1200" dirty="0"/>
            <a:t>0</a:t>
          </a:r>
          <a:r>
            <a:rPr lang="pl-PL" sz="1400" kern="1200" dirty="0"/>
            <a:t>4)</a:t>
          </a:r>
          <a:r>
            <a:rPr lang="en-US" sz="1400" kern="1200" dirty="0"/>
            <a:t>. By evaluating these factors, businesses can gain insight into whether their BI system truly meets user requirements and expectations.</a:t>
          </a:r>
          <a:endParaRPr lang="en-IN" sz="1400" kern="1200" dirty="0"/>
        </a:p>
        <a:p>
          <a:pPr marL="114300" lvl="1" indent="-114300" algn="l" defTabSz="622300">
            <a:lnSpc>
              <a:spcPct val="90000"/>
            </a:lnSpc>
            <a:spcBef>
              <a:spcPct val="0"/>
            </a:spcBef>
            <a:spcAft>
              <a:spcPct val="20000"/>
            </a:spcAft>
            <a:buChar char="•"/>
          </a:pPr>
          <a:endParaRPr lang="en-IN" sz="1400" kern="1200" dirty="0"/>
        </a:p>
      </dsp:txBody>
      <dsp:txXfrm>
        <a:off x="0" y="1056665"/>
        <a:ext cx="11710800" cy="1816425"/>
      </dsp:txXfrm>
    </dsp:sp>
    <dsp:sp modelId="{BA7D09A2-D766-4A20-AB1B-9543019D1CE0}">
      <dsp:nvSpPr>
        <dsp:cNvPr id="0" name=""/>
        <dsp:cNvSpPr/>
      </dsp:nvSpPr>
      <dsp:spPr>
        <a:xfrm>
          <a:off x="0" y="2873090"/>
          <a:ext cx="11710800" cy="72000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   Technical functionality:</a:t>
          </a:r>
          <a:endParaRPr lang="en-IN" sz="1400" b="1" kern="1200" dirty="0"/>
        </a:p>
      </dsp:txBody>
      <dsp:txXfrm>
        <a:off x="35148" y="2908238"/>
        <a:ext cx="11640504" cy="649708"/>
      </dsp:txXfrm>
    </dsp:sp>
    <dsp:sp modelId="{D870CED2-9198-49A4-984A-F4842AA622AA}">
      <dsp:nvSpPr>
        <dsp:cNvPr id="0" name=""/>
        <dsp:cNvSpPr/>
      </dsp:nvSpPr>
      <dsp:spPr>
        <a:xfrm>
          <a:off x="0" y="3593095"/>
          <a:ext cx="11710800" cy="178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7780" rIns="99568" bIns="17780" numCol="1" spcCol="1270" anchor="t" anchorCtr="0">
          <a:noAutofit/>
        </a:bodyPr>
        <a:lstStyle/>
        <a:p>
          <a:pPr marL="114300" lvl="1" indent="-114300" algn="l" defTabSz="622300">
            <a:lnSpc>
              <a:spcPct val="100000"/>
            </a:lnSpc>
            <a:spcBef>
              <a:spcPct val="0"/>
            </a:spcBef>
            <a:spcAft>
              <a:spcPct val="20000"/>
            </a:spcAft>
            <a:buChar char="•"/>
          </a:pPr>
          <a:r>
            <a:rPr lang="en-US" sz="1400" kern="1200" dirty="0"/>
            <a:t>Technical functionality focuses on assessing the system's operational performance and how well it supports various business processes. Key elements in this category include measuring the system’s response time for generating reports and the execution time for running queries. Another important aspect is how the system performs when re-executing reports with different parameters, such as changes in language, currency, or units. Technical functionality also considers memory usage and CPU consumption during report generation and query execution, which are essential for understanding the system's efficiency. Scalability is another critical factor—organizations must evaluate whether the system can handle increasing amounts of data and users over time. Additionally, the system’s flexibility and extensibility are important, as they determine whether the system can be easily adapted to meet evolving business needs </a:t>
          </a:r>
          <a:r>
            <a:rPr lang="pl-PL" sz="1400" kern="1200" dirty="0"/>
            <a:t>(Dedić &amp; Stanier, 20</a:t>
          </a:r>
          <a:r>
            <a:rPr lang="en-US" sz="1400" kern="1200" dirty="0"/>
            <a:t>17</a:t>
          </a:r>
          <a:r>
            <a:rPr lang="pl-PL" sz="1400" kern="1200" dirty="0"/>
            <a:t>, p. </a:t>
          </a:r>
          <a:r>
            <a:rPr lang="en-US" sz="1400" kern="1200" dirty="0"/>
            <a:t>08</a:t>
          </a:r>
          <a:r>
            <a:rPr lang="pl-PL" sz="1400" kern="1200" dirty="0"/>
            <a:t>)</a:t>
          </a:r>
          <a:r>
            <a:rPr lang="en-US" sz="1400" kern="1200" dirty="0"/>
            <a:t>. By measuring these technical aspects, organizations can ensure their BI system is capable of supporting long-term growth and operational demands.</a:t>
          </a:r>
          <a:endParaRPr lang="en-IN" sz="1400" kern="1200" dirty="0"/>
        </a:p>
      </dsp:txBody>
      <dsp:txXfrm>
        <a:off x="0" y="3593095"/>
        <a:ext cx="11710800" cy="17827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D24AC0-1608-443B-ABAE-12731B1494C4}">
      <dsp:nvSpPr>
        <dsp:cNvPr id="0" name=""/>
        <dsp:cNvSpPr/>
      </dsp:nvSpPr>
      <dsp:spPr>
        <a:xfrm>
          <a:off x="0" y="204920"/>
          <a:ext cx="11710800" cy="742856"/>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   Comparison of data before and after implementing changes: </a:t>
          </a:r>
          <a:endParaRPr lang="en-IN" sz="1400" b="1" kern="1200" dirty="0"/>
        </a:p>
      </dsp:txBody>
      <dsp:txXfrm>
        <a:off x="36263" y="241183"/>
        <a:ext cx="11638274" cy="670330"/>
      </dsp:txXfrm>
    </dsp:sp>
    <dsp:sp modelId="{1A488F47-2313-40B7-9DBC-3B7911D51666}">
      <dsp:nvSpPr>
        <dsp:cNvPr id="0" name=""/>
        <dsp:cNvSpPr/>
      </dsp:nvSpPr>
      <dsp:spPr>
        <a:xfrm>
          <a:off x="0" y="947777"/>
          <a:ext cx="11710800" cy="161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7780" rIns="99568" bIns="17780" numCol="1" spcCol="1270" anchor="t" anchorCtr="0">
          <a:noAutofit/>
        </a:bodyPr>
        <a:lstStyle/>
        <a:p>
          <a:pPr marL="114300" lvl="1" indent="-114300" algn="l" defTabSz="622300">
            <a:lnSpc>
              <a:spcPct val="100000"/>
            </a:lnSpc>
            <a:spcBef>
              <a:spcPct val="0"/>
            </a:spcBef>
            <a:spcAft>
              <a:spcPct val="20000"/>
            </a:spcAft>
            <a:buChar char="•"/>
          </a:pPr>
          <a:r>
            <a:rPr lang="en-US" sz="1400" kern="1200" dirty="0"/>
            <a:t>To effectively measure the success of changes made to the BI system, it is essential to compare the data from two stages: before the changes are implemented and after they are in place. This comparison provides valuable insights into whether the modifications have led to improvements in system performance and user satisfaction. By analyzing the results from both the existing BI environment and the modified system, organizations can assess whether the changes have had a positive impact. For example, they can evaluate if the system’s response times have improved, if user satisfaction has increased, or if technical issues have been addressed. This before-and-after comparison serves as a powerful tool for understanding the effectiveness of the changes </a:t>
          </a:r>
          <a:r>
            <a:rPr lang="pl-PL" sz="1400" kern="1200" dirty="0"/>
            <a:t>(Dedić &amp; Stanier, 20</a:t>
          </a:r>
          <a:r>
            <a:rPr lang="en-US" sz="1400" kern="1200" dirty="0"/>
            <a:t>17</a:t>
          </a:r>
          <a:r>
            <a:rPr lang="pl-PL" sz="1400" kern="1200" dirty="0"/>
            <a:t>, p. </a:t>
          </a:r>
          <a:r>
            <a:rPr lang="en-US" sz="1400" kern="1200" dirty="0"/>
            <a:t>08</a:t>
          </a:r>
          <a:r>
            <a:rPr lang="pl-PL" sz="1400" kern="1200" dirty="0"/>
            <a:t>)</a:t>
          </a:r>
          <a:r>
            <a:rPr lang="en-US" sz="1400" kern="1200" dirty="0"/>
            <a:t>.</a:t>
          </a:r>
          <a:endParaRPr lang="en-IN" sz="1400" kern="1200" dirty="0"/>
        </a:p>
        <a:p>
          <a:pPr marL="114300" lvl="1" indent="-114300" algn="l" defTabSz="622300">
            <a:lnSpc>
              <a:spcPct val="100000"/>
            </a:lnSpc>
            <a:spcBef>
              <a:spcPct val="0"/>
            </a:spcBef>
            <a:spcAft>
              <a:spcPct val="20000"/>
            </a:spcAft>
            <a:buChar char="•"/>
          </a:pPr>
          <a:endParaRPr lang="en-IN" sz="1400" kern="1200" dirty="0"/>
        </a:p>
      </dsp:txBody>
      <dsp:txXfrm>
        <a:off x="0" y="947777"/>
        <a:ext cx="11710800" cy="1614600"/>
      </dsp:txXfrm>
    </dsp:sp>
    <dsp:sp modelId="{E9692D2B-29A9-4E27-9878-A2A8B84E3B85}">
      <dsp:nvSpPr>
        <dsp:cNvPr id="0" name=""/>
        <dsp:cNvSpPr/>
      </dsp:nvSpPr>
      <dsp:spPr>
        <a:xfrm>
          <a:off x="0" y="2562377"/>
          <a:ext cx="11710800" cy="72000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   Evaluation tool for measuring BI system effectiveness: </a:t>
          </a:r>
          <a:endParaRPr lang="en-IN" sz="1400" b="1" kern="1200" dirty="0"/>
        </a:p>
      </dsp:txBody>
      <dsp:txXfrm>
        <a:off x="35148" y="2597525"/>
        <a:ext cx="11640504" cy="649708"/>
      </dsp:txXfrm>
    </dsp:sp>
    <dsp:sp modelId="{05214990-40E7-4EA7-90DE-44ED6C36F3AA}">
      <dsp:nvSpPr>
        <dsp:cNvPr id="0" name=""/>
        <dsp:cNvSpPr/>
      </dsp:nvSpPr>
      <dsp:spPr>
        <a:xfrm>
          <a:off x="0" y="3282381"/>
          <a:ext cx="11710800" cy="178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818" tIns="17780" rIns="99568" bIns="17780" numCol="1" spcCol="1270" anchor="t" anchorCtr="0">
          <a:noAutofit/>
        </a:bodyPr>
        <a:lstStyle/>
        <a:p>
          <a:pPr marL="114300" lvl="1" indent="-114300" algn="l" defTabSz="622300">
            <a:lnSpc>
              <a:spcPct val="100000"/>
            </a:lnSpc>
            <a:spcBef>
              <a:spcPct val="0"/>
            </a:spcBef>
            <a:spcAft>
              <a:spcPct val="20000"/>
            </a:spcAft>
            <a:buChar char="•"/>
          </a:pPr>
          <a:r>
            <a:rPr lang="en-US" sz="1400" kern="1200" dirty="0"/>
            <a:t>To streamline the process of measuring the effectiveness of changes to the BI system, an evaluation tool has been developed that combines both user satisfaction and technical functionality metrics. This tool is designed to be flexible and customizable, allowing organizations to adapt it to their specific needs. It enables businesses to assess the effectiveness of their BI system in the reporting aspect and can also be used to benchmark various BI solutions. This means that organizations can compare different BI systems to identify the most suitable one for their needs. The evaluation tool is useful not only for assessing changes to BI reporting systems but also for selecting and implementing BI software. The tool could also be extended in the future to include other areas such as data warehousing or data modeling (point 5). By utilizing this tool, organizations can make more informed decisions and ensure that their BI solutions are meeting both user and technical requirements. </a:t>
          </a:r>
          <a:r>
            <a:rPr lang="pl-PL" sz="1400" kern="1200" dirty="0"/>
            <a:t>(Dedić &amp; Stanier, 20</a:t>
          </a:r>
          <a:r>
            <a:rPr lang="en-US" sz="1400" kern="1200" dirty="0"/>
            <a:t>17</a:t>
          </a:r>
          <a:r>
            <a:rPr lang="pl-PL" sz="1400" kern="1200" dirty="0"/>
            <a:t>, p. </a:t>
          </a:r>
          <a:r>
            <a:rPr lang="en-US" sz="1400" kern="1200" dirty="0"/>
            <a:t>11</a:t>
          </a:r>
          <a:r>
            <a:rPr lang="pl-PL" sz="1400" kern="1200" dirty="0"/>
            <a:t>)</a:t>
          </a:r>
          <a:r>
            <a:rPr lang="en-US" sz="1400" kern="1200" dirty="0"/>
            <a:t>.</a:t>
          </a:r>
          <a:endParaRPr lang="en-IN" sz="1400" kern="1200" dirty="0"/>
        </a:p>
      </dsp:txBody>
      <dsp:txXfrm>
        <a:off x="0" y="3282381"/>
        <a:ext cx="11710800" cy="17827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A5A38-EEE1-4711-8F51-67AC5F227B51}" type="datetimeFigureOut">
              <a:rPr lang="en-IN" smtClean="0"/>
              <a:t>26-04-2025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B3B43-2E5C-4478-9A9A-299430070A81}" type="slidenum">
              <a:rPr lang="en-IN" smtClean="0"/>
              <a:t>‹#›</a:t>
            </a:fld>
            <a:endParaRPr lang="en-IN"/>
          </a:p>
        </p:txBody>
      </p:sp>
    </p:spTree>
    <p:extLst>
      <p:ext uri="{BB962C8B-B14F-4D97-AF65-F5344CB8AC3E}">
        <p14:creationId xmlns:p14="http://schemas.microsoft.com/office/powerpoint/2010/main" val="359500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C3B3B43-2E5C-4478-9A9A-299430070A81}" type="slidenum">
              <a:rPr lang="en-IN" smtClean="0"/>
              <a:t>7</a:t>
            </a:fld>
            <a:endParaRPr lang="en-IN"/>
          </a:p>
        </p:txBody>
      </p:sp>
    </p:spTree>
    <p:extLst>
      <p:ext uri="{BB962C8B-B14F-4D97-AF65-F5344CB8AC3E}">
        <p14:creationId xmlns:p14="http://schemas.microsoft.com/office/powerpoint/2010/main" val="636400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DC46E-7610-E2AE-60B2-5F73FBB7D7DE}"/>
              </a:ext>
            </a:extLst>
          </p:cNvPr>
          <p:cNvSpPr>
            <a:spLocks noGrp="1"/>
          </p:cNvSpPr>
          <p:nvPr>
            <p:ph type="ctrTitle"/>
          </p:nvPr>
        </p:nvSpPr>
        <p:spPr>
          <a:xfrm>
            <a:off x="1524000" y="1122363"/>
            <a:ext cx="9144000" cy="2387600"/>
          </a:xfrm>
          <a:solidFill>
            <a:schemeClr val="tx1">
              <a:lumMod val="50000"/>
              <a:lumOff val="50000"/>
            </a:schemeClr>
          </a:solidFill>
        </p:spPr>
        <p:txBody>
          <a:bodyPr anchor="ctr"/>
          <a:lstStyle>
            <a:lvl1pPr algn="ctr">
              <a:defRPr sz="6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4C15EE24-A845-4111-45E4-346ABC9FBA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893200-DA97-87C7-4604-C7E59F7ED3AA}"/>
              </a:ext>
            </a:extLst>
          </p:cNvPr>
          <p:cNvSpPr>
            <a:spLocks noGrp="1"/>
          </p:cNvSpPr>
          <p:nvPr>
            <p:ph type="dt" sz="half" idx="10"/>
          </p:nvPr>
        </p:nvSpPr>
        <p:spPr/>
        <p:txBody>
          <a:bodyPr/>
          <a:lstStyle/>
          <a:p>
            <a:fld id="{097F754A-13A4-492F-82C2-3FA997D5777F}" type="datetimeFigureOut">
              <a:rPr lang="en-IN" smtClean="0"/>
              <a:t>26-04-2025</a:t>
            </a:fld>
            <a:endParaRPr lang="en-IN"/>
          </a:p>
        </p:txBody>
      </p:sp>
      <p:sp>
        <p:nvSpPr>
          <p:cNvPr id="5" name="Footer Placeholder 4">
            <a:extLst>
              <a:ext uri="{FF2B5EF4-FFF2-40B4-BE49-F238E27FC236}">
                <a16:creationId xmlns:a16="http://schemas.microsoft.com/office/drawing/2014/main" id="{EA5713E8-B813-9D1E-2B80-94F2CB301F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8A3F86-CD20-C5AE-7B57-8E4BA843E6C5}"/>
              </a:ext>
            </a:extLst>
          </p:cNvPr>
          <p:cNvSpPr>
            <a:spLocks noGrp="1"/>
          </p:cNvSpPr>
          <p:nvPr>
            <p:ph type="sldNum" sz="quarter" idx="12"/>
          </p:nvPr>
        </p:nvSpPr>
        <p:spPr/>
        <p:txBody>
          <a:bodyPr/>
          <a:lstStyle/>
          <a:p>
            <a:fld id="{2CC3AFB4-E0BF-4695-9AA0-5A186E99E75C}" type="slidenum">
              <a:rPr lang="en-IN" smtClean="0"/>
              <a:t>‹#›</a:t>
            </a:fld>
            <a:endParaRPr lang="en-IN"/>
          </a:p>
        </p:txBody>
      </p:sp>
    </p:spTree>
    <p:extLst>
      <p:ext uri="{BB962C8B-B14F-4D97-AF65-F5344CB8AC3E}">
        <p14:creationId xmlns:p14="http://schemas.microsoft.com/office/powerpoint/2010/main" val="506654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1C550-8C60-1B68-0394-D14CC25AF5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D0F1ED-19E7-7D61-336C-CBDF610F29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AE81E8-8E51-8ABC-83CC-23034782FA7C}"/>
              </a:ext>
            </a:extLst>
          </p:cNvPr>
          <p:cNvSpPr>
            <a:spLocks noGrp="1"/>
          </p:cNvSpPr>
          <p:nvPr>
            <p:ph type="dt" sz="half" idx="10"/>
          </p:nvPr>
        </p:nvSpPr>
        <p:spPr/>
        <p:txBody>
          <a:bodyPr/>
          <a:lstStyle/>
          <a:p>
            <a:fld id="{097F754A-13A4-492F-82C2-3FA997D5777F}" type="datetimeFigureOut">
              <a:rPr lang="en-IN" smtClean="0"/>
              <a:t>26-04-2025</a:t>
            </a:fld>
            <a:endParaRPr lang="en-IN"/>
          </a:p>
        </p:txBody>
      </p:sp>
      <p:sp>
        <p:nvSpPr>
          <p:cNvPr id="5" name="Footer Placeholder 4">
            <a:extLst>
              <a:ext uri="{FF2B5EF4-FFF2-40B4-BE49-F238E27FC236}">
                <a16:creationId xmlns:a16="http://schemas.microsoft.com/office/drawing/2014/main" id="{48589ABF-D197-8454-0915-185D35CA33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E13DF6-92CD-66F4-4D3F-2098842D5A3B}"/>
              </a:ext>
            </a:extLst>
          </p:cNvPr>
          <p:cNvSpPr>
            <a:spLocks noGrp="1"/>
          </p:cNvSpPr>
          <p:nvPr>
            <p:ph type="sldNum" sz="quarter" idx="12"/>
          </p:nvPr>
        </p:nvSpPr>
        <p:spPr/>
        <p:txBody>
          <a:bodyPr/>
          <a:lstStyle/>
          <a:p>
            <a:fld id="{2CC3AFB4-E0BF-4695-9AA0-5A186E99E75C}" type="slidenum">
              <a:rPr lang="en-IN" smtClean="0"/>
              <a:t>‹#›</a:t>
            </a:fld>
            <a:endParaRPr lang="en-IN"/>
          </a:p>
        </p:txBody>
      </p:sp>
    </p:spTree>
    <p:extLst>
      <p:ext uri="{BB962C8B-B14F-4D97-AF65-F5344CB8AC3E}">
        <p14:creationId xmlns:p14="http://schemas.microsoft.com/office/powerpoint/2010/main" val="1167486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2AE71A-5C88-6015-C9A8-D1BB8F22D4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22E809-DDBD-9799-5B75-5375B4C7C7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C45E25-B598-14ED-2D61-DF7BE5729C71}"/>
              </a:ext>
            </a:extLst>
          </p:cNvPr>
          <p:cNvSpPr>
            <a:spLocks noGrp="1"/>
          </p:cNvSpPr>
          <p:nvPr>
            <p:ph type="dt" sz="half" idx="10"/>
          </p:nvPr>
        </p:nvSpPr>
        <p:spPr/>
        <p:txBody>
          <a:bodyPr/>
          <a:lstStyle/>
          <a:p>
            <a:fld id="{097F754A-13A4-492F-82C2-3FA997D5777F}" type="datetimeFigureOut">
              <a:rPr lang="en-IN" smtClean="0"/>
              <a:t>26-04-2025</a:t>
            </a:fld>
            <a:endParaRPr lang="en-IN"/>
          </a:p>
        </p:txBody>
      </p:sp>
      <p:sp>
        <p:nvSpPr>
          <p:cNvPr id="5" name="Footer Placeholder 4">
            <a:extLst>
              <a:ext uri="{FF2B5EF4-FFF2-40B4-BE49-F238E27FC236}">
                <a16:creationId xmlns:a16="http://schemas.microsoft.com/office/drawing/2014/main" id="{FBC2FE39-BDE7-2D3F-CE93-429B584111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88A389-98E0-DE5C-B8FF-613E9A67793D}"/>
              </a:ext>
            </a:extLst>
          </p:cNvPr>
          <p:cNvSpPr>
            <a:spLocks noGrp="1"/>
          </p:cNvSpPr>
          <p:nvPr>
            <p:ph type="sldNum" sz="quarter" idx="12"/>
          </p:nvPr>
        </p:nvSpPr>
        <p:spPr/>
        <p:txBody>
          <a:bodyPr/>
          <a:lstStyle/>
          <a:p>
            <a:fld id="{2CC3AFB4-E0BF-4695-9AA0-5A186E99E75C}" type="slidenum">
              <a:rPr lang="en-IN" smtClean="0"/>
              <a:t>‹#›</a:t>
            </a:fld>
            <a:endParaRPr lang="en-IN"/>
          </a:p>
        </p:txBody>
      </p:sp>
    </p:spTree>
    <p:extLst>
      <p:ext uri="{BB962C8B-B14F-4D97-AF65-F5344CB8AC3E}">
        <p14:creationId xmlns:p14="http://schemas.microsoft.com/office/powerpoint/2010/main" val="88491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A7A9-38FA-D5AC-D664-C68F47164D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D35B4F-BC7D-D532-7F7D-0DF31922D4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863D24-2BDA-967D-7F50-39DD632FBCA6}"/>
              </a:ext>
            </a:extLst>
          </p:cNvPr>
          <p:cNvSpPr>
            <a:spLocks noGrp="1"/>
          </p:cNvSpPr>
          <p:nvPr>
            <p:ph type="dt" sz="half" idx="10"/>
          </p:nvPr>
        </p:nvSpPr>
        <p:spPr/>
        <p:txBody>
          <a:bodyPr/>
          <a:lstStyle/>
          <a:p>
            <a:fld id="{097F754A-13A4-492F-82C2-3FA997D5777F}" type="datetimeFigureOut">
              <a:rPr lang="en-IN" smtClean="0"/>
              <a:t>26-04-2025</a:t>
            </a:fld>
            <a:endParaRPr lang="en-IN"/>
          </a:p>
        </p:txBody>
      </p:sp>
      <p:sp>
        <p:nvSpPr>
          <p:cNvPr id="5" name="Footer Placeholder 4">
            <a:extLst>
              <a:ext uri="{FF2B5EF4-FFF2-40B4-BE49-F238E27FC236}">
                <a16:creationId xmlns:a16="http://schemas.microsoft.com/office/drawing/2014/main" id="{93F2CBC6-9E39-D1BE-149C-10F1510F2D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E049F1-B8B7-AF35-3CF8-D73A910A4CC3}"/>
              </a:ext>
            </a:extLst>
          </p:cNvPr>
          <p:cNvSpPr>
            <a:spLocks noGrp="1"/>
          </p:cNvSpPr>
          <p:nvPr>
            <p:ph type="sldNum" sz="quarter" idx="12"/>
          </p:nvPr>
        </p:nvSpPr>
        <p:spPr/>
        <p:txBody>
          <a:bodyPr/>
          <a:lstStyle/>
          <a:p>
            <a:fld id="{2CC3AFB4-E0BF-4695-9AA0-5A186E99E75C}" type="slidenum">
              <a:rPr lang="en-IN" smtClean="0"/>
              <a:t>‹#›</a:t>
            </a:fld>
            <a:endParaRPr lang="en-IN"/>
          </a:p>
        </p:txBody>
      </p:sp>
    </p:spTree>
    <p:extLst>
      <p:ext uri="{BB962C8B-B14F-4D97-AF65-F5344CB8AC3E}">
        <p14:creationId xmlns:p14="http://schemas.microsoft.com/office/powerpoint/2010/main" val="2169149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88DA-B7EE-7510-A1F5-0313AE8253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016B4C-8614-0735-0549-7BAE5808F13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62A6BB-E122-D2C5-1F03-02FEF3649A5C}"/>
              </a:ext>
            </a:extLst>
          </p:cNvPr>
          <p:cNvSpPr>
            <a:spLocks noGrp="1"/>
          </p:cNvSpPr>
          <p:nvPr>
            <p:ph type="dt" sz="half" idx="10"/>
          </p:nvPr>
        </p:nvSpPr>
        <p:spPr/>
        <p:txBody>
          <a:bodyPr/>
          <a:lstStyle/>
          <a:p>
            <a:fld id="{097F754A-13A4-492F-82C2-3FA997D5777F}" type="datetimeFigureOut">
              <a:rPr lang="en-IN" smtClean="0"/>
              <a:t>26-04-2025</a:t>
            </a:fld>
            <a:endParaRPr lang="en-IN"/>
          </a:p>
        </p:txBody>
      </p:sp>
      <p:sp>
        <p:nvSpPr>
          <p:cNvPr id="5" name="Footer Placeholder 4">
            <a:extLst>
              <a:ext uri="{FF2B5EF4-FFF2-40B4-BE49-F238E27FC236}">
                <a16:creationId xmlns:a16="http://schemas.microsoft.com/office/drawing/2014/main" id="{02AAF48B-DB48-BF99-800D-1BAEAC60D2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3D736-8381-A9BD-847A-58827CCEDACB}"/>
              </a:ext>
            </a:extLst>
          </p:cNvPr>
          <p:cNvSpPr>
            <a:spLocks noGrp="1"/>
          </p:cNvSpPr>
          <p:nvPr>
            <p:ph type="sldNum" sz="quarter" idx="12"/>
          </p:nvPr>
        </p:nvSpPr>
        <p:spPr/>
        <p:txBody>
          <a:bodyPr/>
          <a:lstStyle/>
          <a:p>
            <a:fld id="{2CC3AFB4-E0BF-4695-9AA0-5A186E99E75C}" type="slidenum">
              <a:rPr lang="en-IN" smtClean="0"/>
              <a:t>‹#›</a:t>
            </a:fld>
            <a:endParaRPr lang="en-IN"/>
          </a:p>
        </p:txBody>
      </p:sp>
    </p:spTree>
    <p:extLst>
      <p:ext uri="{BB962C8B-B14F-4D97-AF65-F5344CB8AC3E}">
        <p14:creationId xmlns:p14="http://schemas.microsoft.com/office/powerpoint/2010/main" val="38357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F35D-7D83-BC8F-4A58-48A6DF65CE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A83BB8-FFD9-ACA6-3895-2BBB97C02E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491625-E792-3A2F-3D82-C524A790B8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B5E0F9-EEAF-07AE-3A41-3BE71893E751}"/>
              </a:ext>
            </a:extLst>
          </p:cNvPr>
          <p:cNvSpPr>
            <a:spLocks noGrp="1"/>
          </p:cNvSpPr>
          <p:nvPr>
            <p:ph type="dt" sz="half" idx="10"/>
          </p:nvPr>
        </p:nvSpPr>
        <p:spPr/>
        <p:txBody>
          <a:bodyPr/>
          <a:lstStyle/>
          <a:p>
            <a:fld id="{097F754A-13A4-492F-82C2-3FA997D5777F}" type="datetimeFigureOut">
              <a:rPr lang="en-IN" smtClean="0"/>
              <a:t>26-04-2025</a:t>
            </a:fld>
            <a:endParaRPr lang="en-IN"/>
          </a:p>
        </p:txBody>
      </p:sp>
      <p:sp>
        <p:nvSpPr>
          <p:cNvPr id="6" name="Footer Placeholder 5">
            <a:extLst>
              <a:ext uri="{FF2B5EF4-FFF2-40B4-BE49-F238E27FC236}">
                <a16:creationId xmlns:a16="http://schemas.microsoft.com/office/drawing/2014/main" id="{2CAFFEA4-045B-B217-0713-6DDFF6D65D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8E5885-03EA-CB21-7215-429542D2330E}"/>
              </a:ext>
            </a:extLst>
          </p:cNvPr>
          <p:cNvSpPr>
            <a:spLocks noGrp="1"/>
          </p:cNvSpPr>
          <p:nvPr>
            <p:ph type="sldNum" sz="quarter" idx="12"/>
          </p:nvPr>
        </p:nvSpPr>
        <p:spPr/>
        <p:txBody>
          <a:bodyPr/>
          <a:lstStyle/>
          <a:p>
            <a:fld id="{2CC3AFB4-E0BF-4695-9AA0-5A186E99E75C}" type="slidenum">
              <a:rPr lang="en-IN" smtClean="0"/>
              <a:t>‹#›</a:t>
            </a:fld>
            <a:endParaRPr lang="en-IN"/>
          </a:p>
        </p:txBody>
      </p:sp>
    </p:spTree>
    <p:extLst>
      <p:ext uri="{BB962C8B-B14F-4D97-AF65-F5344CB8AC3E}">
        <p14:creationId xmlns:p14="http://schemas.microsoft.com/office/powerpoint/2010/main" val="2896142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8878-C0F1-BB7F-D052-8AAE6404E2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9B4A18-ED9F-1613-8B8A-743A449321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E41D62-015C-D3D9-E293-46E90781AA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0858FF-AA14-3DF6-F610-A601DE8719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26BB95-C4D9-715C-E291-A53ABA442E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5C5482-8B7D-B95D-BA23-D88531E812C9}"/>
              </a:ext>
            </a:extLst>
          </p:cNvPr>
          <p:cNvSpPr>
            <a:spLocks noGrp="1"/>
          </p:cNvSpPr>
          <p:nvPr>
            <p:ph type="dt" sz="half" idx="10"/>
          </p:nvPr>
        </p:nvSpPr>
        <p:spPr/>
        <p:txBody>
          <a:bodyPr/>
          <a:lstStyle/>
          <a:p>
            <a:fld id="{097F754A-13A4-492F-82C2-3FA997D5777F}" type="datetimeFigureOut">
              <a:rPr lang="en-IN" smtClean="0"/>
              <a:t>26-04-2025</a:t>
            </a:fld>
            <a:endParaRPr lang="en-IN"/>
          </a:p>
        </p:txBody>
      </p:sp>
      <p:sp>
        <p:nvSpPr>
          <p:cNvPr id="8" name="Footer Placeholder 7">
            <a:extLst>
              <a:ext uri="{FF2B5EF4-FFF2-40B4-BE49-F238E27FC236}">
                <a16:creationId xmlns:a16="http://schemas.microsoft.com/office/drawing/2014/main" id="{9F2B3743-C211-BE34-8732-FAC22BE3B6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F946E3-B932-582E-40E3-9F3A391EF61E}"/>
              </a:ext>
            </a:extLst>
          </p:cNvPr>
          <p:cNvSpPr>
            <a:spLocks noGrp="1"/>
          </p:cNvSpPr>
          <p:nvPr>
            <p:ph type="sldNum" sz="quarter" idx="12"/>
          </p:nvPr>
        </p:nvSpPr>
        <p:spPr/>
        <p:txBody>
          <a:bodyPr/>
          <a:lstStyle/>
          <a:p>
            <a:fld id="{2CC3AFB4-E0BF-4695-9AA0-5A186E99E75C}" type="slidenum">
              <a:rPr lang="en-IN" smtClean="0"/>
              <a:t>‹#›</a:t>
            </a:fld>
            <a:endParaRPr lang="en-IN"/>
          </a:p>
        </p:txBody>
      </p:sp>
    </p:spTree>
    <p:extLst>
      <p:ext uri="{BB962C8B-B14F-4D97-AF65-F5344CB8AC3E}">
        <p14:creationId xmlns:p14="http://schemas.microsoft.com/office/powerpoint/2010/main" val="1350168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5FEF-7598-9909-7486-F6372371CE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B6FD54-0ADE-2988-F2F7-D92AEE8503FC}"/>
              </a:ext>
            </a:extLst>
          </p:cNvPr>
          <p:cNvSpPr>
            <a:spLocks noGrp="1"/>
          </p:cNvSpPr>
          <p:nvPr>
            <p:ph type="dt" sz="half" idx="10"/>
          </p:nvPr>
        </p:nvSpPr>
        <p:spPr/>
        <p:txBody>
          <a:bodyPr/>
          <a:lstStyle/>
          <a:p>
            <a:fld id="{097F754A-13A4-492F-82C2-3FA997D5777F}" type="datetimeFigureOut">
              <a:rPr lang="en-IN" smtClean="0"/>
              <a:t>26-04-2025</a:t>
            </a:fld>
            <a:endParaRPr lang="en-IN"/>
          </a:p>
        </p:txBody>
      </p:sp>
      <p:sp>
        <p:nvSpPr>
          <p:cNvPr id="4" name="Footer Placeholder 3">
            <a:extLst>
              <a:ext uri="{FF2B5EF4-FFF2-40B4-BE49-F238E27FC236}">
                <a16:creationId xmlns:a16="http://schemas.microsoft.com/office/drawing/2014/main" id="{448C44C5-EB51-A4B9-4B4D-0B5B44A906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C86720-BA62-4AA1-360D-904757745202}"/>
              </a:ext>
            </a:extLst>
          </p:cNvPr>
          <p:cNvSpPr>
            <a:spLocks noGrp="1"/>
          </p:cNvSpPr>
          <p:nvPr>
            <p:ph type="sldNum" sz="quarter" idx="12"/>
          </p:nvPr>
        </p:nvSpPr>
        <p:spPr/>
        <p:txBody>
          <a:bodyPr/>
          <a:lstStyle/>
          <a:p>
            <a:fld id="{2CC3AFB4-E0BF-4695-9AA0-5A186E99E75C}" type="slidenum">
              <a:rPr lang="en-IN" smtClean="0"/>
              <a:t>‹#›</a:t>
            </a:fld>
            <a:endParaRPr lang="en-IN"/>
          </a:p>
        </p:txBody>
      </p:sp>
    </p:spTree>
    <p:extLst>
      <p:ext uri="{BB962C8B-B14F-4D97-AF65-F5344CB8AC3E}">
        <p14:creationId xmlns:p14="http://schemas.microsoft.com/office/powerpoint/2010/main" val="3128017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4E8A9C-5015-75E9-5EE9-30E30E1666EB}"/>
              </a:ext>
            </a:extLst>
          </p:cNvPr>
          <p:cNvSpPr>
            <a:spLocks noGrp="1"/>
          </p:cNvSpPr>
          <p:nvPr>
            <p:ph type="dt" sz="half" idx="10"/>
          </p:nvPr>
        </p:nvSpPr>
        <p:spPr/>
        <p:txBody>
          <a:bodyPr/>
          <a:lstStyle/>
          <a:p>
            <a:fld id="{097F754A-13A4-492F-82C2-3FA997D5777F}" type="datetimeFigureOut">
              <a:rPr lang="en-IN" smtClean="0"/>
              <a:t>26-04-2025</a:t>
            </a:fld>
            <a:endParaRPr lang="en-IN"/>
          </a:p>
        </p:txBody>
      </p:sp>
      <p:sp>
        <p:nvSpPr>
          <p:cNvPr id="3" name="Footer Placeholder 2">
            <a:extLst>
              <a:ext uri="{FF2B5EF4-FFF2-40B4-BE49-F238E27FC236}">
                <a16:creationId xmlns:a16="http://schemas.microsoft.com/office/drawing/2014/main" id="{D0D59CEB-E635-8762-D523-B0BD095C05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489749-3944-F389-D228-34D54181E708}"/>
              </a:ext>
            </a:extLst>
          </p:cNvPr>
          <p:cNvSpPr>
            <a:spLocks noGrp="1"/>
          </p:cNvSpPr>
          <p:nvPr>
            <p:ph type="sldNum" sz="quarter" idx="12"/>
          </p:nvPr>
        </p:nvSpPr>
        <p:spPr/>
        <p:txBody>
          <a:bodyPr/>
          <a:lstStyle/>
          <a:p>
            <a:fld id="{2CC3AFB4-E0BF-4695-9AA0-5A186E99E75C}" type="slidenum">
              <a:rPr lang="en-IN" smtClean="0"/>
              <a:t>‹#›</a:t>
            </a:fld>
            <a:endParaRPr lang="en-IN"/>
          </a:p>
        </p:txBody>
      </p:sp>
    </p:spTree>
    <p:extLst>
      <p:ext uri="{BB962C8B-B14F-4D97-AF65-F5344CB8AC3E}">
        <p14:creationId xmlns:p14="http://schemas.microsoft.com/office/powerpoint/2010/main" val="2365790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3550-49DE-3468-D4FF-96E9A1A83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6780D7-7711-125C-E9AE-483F15B512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43BAA1-75C6-7A33-5989-023C2116DC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A2B063-BEE1-6C97-0728-C2219B02D436}"/>
              </a:ext>
            </a:extLst>
          </p:cNvPr>
          <p:cNvSpPr>
            <a:spLocks noGrp="1"/>
          </p:cNvSpPr>
          <p:nvPr>
            <p:ph type="dt" sz="half" idx="10"/>
          </p:nvPr>
        </p:nvSpPr>
        <p:spPr/>
        <p:txBody>
          <a:bodyPr/>
          <a:lstStyle/>
          <a:p>
            <a:fld id="{097F754A-13A4-492F-82C2-3FA997D5777F}" type="datetimeFigureOut">
              <a:rPr lang="en-IN" smtClean="0"/>
              <a:t>26-04-2025</a:t>
            </a:fld>
            <a:endParaRPr lang="en-IN"/>
          </a:p>
        </p:txBody>
      </p:sp>
      <p:sp>
        <p:nvSpPr>
          <p:cNvPr id="6" name="Footer Placeholder 5">
            <a:extLst>
              <a:ext uri="{FF2B5EF4-FFF2-40B4-BE49-F238E27FC236}">
                <a16:creationId xmlns:a16="http://schemas.microsoft.com/office/drawing/2014/main" id="{4C536BC4-C8C8-70E7-7A1A-6112A34D8B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9D14C7-123A-50F6-4D51-47E17F04FC95}"/>
              </a:ext>
            </a:extLst>
          </p:cNvPr>
          <p:cNvSpPr>
            <a:spLocks noGrp="1"/>
          </p:cNvSpPr>
          <p:nvPr>
            <p:ph type="sldNum" sz="quarter" idx="12"/>
          </p:nvPr>
        </p:nvSpPr>
        <p:spPr/>
        <p:txBody>
          <a:bodyPr/>
          <a:lstStyle/>
          <a:p>
            <a:fld id="{2CC3AFB4-E0BF-4695-9AA0-5A186E99E75C}" type="slidenum">
              <a:rPr lang="en-IN" smtClean="0"/>
              <a:t>‹#›</a:t>
            </a:fld>
            <a:endParaRPr lang="en-IN"/>
          </a:p>
        </p:txBody>
      </p:sp>
    </p:spTree>
    <p:extLst>
      <p:ext uri="{BB962C8B-B14F-4D97-AF65-F5344CB8AC3E}">
        <p14:creationId xmlns:p14="http://schemas.microsoft.com/office/powerpoint/2010/main" val="1859217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99C6-F382-CB22-3E12-9E28E8D307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75C0BC-91E1-C29E-700C-B38FC63F9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D19C78-3410-A05A-65AF-EA0D8FAEB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8C1D60-48E6-5CF7-DC06-D28B4B34D057}"/>
              </a:ext>
            </a:extLst>
          </p:cNvPr>
          <p:cNvSpPr>
            <a:spLocks noGrp="1"/>
          </p:cNvSpPr>
          <p:nvPr>
            <p:ph type="dt" sz="half" idx="10"/>
          </p:nvPr>
        </p:nvSpPr>
        <p:spPr/>
        <p:txBody>
          <a:bodyPr/>
          <a:lstStyle/>
          <a:p>
            <a:fld id="{097F754A-13A4-492F-82C2-3FA997D5777F}" type="datetimeFigureOut">
              <a:rPr lang="en-IN" smtClean="0"/>
              <a:t>26-04-2025</a:t>
            </a:fld>
            <a:endParaRPr lang="en-IN"/>
          </a:p>
        </p:txBody>
      </p:sp>
      <p:sp>
        <p:nvSpPr>
          <p:cNvPr id="6" name="Footer Placeholder 5">
            <a:extLst>
              <a:ext uri="{FF2B5EF4-FFF2-40B4-BE49-F238E27FC236}">
                <a16:creationId xmlns:a16="http://schemas.microsoft.com/office/drawing/2014/main" id="{32464DF4-37D4-B5C8-1D31-E3643211D1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EDE5C2-89F5-B78A-D59F-8A41B3716256}"/>
              </a:ext>
            </a:extLst>
          </p:cNvPr>
          <p:cNvSpPr>
            <a:spLocks noGrp="1"/>
          </p:cNvSpPr>
          <p:nvPr>
            <p:ph type="sldNum" sz="quarter" idx="12"/>
          </p:nvPr>
        </p:nvSpPr>
        <p:spPr/>
        <p:txBody>
          <a:bodyPr/>
          <a:lstStyle/>
          <a:p>
            <a:fld id="{2CC3AFB4-E0BF-4695-9AA0-5A186E99E75C}" type="slidenum">
              <a:rPr lang="en-IN" smtClean="0"/>
              <a:t>‹#›</a:t>
            </a:fld>
            <a:endParaRPr lang="en-IN"/>
          </a:p>
        </p:txBody>
      </p:sp>
    </p:spTree>
    <p:extLst>
      <p:ext uri="{BB962C8B-B14F-4D97-AF65-F5344CB8AC3E}">
        <p14:creationId xmlns:p14="http://schemas.microsoft.com/office/powerpoint/2010/main" val="1097087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789361-049B-D967-D9B1-66A4998A6DD5}"/>
              </a:ext>
            </a:extLst>
          </p:cNvPr>
          <p:cNvSpPr>
            <a:spLocks noGrp="1"/>
          </p:cNvSpPr>
          <p:nvPr>
            <p:ph type="title"/>
          </p:nvPr>
        </p:nvSpPr>
        <p:spPr>
          <a:xfrm>
            <a:off x="838200" y="365125"/>
            <a:ext cx="10515600" cy="1325563"/>
          </a:xfrm>
          <a:prstGeom prst="rect">
            <a:avLst/>
          </a:prstGeom>
          <a:solidFill>
            <a:schemeClr val="bg1">
              <a:lumMod val="95000"/>
            </a:schemeClr>
          </a:solidFill>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91B132C3-055F-6BCF-636E-6F6C02892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3FC51F-2417-C754-6365-66B46CA04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97F754A-13A4-492F-82C2-3FA997D5777F}" type="datetimeFigureOut">
              <a:rPr lang="en-IN" smtClean="0"/>
              <a:t>26-04-2025</a:t>
            </a:fld>
            <a:endParaRPr lang="en-IN"/>
          </a:p>
        </p:txBody>
      </p:sp>
      <p:sp>
        <p:nvSpPr>
          <p:cNvPr id="5" name="Footer Placeholder 4">
            <a:extLst>
              <a:ext uri="{FF2B5EF4-FFF2-40B4-BE49-F238E27FC236}">
                <a16:creationId xmlns:a16="http://schemas.microsoft.com/office/drawing/2014/main" id="{CEA3708F-CD43-FC1D-984A-A92425445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C3B626B-9BD8-D75D-661D-F74BC9F43E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C3AFB4-E0BF-4695-9AA0-5A186E99E75C}" type="slidenum">
              <a:rPr lang="en-IN" smtClean="0"/>
              <a:t>‹#›</a:t>
            </a:fld>
            <a:endParaRPr lang="en-IN"/>
          </a:p>
        </p:txBody>
      </p:sp>
    </p:spTree>
    <p:extLst>
      <p:ext uri="{BB962C8B-B14F-4D97-AF65-F5344CB8AC3E}">
        <p14:creationId xmlns:p14="http://schemas.microsoft.com/office/powerpoint/2010/main" val="1793240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8" Type="http://schemas.openxmlformats.org/officeDocument/2006/relationships/hyperlink" Target="https://www.geeksforgeeks.org/characteristics-and-functions-of-data-warehouse/" TargetMode="External"/><Relationship Id="rId13" Type="http://schemas.openxmlformats.org/officeDocument/2006/relationships/hyperlink" Target="https://core.ac.uk/download/36686081.pdf" TargetMode="External"/><Relationship Id="rId18" Type="http://schemas.openxmlformats.org/officeDocument/2006/relationships/hyperlink" Target="https://www.warehouse-logistics.com/en/definition-bi.html" TargetMode="External"/><Relationship Id="rId3" Type="http://schemas.openxmlformats.org/officeDocument/2006/relationships/hyperlink" Target="https://bigdataanalyticsnews.com/top-free-open-source-business-intelligence-software/" TargetMode="External"/><Relationship Id="rId7" Type="http://schemas.openxmlformats.org/officeDocument/2006/relationships/hyperlink" Target="https://www.finereport.com/en/bi-tools/business-intelligence-system.html" TargetMode="External"/><Relationship Id="rId12" Type="http://schemas.openxmlformats.org/officeDocument/2006/relationships/hyperlink" Target="https://mtab.com/blog/advanced-data-analysis-methods-you-need-to-know" TargetMode="External"/><Relationship Id="rId17" Type="http://schemas.openxmlformats.org/officeDocument/2006/relationships/hyperlink" Target="https://tinyurl.com/sprinkledata" TargetMode="External"/><Relationship Id="rId2" Type="http://schemas.openxmlformats.org/officeDocument/2006/relationships/hyperlink" Target="https://www.astera.com/type/blog/what-is-data-warehousing/#:~:text=Enlisting%20the%20Features,seen%20in%20the%20data%20warehouse." TargetMode="External"/><Relationship Id="rId16" Type="http://schemas.openxmlformats.org/officeDocument/2006/relationships/hyperlink" Target="https://www.sprinkledata.com/blogs/characteristics-of-data-warehouse-understanding-the-core-features" TargetMode="External"/><Relationship Id="rId1" Type="http://schemas.openxmlformats.org/officeDocument/2006/relationships/slideLayout" Target="../slideLayouts/slideLayout1.xml"/><Relationship Id="rId6" Type="http://schemas.openxmlformats.org/officeDocument/2006/relationships/hyperlink" Target="https://fastercapital.com/topics/key-components-of-business-intelligence-systems.html" TargetMode="External"/><Relationship Id="rId11" Type="http://schemas.openxmlformats.org/officeDocument/2006/relationships/hyperlink" Target="https://www.youtube.com/watch?v=Dz0kKer5ApE" TargetMode="External"/><Relationship Id="rId5" Type="http://schemas.openxmlformats.org/officeDocument/2006/relationships/hyperlink" Target="https://conestoga.desire2learn.com/d2l/home" TargetMode="External"/><Relationship Id="rId15" Type="http://schemas.openxmlformats.org/officeDocument/2006/relationships/hyperlink" Target="https://www.oracle.com/ca-en/what-is-business-intelligence/" TargetMode="External"/><Relationship Id="rId10" Type="http://schemas.openxmlformats.org/officeDocument/2006/relationships/hyperlink" Target="https://www.ibm.com/think/topics/business-intelligence" TargetMode="External"/><Relationship Id="rId19" Type="http://schemas.openxmlformats.org/officeDocument/2006/relationships/hyperlink" Target="https://www.promptcloud.com/blog/essential-components-of-a-business-intelligence-system/" TargetMode="External"/><Relationship Id="rId4" Type="http://schemas.openxmlformats.org/officeDocument/2006/relationships/hyperlink" Target="https://www.cio.com/article/272364/business-intelligence-definition-and-solutions.html#:~:text=Business%20intelligence%20(BI)%20is%20a,Credit%3A%20Milad%20Fakurian%20%2F%20Unsplash" TargetMode="External"/><Relationship Id="rId9" Type="http://schemas.openxmlformats.org/officeDocument/2006/relationships/hyperlink" Target="https://cloud.google.com/learn/what-is-business-intelligence" TargetMode="External"/><Relationship Id="rId14" Type="http://schemas.openxmlformats.org/officeDocument/2006/relationships/hyperlink" Target="https://www.cio.com/article/272364/business-intelligence-definition-and-solutions.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3ED2-D3FE-1084-C99A-FCF780F784C2}"/>
              </a:ext>
            </a:extLst>
          </p:cNvPr>
          <p:cNvSpPr>
            <a:spLocks noGrp="1"/>
          </p:cNvSpPr>
          <p:nvPr>
            <p:ph type="ctrTitle"/>
          </p:nvPr>
        </p:nvSpPr>
        <p:spPr>
          <a:xfrm>
            <a:off x="0" y="2183991"/>
            <a:ext cx="12192000" cy="2490019"/>
          </a:xfrm>
        </p:spPr>
        <p:txBody>
          <a:bodyPr>
            <a:normAutofit/>
          </a:bodyPr>
          <a:lstStyle/>
          <a:p>
            <a:r>
              <a:rPr lang="en-US" sz="5400" dirty="0">
                <a:solidFill>
                  <a:schemeClr val="bg1"/>
                </a:solidFill>
              </a:rPr>
              <a:t> Mini Research about Business Intelligence &amp; Data Warehouse Key Concepts</a:t>
            </a:r>
            <a:endParaRPr lang="en-IN" sz="5400" dirty="0">
              <a:solidFill>
                <a:schemeClr val="bg1"/>
              </a:solidFill>
            </a:endParaRPr>
          </a:p>
        </p:txBody>
      </p:sp>
    </p:spTree>
    <p:extLst>
      <p:ext uri="{BB962C8B-B14F-4D97-AF65-F5344CB8AC3E}">
        <p14:creationId xmlns:p14="http://schemas.microsoft.com/office/powerpoint/2010/main" val="3910543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4F3C7-8E24-E3F2-CB32-28634ECE998C}"/>
            </a:ext>
          </a:extLst>
        </p:cNvPr>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7A449A03-0066-72C7-1964-0EABEF0EA8F9}"/>
              </a:ext>
            </a:extLst>
          </p:cNvPr>
          <p:cNvGraphicFramePr/>
          <p:nvPr>
            <p:extLst>
              <p:ext uri="{D42A27DB-BD31-4B8C-83A1-F6EECF244321}">
                <p14:modId xmlns:p14="http://schemas.microsoft.com/office/powerpoint/2010/main" val="1705750942"/>
              </p:ext>
            </p:extLst>
          </p:nvPr>
        </p:nvGraphicFramePr>
        <p:xfrm>
          <a:off x="240600" y="943896"/>
          <a:ext cx="11710800" cy="5712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4E939EE5-0716-B356-78EF-2C7B676FDD99}"/>
              </a:ext>
            </a:extLst>
          </p:cNvPr>
          <p:cNvSpPr>
            <a:spLocks noGrp="1"/>
          </p:cNvSpPr>
          <p:nvPr>
            <p:ph type="ctrTitle"/>
          </p:nvPr>
        </p:nvSpPr>
        <p:spPr>
          <a:xfrm>
            <a:off x="0" y="1"/>
            <a:ext cx="12192000" cy="766915"/>
          </a:xfrm>
        </p:spPr>
        <p:txBody>
          <a:bodyPr>
            <a:normAutofit/>
          </a:bodyPr>
          <a:lstStyle/>
          <a:p>
            <a:r>
              <a:rPr lang="en-US" sz="2400" dirty="0">
                <a:solidFill>
                  <a:schemeClr val="bg1"/>
                </a:solidFill>
              </a:rPr>
              <a:t> How we measure success in implementing a Business Intelligence solution?</a:t>
            </a:r>
            <a:endParaRPr lang="en-IN" sz="2400" dirty="0">
              <a:solidFill>
                <a:schemeClr val="bg1"/>
              </a:solidFill>
            </a:endParaRPr>
          </a:p>
        </p:txBody>
      </p:sp>
    </p:spTree>
    <p:extLst>
      <p:ext uri="{BB962C8B-B14F-4D97-AF65-F5344CB8AC3E}">
        <p14:creationId xmlns:p14="http://schemas.microsoft.com/office/powerpoint/2010/main" val="1546424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1D15B-C179-B1C4-5048-7EBEB8A324C1}"/>
            </a:ext>
          </a:extLst>
        </p:cNvPr>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74DA619-4687-0905-1845-56EFE4C46E90}"/>
              </a:ext>
            </a:extLst>
          </p:cNvPr>
          <p:cNvGraphicFramePr/>
          <p:nvPr>
            <p:extLst>
              <p:ext uri="{D42A27DB-BD31-4B8C-83A1-F6EECF244321}">
                <p14:modId xmlns:p14="http://schemas.microsoft.com/office/powerpoint/2010/main" val="2377184557"/>
              </p:ext>
            </p:extLst>
          </p:nvPr>
        </p:nvGraphicFramePr>
        <p:xfrm>
          <a:off x="240600" y="786581"/>
          <a:ext cx="11710800" cy="5270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7757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08600-2B97-D1BF-DE24-A63576680B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E9C274-B035-BDE9-6FF0-D1870C15E2E9}"/>
              </a:ext>
            </a:extLst>
          </p:cNvPr>
          <p:cNvSpPr>
            <a:spLocks noGrp="1"/>
          </p:cNvSpPr>
          <p:nvPr>
            <p:ph type="ctrTitle"/>
          </p:nvPr>
        </p:nvSpPr>
        <p:spPr>
          <a:xfrm>
            <a:off x="0" y="1"/>
            <a:ext cx="12192000" cy="589934"/>
          </a:xfrm>
        </p:spPr>
        <p:txBody>
          <a:bodyPr>
            <a:normAutofit/>
          </a:bodyPr>
          <a:lstStyle/>
          <a:p>
            <a:r>
              <a:rPr lang="en-US" sz="2400" b="1" u="sng" spc="300" dirty="0">
                <a:solidFill>
                  <a:schemeClr val="bg1"/>
                </a:solidFill>
              </a:rPr>
              <a:t>REFERENCES</a:t>
            </a:r>
            <a:endParaRPr lang="en-IN" sz="2400" b="1" u="sng" spc="300" dirty="0">
              <a:solidFill>
                <a:schemeClr val="bg1"/>
              </a:solidFill>
            </a:endParaRPr>
          </a:p>
        </p:txBody>
      </p:sp>
      <p:sp>
        <p:nvSpPr>
          <p:cNvPr id="3" name="Subtitle 2">
            <a:extLst>
              <a:ext uri="{FF2B5EF4-FFF2-40B4-BE49-F238E27FC236}">
                <a16:creationId xmlns:a16="http://schemas.microsoft.com/office/drawing/2014/main" id="{84A9E5F7-71FC-1324-6DAA-739A60669AA3}"/>
              </a:ext>
            </a:extLst>
          </p:cNvPr>
          <p:cNvSpPr>
            <a:spLocks noGrp="1"/>
          </p:cNvSpPr>
          <p:nvPr>
            <p:ph type="subTitle" idx="1"/>
          </p:nvPr>
        </p:nvSpPr>
        <p:spPr>
          <a:xfrm>
            <a:off x="0" y="853440"/>
            <a:ext cx="12192000" cy="6004559"/>
          </a:xfrm>
        </p:spPr>
        <p:txBody>
          <a:bodyPr>
            <a:normAutofit fontScale="32500" lnSpcReduction="20000"/>
          </a:bodyPr>
          <a:lstStyle/>
          <a:p>
            <a:pPr marL="342900" indent="-342900" algn="l">
              <a:spcBef>
                <a:spcPts val="600"/>
              </a:spcBef>
              <a:buFont typeface="Arial" panose="020B0604020202020204" pitchFamily="34" charset="0"/>
              <a:buChar char="•"/>
            </a:pPr>
            <a:r>
              <a:rPr lang="en-US" dirty="0"/>
              <a:t>Astera. (2024, September 03). </a:t>
            </a:r>
            <a:r>
              <a:rPr lang="en-US" i="1" dirty="0"/>
              <a:t>What is Data Warehousing? Concepts, Features, and Examples.</a:t>
            </a:r>
          </a:p>
          <a:p>
            <a:pPr algn="l">
              <a:spcBef>
                <a:spcPts val="600"/>
              </a:spcBef>
            </a:pPr>
            <a:r>
              <a:rPr lang="en-US" dirty="0"/>
              <a:t>	</a:t>
            </a:r>
            <a:r>
              <a:rPr lang="en-US" dirty="0">
                <a:hlinkClick r:id="rId2"/>
              </a:rPr>
              <a:t>https://www.astera.com/type/blog/what-is-data-warehousing/#:~:text=Enlisting%20the%20Features,seen%20in%20the%20data%20warehouse.</a:t>
            </a:r>
            <a:endParaRPr lang="en-US" dirty="0"/>
          </a:p>
          <a:p>
            <a:pPr marL="342900" indent="-342900" algn="l">
              <a:spcBef>
                <a:spcPts val="600"/>
              </a:spcBef>
              <a:buFont typeface="Arial" panose="020B0604020202020204" pitchFamily="34" charset="0"/>
              <a:buChar char="•"/>
            </a:pPr>
            <a:r>
              <a:rPr lang="en-US" dirty="0"/>
              <a:t>Big Data Analytics News. (2017, December 29). </a:t>
            </a:r>
            <a:r>
              <a:rPr lang="en-US" i="1" dirty="0"/>
              <a:t>Top 10 Free And Open Source Business Intelligence Software!</a:t>
            </a:r>
          </a:p>
          <a:p>
            <a:pPr algn="l">
              <a:spcBef>
                <a:spcPts val="600"/>
              </a:spcBef>
            </a:pPr>
            <a:r>
              <a:rPr lang="en-US" dirty="0"/>
              <a:t>	</a:t>
            </a:r>
            <a:r>
              <a:rPr lang="en-US" dirty="0">
                <a:hlinkClick r:id="rId3"/>
              </a:rPr>
              <a:t>https://bigdataanalyticsnews.com/top-free-open-source-business-intelligence-software/</a:t>
            </a:r>
            <a:endParaRPr lang="en-US" dirty="0"/>
          </a:p>
          <a:p>
            <a:pPr marL="342900" indent="-342900" algn="l">
              <a:spcBef>
                <a:spcPts val="600"/>
              </a:spcBef>
              <a:buFont typeface="Arial" panose="020B0604020202020204" pitchFamily="34" charset="0"/>
              <a:buChar char="•"/>
            </a:pPr>
            <a:r>
              <a:rPr lang="en-US" dirty="0"/>
              <a:t>CIO. (2023, January 20). </a:t>
            </a:r>
            <a:r>
              <a:rPr lang="en-US" i="1" dirty="0"/>
              <a:t>What is business intelligence? Transforming data into business insights.</a:t>
            </a:r>
          </a:p>
          <a:p>
            <a:pPr algn="l">
              <a:spcBef>
                <a:spcPts val="600"/>
              </a:spcBef>
            </a:pPr>
            <a:r>
              <a:rPr lang="en-US" dirty="0"/>
              <a:t>	</a:t>
            </a:r>
            <a:r>
              <a:rPr lang="en-US" dirty="0">
                <a:hlinkClick r:id="rId4"/>
              </a:rPr>
              <a:t>https://www.cio.com/article/272364/business-intelligence-definition-and-solutions.html#:~:text=Business%20intelligence%20(BI)%20is%20a,Credit%3A%20Milad%20Fakurian%20%2F%20Unsplash</a:t>
            </a:r>
            <a:endParaRPr lang="en-US" dirty="0"/>
          </a:p>
          <a:p>
            <a:pPr marL="342900" indent="-342900" algn="l">
              <a:spcBef>
                <a:spcPts val="600"/>
              </a:spcBef>
              <a:buFont typeface="Arial" panose="020B0604020202020204" pitchFamily="34" charset="0"/>
              <a:buChar char="•"/>
            </a:pPr>
            <a:r>
              <a:rPr lang="en-US" dirty="0" err="1"/>
              <a:t>Dedić</a:t>
            </a:r>
            <a:r>
              <a:rPr lang="en-US" dirty="0"/>
              <a:t>, N., &amp; Stanier, C. (n.d.). </a:t>
            </a:r>
            <a:r>
              <a:rPr lang="en-US" i="1" dirty="0"/>
              <a:t>Measuring the success of changes to existing BI</a:t>
            </a:r>
            <a:r>
              <a:rPr lang="en-US" dirty="0"/>
              <a:t>. Conestoga College Desire to Learn Student Portal. </a:t>
            </a:r>
          </a:p>
          <a:p>
            <a:pPr algn="l">
              <a:spcBef>
                <a:spcPts val="600"/>
              </a:spcBef>
            </a:pPr>
            <a:r>
              <a:rPr lang="en-US" dirty="0"/>
              <a:t>	</a:t>
            </a:r>
            <a:r>
              <a:rPr lang="en-US" dirty="0">
                <a:hlinkClick r:id="rId5"/>
              </a:rPr>
              <a:t>https://conestoga.desire2learn.com/d2l/home</a:t>
            </a:r>
            <a:endParaRPr lang="en-US" dirty="0"/>
          </a:p>
          <a:p>
            <a:pPr marL="342900" indent="-342900" algn="l">
              <a:spcBef>
                <a:spcPts val="600"/>
              </a:spcBef>
              <a:buFont typeface="Arial" panose="020B0604020202020204" pitchFamily="34" charset="0"/>
              <a:buChar char="•"/>
            </a:pPr>
            <a:r>
              <a:rPr lang="en-US" dirty="0"/>
              <a:t>FasterCapital. (n.d.). </a:t>
            </a:r>
            <a:r>
              <a:rPr lang="en-US" i="1" dirty="0"/>
              <a:t>Key Components Of Business Intelligence Systems.</a:t>
            </a:r>
          </a:p>
          <a:p>
            <a:pPr algn="l">
              <a:spcBef>
                <a:spcPts val="600"/>
              </a:spcBef>
            </a:pPr>
            <a:r>
              <a:rPr lang="en-US" dirty="0"/>
              <a:t>	</a:t>
            </a:r>
            <a:r>
              <a:rPr lang="en-US" dirty="0">
                <a:hlinkClick r:id="rId6"/>
              </a:rPr>
              <a:t>https://fastercapital.com/topics/key-components-of-business-intelligence-systems.html</a:t>
            </a:r>
            <a:endParaRPr lang="en-US" dirty="0"/>
          </a:p>
          <a:p>
            <a:pPr marL="342900" indent="-342900" algn="l">
              <a:spcBef>
                <a:spcPts val="600"/>
              </a:spcBef>
              <a:buFont typeface="Arial" panose="020B0604020202020204" pitchFamily="34" charset="0"/>
              <a:buChar char="•"/>
            </a:pPr>
            <a:r>
              <a:rPr lang="en-US" dirty="0"/>
              <a:t>FineReport. (2024, April 09). </a:t>
            </a:r>
            <a:r>
              <a:rPr lang="en-US" i="1" dirty="0"/>
              <a:t>Business Intelligence System: Definition, Application &amp; Practice of BI Systems.</a:t>
            </a:r>
          </a:p>
          <a:p>
            <a:pPr algn="l">
              <a:spcBef>
                <a:spcPts val="600"/>
              </a:spcBef>
            </a:pPr>
            <a:r>
              <a:rPr lang="en-US" dirty="0"/>
              <a:t>	</a:t>
            </a:r>
            <a:r>
              <a:rPr lang="en-US" dirty="0">
                <a:hlinkClick r:id="rId7"/>
              </a:rPr>
              <a:t>https://www.finereport.com/en/bi-tools/business-intelligence-system.html</a:t>
            </a:r>
            <a:endParaRPr lang="en-US" dirty="0"/>
          </a:p>
          <a:p>
            <a:pPr marL="342900" indent="-342900" algn="l">
              <a:spcBef>
                <a:spcPts val="600"/>
              </a:spcBef>
              <a:buFont typeface="Arial" panose="020B0604020202020204" pitchFamily="34" charset="0"/>
              <a:buChar char="•"/>
            </a:pPr>
            <a:r>
              <a:rPr lang="en-US" dirty="0"/>
              <a:t>GeeksForGeeks. (2023, February 03). </a:t>
            </a:r>
            <a:r>
              <a:rPr lang="en-US" i="1" dirty="0"/>
              <a:t>Characteristics and Functions of Data warehouse.</a:t>
            </a:r>
          </a:p>
          <a:p>
            <a:pPr algn="l">
              <a:spcBef>
                <a:spcPts val="600"/>
              </a:spcBef>
            </a:pPr>
            <a:r>
              <a:rPr lang="en-US" dirty="0"/>
              <a:t>	</a:t>
            </a:r>
            <a:r>
              <a:rPr lang="en-US" dirty="0">
                <a:hlinkClick r:id="rId8"/>
              </a:rPr>
              <a:t>https://www.geeksforgeeks.org/characteristics-and-functions-of-data-warehouse/</a:t>
            </a:r>
            <a:endParaRPr lang="en-US" dirty="0"/>
          </a:p>
          <a:p>
            <a:pPr marL="342900" indent="-342900" algn="l">
              <a:spcBef>
                <a:spcPts val="600"/>
              </a:spcBef>
              <a:buFont typeface="Arial" panose="020B0604020202020204" pitchFamily="34" charset="0"/>
              <a:buChar char="•"/>
            </a:pPr>
            <a:r>
              <a:rPr lang="en-US" dirty="0"/>
              <a:t>Google Cloud. (n.d.). </a:t>
            </a:r>
            <a:r>
              <a:rPr lang="en-US" i="1" dirty="0"/>
              <a:t>What is Business Intelligence (BI)?</a:t>
            </a:r>
          </a:p>
          <a:p>
            <a:pPr algn="l">
              <a:spcBef>
                <a:spcPts val="600"/>
              </a:spcBef>
            </a:pPr>
            <a:r>
              <a:rPr lang="en-US" dirty="0"/>
              <a:t>	</a:t>
            </a:r>
            <a:r>
              <a:rPr lang="en-US" dirty="0">
                <a:hlinkClick r:id="rId9"/>
              </a:rPr>
              <a:t>https://cloud.google.com/learn/what-is-business-intelligence</a:t>
            </a:r>
            <a:endParaRPr lang="en-US" dirty="0"/>
          </a:p>
          <a:p>
            <a:pPr marL="342900" indent="-342900" algn="l">
              <a:spcBef>
                <a:spcPts val="600"/>
              </a:spcBef>
              <a:buFont typeface="Arial" panose="020B0604020202020204" pitchFamily="34" charset="0"/>
              <a:buChar char="•"/>
            </a:pPr>
            <a:r>
              <a:rPr lang="en-US" dirty="0"/>
              <a:t>IBM. (n.d.). </a:t>
            </a:r>
            <a:r>
              <a:rPr lang="en-US" i="1" dirty="0"/>
              <a:t>What is business intelligence (BI)?</a:t>
            </a:r>
          </a:p>
          <a:p>
            <a:pPr algn="l">
              <a:spcBef>
                <a:spcPts val="600"/>
              </a:spcBef>
            </a:pPr>
            <a:r>
              <a:rPr lang="en-US" dirty="0"/>
              <a:t>	</a:t>
            </a:r>
            <a:r>
              <a:rPr lang="en-US" dirty="0">
                <a:hlinkClick r:id="rId10"/>
              </a:rPr>
              <a:t>https://www.ibm.com/think/topics/business-intelligence</a:t>
            </a:r>
            <a:endParaRPr lang="en-US" dirty="0"/>
          </a:p>
          <a:p>
            <a:pPr marL="342900" indent="-342900" algn="l">
              <a:spcBef>
                <a:spcPts val="600"/>
              </a:spcBef>
              <a:buFont typeface="Arial" panose="020B0604020202020204" pitchFamily="34" charset="0"/>
              <a:buChar char="•"/>
            </a:pPr>
            <a:r>
              <a:rPr lang="en-US" dirty="0"/>
              <a:t>Intellipaat. (2019). </a:t>
            </a:r>
            <a:r>
              <a:rPr lang="en-US" i="1" dirty="0"/>
              <a:t>What is Data Warehouse - Data Warehouse Tutorial - Intellipaat [Video]. YouTube.</a:t>
            </a:r>
          </a:p>
          <a:p>
            <a:pPr algn="l">
              <a:spcBef>
                <a:spcPts val="600"/>
              </a:spcBef>
            </a:pPr>
            <a:r>
              <a:rPr lang="en-US" dirty="0"/>
              <a:t>	</a:t>
            </a:r>
            <a:r>
              <a:rPr lang="en-US" dirty="0">
                <a:hlinkClick r:id="rId11"/>
              </a:rPr>
              <a:t>https://www.youtube.com/watch?v=Dz0kKer5ApE</a:t>
            </a:r>
            <a:endParaRPr lang="en-US" dirty="0"/>
          </a:p>
          <a:p>
            <a:pPr marL="342900" indent="-342900" algn="l">
              <a:spcBef>
                <a:spcPts val="600"/>
              </a:spcBef>
              <a:buFont typeface="Arial" panose="020B0604020202020204" pitchFamily="34" charset="0"/>
              <a:buChar char="•"/>
            </a:pPr>
            <a:r>
              <a:rPr lang="en-US" dirty="0" err="1"/>
              <a:t>mTab</a:t>
            </a:r>
            <a:r>
              <a:rPr lang="en-US" dirty="0"/>
              <a:t>. (n.d.). </a:t>
            </a:r>
            <a:r>
              <a:rPr lang="en-US" i="1" dirty="0"/>
              <a:t>Advanced Data Analysis Methods You Need to Know.</a:t>
            </a:r>
          </a:p>
          <a:p>
            <a:pPr algn="l">
              <a:spcBef>
                <a:spcPts val="600"/>
              </a:spcBef>
            </a:pPr>
            <a:r>
              <a:rPr lang="en-US" dirty="0"/>
              <a:t>	</a:t>
            </a:r>
            <a:r>
              <a:rPr lang="en-US" dirty="0">
                <a:hlinkClick r:id="rId12"/>
              </a:rPr>
              <a:t>https://mtab.com/blog/advanced-data-analysis-methods-you-need-to-know</a:t>
            </a:r>
            <a:endParaRPr lang="en-US" dirty="0"/>
          </a:p>
          <a:p>
            <a:pPr marL="342900" indent="-342900" algn="l">
              <a:spcBef>
                <a:spcPts val="600"/>
              </a:spcBef>
              <a:buFont typeface="Arial" panose="020B0604020202020204" pitchFamily="34" charset="0"/>
              <a:buChar char="•"/>
            </a:pPr>
            <a:r>
              <a:rPr lang="en-US" dirty="0"/>
              <a:t>Lloyd, J. (2011). </a:t>
            </a:r>
            <a:r>
              <a:rPr lang="en-US" i="1" dirty="0"/>
              <a:t>Identifying key components of business intelligence systems and their role in managerial decision-making</a:t>
            </a:r>
            <a:r>
              <a:rPr lang="en-US" dirty="0"/>
              <a:t> (Master's thesis). University of Oregon, Applied Information Management Program. </a:t>
            </a:r>
          </a:p>
          <a:p>
            <a:pPr algn="l">
              <a:spcBef>
                <a:spcPts val="600"/>
              </a:spcBef>
            </a:pPr>
            <a:r>
              <a:rPr lang="en-US" dirty="0"/>
              <a:t>	</a:t>
            </a:r>
            <a:r>
              <a:rPr lang="en-US" dirty="0">
                <a:hlinkClick r:id="rId13"/>
              </a:rPr>
              <a:t>https://core.ac.uk/download/36686081.pdf</a:t>
            </a:r>
            <a:endParaRPr lang="en-US" dirty="0"/>
          </a:p>
          <a:p>
            <a:pPr marL="342900" indent="-342900" algn="l">
              <a:spcBef>
                <a:spcPts val="600"/>
              </a:spcBef>
              <a:buFont typeface="Arial" panose="020B0604020202020204" pitchFamily="34" charset="0"/>
              <a:buChar char="•"/>
            </a:pPr>
            <a:r>
              <a:rPr lang="en-US" dirty="0"/>
              <a:t>Olavsrud, T., &amp; Fruhlinger, J. (2023, January 20). </a:t>
            </a:r>
            <a:r>
              <a:rPr lang="en-US" i="1" dirty="0"/>
              <a:t>What is business intelligence? Transforming data into business insights.</a:t>
            </a:r>
            <a:r>
              <a:rPr lang="en-US" dirty="0"/>
              <a:t> CIO</a:t>
            </a:r>
          </a:p>
          <a:p>
            <a:pPr algn="l">
              <a:spcBef>
                <a:spcPts val="600"/>
              </a:spcBef>
            </a:pPr>
            <a:r>
              <a:rPr lang="en-US" dirty="0"/>
              <a:t>	</a:t>
            </a:r>
            <a:r>
              <a:rPr lang="en-US" dirty="0">
                <a:hlinkClick r:id="rId14"/>
              </a:rPr>
              <a:t>https://www.cio.com/article/272364/business-intelligence-definition-and-solutions.html</a:t>
            </a:r>
            <a:endParaRPr lang="en-US" dirty="0"/>
          </a:p>
          <a:p>
            <a:pPr marL="342900" indent="-342900" algn="l">
              <a:spcBef>
                <a:spcPts val="600"/>
              </a:spcBef>
              <a:buFont typeface="Arial" panose="020B0604020202020204" pitchFamily="34" charset="0"/>
              <a:buChar char="•"/>
            </a:pPr>
            <a:r>
              <a:rPr lang="en-US" dirty="0"/>
              <a:t>Oracle. (n.d.). </a:t>
            </a:r>
            <a:r>
              <a:rPr lang="en-US" i="1" dirty="0"/>
              <a:t>What is Business Intelligence (BI)?</a:t>
            </a:r>
          </a:p>
          <a:p>
            <a:pPr algn="l">
              <a:spcBef>
                <a:spcPts val="600"/>
              </a:spcBef>
            </a:pPr>
            <a:r>
              <a:rPr lang="en-US" dirty="0"/>
              <a:t>	</a:t>
            </a:r>
            <a:r>
              <a:rPr lang="en-US" dirty="0">
                <a:hlinkClick r:id="rId15"/>
              </a:rPr>
              <a:t>https://www.oracle.com/ca-en/what-is-business-intelligence/</a:t>
            </a:r>
            <a:endParaRPr lang="en-US" dirty="0"/>
          </a:p>
          <a:p>
            <a:pPr marL="342900" indent="-342900" algn="l">
              <a:spcBef>
                <a:spcPts val="600"/>
              </a:spcBef>
              <a:buFont typeface="Arial" panose="020B0604020202020204" pitchFamily="34" charset="0"/>
              <a:buChar char="•"/>
            </a:pPr>
            <a:r>
              <a:rPr lang="en-US" dirty="0"/>
              <a:t>Sprinkle. (2024, July 22). </a:t>
            </a:r>
            <a:r>
              <a:rPr lang="en-US" i="1" dirty="0"/>
              <a:t>Characteristics of Data Warehouse: Understanding the Core Features.</a:t>
            </a:r>
          </a:p>
          <a:p>
            <a:pPr algn="l">
              <a:spcBef>
                <a:spcPts val="600"/>
              </a:spcBef>
            </a:pPr>
            <a:r>
              <a:rPr lang="en-US" dirty="0"/>
              <a:t>	</a:t>
            </a:r>
            <a:r>
              <a:rPr lang="en-US" dirty="0">
                <a:hlinkClick r:id="rId16"/>
              </a:rPr>
              <a:t>https://www.sprinkledata.com/blogs/characteristics-of-data-warehouse-understanding-the-core-features</a:t>
            </a:r>
            <a:endParaRPr lang="en-US" dirty="0"/>
          </a:p>
          <a:p>
            <a:pPr marL="342900" indent="-342900" algn="l">
              <a:spcBef>
                <a:spcPts val="600"/>
              </a:spcBef>
              <a:buFont typeface="Arial" panose="020B0604020202020204" pitchFamily="34" charset="0"/>
              <a:buChar char="•"/>
            </a:pPr>
            <a:r>
              <a:rPr lang="en-US" dirty="0"/>
              <a:t>Sprinkle. (2024, August 19). </a:t>
            </a:r>
            <a:r>
              <a:rPr lang="en-US" i="1" dirty="0"/>
              <a:t>Understanding Business Intelligence Architecture: A Comprehensive Guide.</a:t>
            </a:r>
          </a:p>
          <a:p>
            <a:pPr algn="l">
              <a:spcBef>
                <a:spcPts val="600"/>
              </a:spcBef>
            </a:pPr>
            <a:r>
              <a:rPr lang="en-US" dirty="0"/>
              <a:t>	</a:t>
            </a:r>
            <a:r>
              <a:rPr lang="en-US" dirty="0">
                <a:hlinkClick r:id="rId17"/>
              </a:rPr>
              <a:t>https://tinyurl.com/sprinkledata</a:t>
            </a:r>
            <a:endParaRPr lang="en-US" dirty="0"/>
          </a:p>
          <a:p>
            <a:pPr marL="342900" indent="-342900" algn="l">
              <a:spcBef>
                <a:spcPts val="600"/>
              </a:spcBef>
              <a:buFont typeface="Arial" panose="020B0604020202020204" pitchFamily="34" charset="0"/>
              <a:buChar char="•"/>
            </a:pPr>
            <a:r>
              <a:rPr lang="en-US" dirty="0"/>
              <a:t>Warehouse Logistics. (n.d.). </a:t>
            </a:r>
            <a:r>
              <a:rPr lang="en-US" i="1" dirty="0"/>
              <a:t>Definition Business Intelligence System.</a:t>
            </a:r>
          </a:p>
          <a:p>
            <a:pPr algn="l">
              <a:spcBef>
                <a:spcPts val="600"/>
              </a:spcBef>
            </a:pPr>
            <a:r>
              <a:rPr lang="en-US" dirty="0"/>
              <a:t>	</a:t>
            </a:r>
            <a:r>
              <a:rPr lang="en-US" dirty="0">
                <a:hlinkClick r:id="rId18"/>
              </a:rPr>
              <a:t>https://www.warehouse-logistics.com/en/definition-bi.html</a:t>
            </a:r>
            <a:endParaRPr lang="en-US" dirty="0"/>
          </a:p>
          <a:p>
            <a:pPr marL="342900" indent="-342900" algn="l">
              <a:spcBef>
                <a:spcPts val="600"/>
              </a:spcBef>
              <a:buFont typeface="Arial" panose="020B0604020202020204" pitchFamily="34" charset="0"/>
              <a:buChar char="•"/>
            </a:pPr>
            <a:r>
              <a:rPr lang="en-US" dirty="0"/>
              <a:t>Williams, J. (2017, January 16). </a:t>
            </a:r>
            <a:r>
              <a:rPr lang="en-US" i="1" dirty="0"/>
              <a:t>Essential Components of a Business Intelligence System.</a:t>
            </a:r>
          </a:p>
          <a:p>
            <a:pPr algn="l">
              <a:spcBef>
                <a:spcPts val="600"/>
              </a:spcBef>
            </a:pPr>
            <a:r>
              <a:rPr lang="en-US" dirty="0"/>
              <a:t>	</a:t>
            </a:r>
            <a:r>
              <a:rPr lang="en-US" dirty="0">
                <a:hlinkClick r:id="rId19"/>
              </a:rPr>
              <a:t>https://www.promptcloud.com/blog/essential-components-of-a-business-intelligence-system/</a:t>
            </a:r>
            <a:endParaRPr lang="en-US" dirty="0"/>
          </a:p>
          <a:p>
            <a:pPr algn="l">
              <a:spcBef>
                <a:spcPts val="600"/>
              </a:spcBef>
            </a:pPr>
            <a:endParaRPr lang="en-IN" dirty="0"/>
          </a:p>
        </p:txBody>
      </p:sp>
    </p:spTree>
    <p:extLst>
      <p:ext uri="{BB962C8B-B14F-4D97-AF65-F5344CB8AC3E}">
        <p14:creationId xmlns:p14="http://schemas.microsoft.com/office/powerpoint/2010/main" val="1362182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22274-35A1-B6EB-7E40-1D9EB69010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D2C48A-CA47-7B88-3326-BA1F08292AB4}"/>
              </a:ext>
            </a:extLst>
          </p:cNvPr>
          <p:cNvSpPr>
            <a:spLocks noGrp="1"/>
          </p:cNvSpPr>
          <p:nvPr>
            <p:ph type="ctrTitle"/>
          </p:nvPr>
        </p:nvSpPr>
        <p:spPr>
          <a:xfrm>
            <a:off x="0" y="1"/>
            <a:ext cx="12192000" cy="766915"/>
          </a:xfrm>
        </p:spPr>
        <p:txBody>
          <a:bodyPr>
            <a:normAutofit/>
          </a:bodyPr>
          <a:lstStyle/>
          <a:p>
            <a:r>
              <a:rPr lang="en-US" sz="2400" dirty="0">
                <a:solidFill>
                  <a:schemeClr val="bg1"/>
                </a:solidFill>
              </a:rPr>
              <a:t>What is business intelligence as a concept?</a:t>
            </a:r>
            <a:endParaRPr lang="en-IN" sz="2400" dirty="0">
              <a:solidFill>
                <a:schemeClr val="bg1"/>
              </a:solidFill>
            </a:endParaRPr>
          </a:p>
        </p:txBody>
      </p:sp>
      <p:sp>
        <p:nvSpPr>
          <p:cNvPr id="3" name="Subtitle 2">
            <a:extLst>
              <a:ext uri="{FF2B5EF4-FFF2-40B4-BE49-F238E27FC236}">
                <a16:creationId xmlns:a16="http://schemas.microsoft.com/office/drawing/2014/main" id="{F6D88AEB-EAB6-3E96-045C-9C96EA631F1D}"/>
              </a:ext>
            </a:extLst>
          </p:cNvPr>
          <p:cNvSpPr>
            <a:spLocks noGrp="1"/>
          </p:cNvSpPr>
          <p:nvPr>
            <p:ph type="subTitle" idx="1"/>
          </p:nvPr>
        </p:nvSpPr>
        <p:spPr>
          <a:xfrm>
            <a:off x="206476" y="766916"/>
            <a:ext cx="11710221" cy="6091084"/>
          </a:xfrm>
        </p:spPr>
        <p:txBody>
          <a:bodyPr>
            <a:normAutofit/>
          </a:bodyPr>
          <a:lstStyle/>
          <a:p>
            <a:pPr algn="l"/>
            <a:endParaRPr lang="en-US" sz="1300" dirty="0"/>
          </a:p>
          <a:p>
            <a:pPr marL="285750" indent="-285750" algn="l">
              <a:lnSpc>
                <a:spcPct val="100000"/>
              </a:lnSpc>
              <a:buFont typeface="Arial" panose="020B0604020202020204" pitchFamily="34" charset="0"/>
              <a:buChar char="•"/>
            </a:pPr>
            <a:r>
              <a:rPr lang="en-US" sz="1300" dirty="0"/>
              <a:t>Business intelligence (BI) is a way for organizations to collect, manage, and look at data to find useful information that helps them make better decisions. BI helps businesses look at data from the past and present, including real-time data, from different sources like their own data, third-party data, and even social media. By studying this data, businesses can see trends, solve problems, find new opportunities, and make smarter decisions (IBM, 2023, para. 1).</a:t>
            </a:r>
          </a:p>
          <a:p>
            <a:pPr marL="285750" indent="-285750" algn="l">
              <a:lnSpc>
                <a:spcPct val="100000"/>
              </a:lnSpc>
              <a:buFont typeface="Arial" panose="020B0604020202020204" pitchFamily="34" charset="0"/>
              <a:buChar char="•"/>
            </a:pPr>
            <a:r>
              <a:rPr lang="en-US" sz="1300" dirty="0"/>
              <a:t>Business Intelligence helps businesses understand patterns in the data. This gives them helpful information that can guide decisions. It helps users see how well the business is doing and figure out what affects its performance (CIO.com, 2023, para. 2).</a:t>
            </a:r>
          </a:p>
          <a:p>
            <a:pPr algn="l"/>
            <a:endParaRPr lang="en-US" sz="1300" dirty="0"/>
          </a:p>
          <a:p>
            <a:pPr algn="l"/>
            <a:r>
              <a:rPr lang="en-US" sz="1300" dirty="0"/>
              <a:t>		               Figure 1</a:t>
            </a:r>
          </a:p>
          <a:p>
            <a:pPr algn="l"/>
            <a:r>
              <a:rPr lang="en-US" sz="1300" dirty="0"/>
              <a:t>		               </a:t>
            </a:r>
            <a:r>
              <a:rPr lang="en-US" sz="1300" i="1" dirty="0"/>
              <a:t>Business Intelligence</a:t>
            </a:r>
          </a:p>
          <a:p>
            <a:pPr marL="285750" indent="-285750" algn="l">
              <a:buFont typeface="Arial" panose="020B0604020202020204" pitchFamily="34" charset="0"/>
              <a:buChar char="•"/>
            </a:pPr>
            <a:endParaRPr lang="en-US" sz="1300" dirty="0"/>
          </a:p>
          <a:p>
            <a:pPr marL="285750" indent="-285750" algn="l">
              <a:buFont typeface="Arial" panose="020B0604020202020204" pitchFamily="34" charset="0"/>
              <a:buChar char="•"/>
            </a:pPr>
            <a:endParaRPr lang="en-US" sz="1300" dirty="0"/>
          </a:p>
          <a:p>
            <a:pPr marL="285750" indent="-285750" algn="l">
              <a:buFont typeface="Arial" panose="020B0604020202020204" pitchFamily="34" charset="0"/>
              <a:buChar char="•"/>
            </a:pPr>
            <a:endParaRPr lang="en-US" sz="1300" dirty="0"/>
          </a:p>
          <a:p>
            <a:pPr marL="285750" indent="-285750" algn="l">
              <a:buFont typeface="Arial" panose="020B0604020202020204" pitchFamily="34" charset="0"/>
              <a:buChar char="•"/>
            </a:pPr>
            <a:endParaRPr lang="en-US" sz="1300" dirty="0"/>
          </a:p>
          <a:p>
            <a:pPr marL="285750" indent="-285750" algn="l">
              <a:buFont typeface="Arial" panose="020B0604020202020204" pitchFamily="34" charset="0"/>
              <a:buChar char="•"/>
            </a:pPr>
            <a:endParaRPr lang="en-US" sz="1300" dirty="0"/>
          </a:p>
          <a:p>
            <a:pPr marL="285750" indent="-285750" algn="l">
              <a:buFont typeface="Arial" panose="020B0604020202020204" pitchFamily="34" charset="0"/>
              <a:buChar char="•"/>
            </a:pPr>
            <a:endParaRPr lang="en-US" sz="1300" dirty="0"/>
          </a:p>
          <a:p>
            <a:r>
              <a:rPr lang="en-US" sz="1300" dirty="0"/>
              <a:t>Note. From Bigdata Analytics News, 2017, para. 1.</a:t>
            </a:r>
          </a:p>
          <a:p>
            <a:pPr algn="l"/>
            <a:endParaRPr lang="en-US" sz="1300" dirty="0"/>
          </a:p>
          <a:p>
            <a:pPr marL="285750" indent="-285750" algn="l">
              <a:lnSpc>
                <a:spcPct val="100000"/>
              </a:lnSpc>
              <a:buFont typeface="Arial" panose="020B0604020202020204" pitchFamily="34" charset="0"/>
              <a:buChar char="•"/>
            </a:pPr>
            <a:r>
              <a:rPr lang="en-US" sz="1300" dirty="0"/>
              <a:t>BI also looks at data in ways that are easy to understand, usually showing it as charts, graphs, and dashboards. This helps businesses make sense of complex data. BI helps companies make better decisions, improve efficiency, and stay competitive by giving them timely insights into things like customer behavior and changes in the market (Oracle, 2023, para. 1; Google Cloud, 2023, para. 1).</a:t>
            </a:r>
          </a:p>
          <a:p>
            <a:pPr algn="l"/>
            <a:endParaRPr lang="en-IN" sz="1300" dirty="0"/>
          </a:p>
        </p:txBody>
      </p:sp>
      <p:pic>
        <p:nvPicPr>
          <p:cNvPr id="5" name="Picture 4" descr="A blue cloud with icons&#10;&#10;Description automatically generated">
            <a:extLst>
              <a:ext uri="{FF2B5EF4-FFF2-40B4-BE49-F238E27FC236}">
                <a16:creationId xmlns:a16="http://schemas.microsoft.com/office/drawing/2014/main" id="{5A84D9C6-228F-B39F-D371-554B02256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013" y="3251200"/>
            <a:ext cx="6839974" cy="1737360"/>
          </a:xfrm>
          <a:prstGeom prst="rect">
            <a:avLst/>
          </a:prstGeom>
        </p:spPr>
      </p:pic>
    </p:spTree>
    <p:extLst>
      <p:ext uri="{BB962C8B-B14F-4D97-AF65-F5344CB8AC3E}">
        <p14:creationId xmlns:p14="http://schemas.microsoft.com/office/powerpoint/2010/main" val="1081194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31811-C37E-0A15-B15E-4901D16EFB1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CEE1AA9-0182-D2E0-6ED0-E17254C23F7C}"/>
              </a:ext>
            </a:extLst>
          </p:cNvPr>
          <p:cNvSpPr>
            <a:spLocks noGrp="1"/>
          </p:cNvSpPr>
          <p:nvPr>
            <p:ph type="subTitle" idx="1"/>
          </p:nvPr>
        </p:nvSpPr>
        <p:spPr>
          <a:xfrm>
            <a:off x="235974" y="0"/>
            <a:ext cx="11710220" cy="6858000"/>
          </a:xfrm>
        </p:spPr>
        <p:txBody>
          <a:bodyPr>
            <a:normAutofit lnSpcReduction="10000"/>
          </a:bodyPr>
          <a:lstStyle/>
          <a:p>
            <a:pPr marL="285750" indent="-285750" algn="l">
              <a:buFont typeface="Arial" panose="020B0604020202020204" pitchFamily="34" charset="0"/>
              <a:buChar char="•"/>
            </a:pPr>
            <a:endParaRPr lang="en-US" sz="1300" dirty="0"/>
          </a:p>
          <a:p>
            <a:pPr marL="285750" indent="-285750" algn="l">
              <a:lnSpc>
                <a:spcPct val="100000"/>
              </a:lnSpc>
              <a:buFont typeface="Arial" panose="020B0604020202020204" pitchFamily="34" charset="0"/>
              <a:buChar char="•"/>
            </a:pPr>
            <a:r>
              <a:rPr lang="en-US" sz="1300" dirty="0"/>
              <a:t>Business Intelligence helps organizations gather, study, and understand data to make better decisions and solve problems (IBM, 2023, para. 4; CIO.com, 2023, para. 2).</a:t>
            </a:r>
          </a:p>
          <a:p>
            <a:pPr algn="l"/>
            <a:endParaRPr lang="en-US" sz="1300" dirty="0"/>
          </a:p>
          <a:p>
            <a:pPr algn="l"/>
            <a:r>
              <a:rPr lang="en-US" sz="1300" dirty="0"/>
              <a:t>                    Figure 2</a:t>
            </a:r>
          </a:p>
          <a:p>
            <a:pPr algn="l"/>
            <a:r>
              <a:rPr lang="en-US" sz="1300" dirty="0"/>
              <a:t>                    </a:t>
            </a:r>
            <a:r>
              <a:rPr lang="en-US" sz="1300" i="1" dirty="0"/>
              <a:t>Business Intelligence Working</a:t>
            </a:r>
          </a:p>
          <a:p>
            <a:pPr algn="l"/>
            <a:endParaRPr lang="en-US" sz="1300" dirty="0"/>
          </a:p>
          <a:p>
            <a:pPr algn="l"/>
            <a:endParaRPr lang="en-US" sz="1300" dirty="0"/>
          </a:p>
          <a:p>
            <a:pPr algn="l"/>
            <a:endParaRPr lang="en-US" sz="1300" dirty="0"/>
          </a:p>
          <a:p>
            <a:pPr algn="l"/>
            <a:endParaRPr lang="en-US" sz="1300" dirty="0"/>
          </a:p>
          <a:p>
            <a:pPr algn="l"/>
            <a:endParaRPr lang="en-US" sz="1300" dirty="0"/>
          </a:p>
          <a:p>
            <a:pPr algn="l"/>
            <a:endParaRPr lang="en-US" sz="1300" dirty="0"/>
          </a:p>
          <a:p>
            <a:pPr algn="l"/>
            <a:endParaRPr lang="en-US" sz="1300" dirty="0"/>
          </a:p>
          <a:p>
            <a:r>
              <a:rPr lang="en-US" sz="1300" dirty="0"/>
              <a:t>Note. From mTab, n.d., para. 1.</a:t>
            </a:r>
          </a:p>
          <a:p>
            <a:pPr algn="l"/>
            <a:endParaRPr lang="en-US" sz="1300" dirty="0"/>
          </a:p>
          <a:p>
            <a:pPr marL="285750" indent="-285750" algn="l">
              <a:lnSpc>
                <a:spcPct val="100000"/>
              </a:lnSpc>
              <a:buFont typeface="Arial" panose="020B0604020202020204" pitchFamily="34" charset="0"/>
              <a:buChar char="•"/>
            </a:pPr>
            <a:r>
              <a:rPr lang="en-US" sz="1300" dirty="0"/>
              <a:t>Tools Used in Business Intelligence:</a:t>
            </a:r>
          </a:p>
          <a:p>
            <a:pPr marL="742950" lvl="1" indent="-285750" algn="l">
              <a:lnSpc>
                <a:spcPct val="100000"/>
              </a:lnSpc>
              <a:buFont typeface="Courier New" panose="02070309020205020404" pitchFamily="49" charset="0"/>
              <a:buChar char="o"/>
            </a:pPr>
            <a:r>
              <a:rPr lang="en-US" sz="1300" dirty="0"/>
              <a:t>Integration</a:t>
            </a:r>
          </a:p>
          <a:p>
            <a:pPr marL="742950" lvl="1" indent="-285750" algn="l">
              <a:lnSpc>
                <a:spcPct val="100000"/>
              </a:lnSpc>
              <a:buFont typeface="Courier New" panose="02070309020205020404" pitchFamily="49" charset="0"/>
              <a:buChar char="o"/>
            </a:pPr>
            <a:r>
              <a:rPr lang="en-US" sz="1300" dirty="0"/>
              <a:t>Commercially available integration tools</a:t>
            </a:r>
          </a:p>
          <a:p>
            <a:pPr marL="742950" lvl="1" indent="-285750" algn="l">
              <a:lnSpc>
                <a:spcPct val="100000"/>
              </a:lnSpc>
              <a:buFont typeface="Courier New" panose="02070309020205020404" pitchFamily="49" charset="0"/>
              <a:buChar char="o"/>
            </a:pPr>
            <a:r>
              <a:rPr lang="en-US" sz="1300" dirty="0"/>
              <a:t>Online Analytical Processing (OLAP)</a:t>
            </a:r>
          </a:p>
          <a:p>
            <a:pPr marL="742950" lvl="1" indent="-285750" algn="l">
              <a:lnSpc>
                <a:spcPct val="100000"/>
              </a:lnSpc>
              <a:buFont typeface="Courier New" panose="02070309020205020404" pitchFamily="49" charset="0"/>
              <a:buChar char="o"/>
            </a:pPr>
            <a:r>
              <a:rPr lang="en-US" sz="1300" dirty="0"/>
              <a:t>Custom integration tools, often leading to the creation of a Data Warehouse</a:t>
            </a:r>
          </a:p>
          <a:p>
            <a:pPr marL="285750" indent="-285750" algn="l">
              <a:lnSpc>
                <a:spcPct val="100000"/>
              </a:lnSpc>
              <a:buFont typeface="Arial" panose="020B0604020202020204" pitchFamily="34" charset="0"/>
              <a:buChar char="•"/>
            </a:pPr>
            <a:r>
              <a:rPr lang="en-US" sz="1300" dirty="0"/>
              <a:t>Reporting and Analysis:</a:t>
            </a:r>
          </a:p>
          <a:p>
            <a:pPr marL="742950" lvl="1" indent="-285750" algn="l">
              <a:lnSpc>
                <a:spcPct val="100000"/>
              </a:lnSpc>
              <a:buFont typeface="Courier New" panose="02070309020205020404" pitchFamily="49" charset="0"/>
              <a:buChar char="o"/>
            </a:pPr>
            <a:r>
              <a:rPr lang="en-US" sz="1300" dirty="0"/>
              <a:t>Spreadsheets</a:t>
            </a:r>
          </a:p>
          <a:p>
            <a:pPr marL="742950" lvl="1" indent="-285750" algn="l">
              <a:lnSpc>
                <a:spcPct val="100000"/>
              </a:lnSpc>
              <a:buFont typeface="Courier New" panose="02070309020205020404" pitchFamily="49" charset="0"/>
              <a:buChar char="o"/>
            </a:pPr>
            <a:r>
              <a:rPr lang="en-US" sz="1300" dirty="0"/>
              <a:t>Commercially available BI tools</a:t>
            </a:r>
          </a:p>
          <a:p>
            <a:pPr marL="742950" lvl="1" indent="-285750" algn="l">
              <a:lnSpc>
                <a:spcPct val="100000"/>
              </a:lnSpc>
              <a:buFont typeface="Courier New" panose="02070309020205020404" pitchFamily="49" charset="0"/>
              <a:buChar char="o"/>
            </a:pPr>
            <a:r>
              <a:rPr lang="en-US" sz="1300" dirty="0"/>
              <a:t>Custom reporting and analysis tools</a:t>
            </a:r>
          </a:p>
          <a:p>
            <a:pPr algn="l"/>
            <a:endParaRPr lang="en-IN" sz="1300" dirty="0"/>
          </a:p>
        </p:txBody>
      </p:sp>
      <p:pic>
        <p:nvPicPr>
          <p:cNvPr id="5" name="Picture 4" descr="A diagram of a diagram&#10;&#10;Description automatically generated">
            <a:extLst>
              <a:ext uri="{FF2B5EF4-FFF2-40B4-BE49-F238E27FC236}">
                <a16:creationId xmlns:a16="http://schemas.microsoft.com/office/drawing/2014/main" id="{7ECEA40B-48F9-C7CE-0272-9D61A54B4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20" y="1706880"/>
            <a:ext cx="10220960" cy="1822901"/>
          </a:xfrm>
          <a:prstGeom prst="rect">
            <a:avLst/>
          </a:prstGeom>
        </p:spPr>
      </p:pic>
    </p:spTree>
    <p:extLst>
      <p:ext uri="{BB962C8B-B14F-4D97-AF65-F5344CB8AC3E}">
        <p14:creationId xmlns:p14="http://schemas.microsoft.com/office/powerpoint/2010/main" val="321389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3FB95-185F-2AB8-C4C9-9FF1FF9C43B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CD3ECA7-79C8-606F-4780-107C6D1473B5}"/>
              </a:ext>
            </a:extLst>
          </p:cNvPr>
          <p:cNvSpPr>
            <a:spLocks noGrp="1"/>
          </p:cNvSpPr>
          <p:nvPr>
            <p:ph type="subTitle" idx="1"/>
          </p:nvPr>
        </p:nvSpPr>
        <p:spPr>
          <a:xfrm>
            <a:off x="240600" y="934720"/>
            <a:ext cx="11710800" cy="5923280"/>
          </a:xfrm>
        </p:spPr>
        <p:txBody>
          <a:bodyPr>
            <a:normAutofit/>
          </a:bodyPr>
          <a:lstStyle/>
          <a:p>
            <a:pPr marL="285750" indent="-285750" algn="l">
              <a:lnSpc>
                <a:spcPct val="100000"/>
              </a:lnSpc>
              <a:buFont typeface="Arial" panose="020B0604020202020204" pitchFamily="34" charset="0"/>
              <a:buChar char="•"/>
            </a:pPr>
            <a:r>
              <a:rPr lang="en-US" sz="1300" dirty="0"/>
              <a:t>A Business Intelligence (BI) System is a comprehensive framework designed to collect, process, and analyze data, turning it into meaningful and actionable insights for businesses. It integrates a variety of tools, applications, and methods to gather data from both internal systems and external sources (Warehouse Logistics, n.d., para. 1). </a:t>
            </a:r>
          </a:p>
          <a:p>
            <a:pPr marL="285750" indent="-285750" algn="l">
              <a:lnSpc>
                <a:spcPct val="100000"/>
              </a:lnSpc>
              <a:buFont typeface="Arial" panose="020B0604020202020204" pitchFamily="34" charset="0"/>
              <a:buChar char="•"/>
            </a:pPr>
            <a:r>
              <a:rPr lang="en-US" sz="1300" dirty="0"/>
              <a:t>This data is often stored in a data warehouse, which provides a centralized and uniform platform for analysis while avoiding any slowdown in the performance of operational systems due to data-intensive evaluations (Warehouse Logistics, n.d., para. 1). </a:t>
            </a:r>
          </a:p>
          <a:p>
            <a:pPr marL="285750" indent="-285750" algn="l">
              <a:lnSpc>
                <a:spcPct val="100000"/>
              </a:lnSpc>
              <a:buFont typeface="Arial" panose="020B0604020202020204" pitchFamily="34" charset="0"/>
              <a:buChar char="•"/>
            </a:pPr>
            <a:r>
              <a:rPr lang="en-US" sz="1300" dirty="0"/>
              <a:t>The BI system then processes and organizes this data, presenting it visually in the form of reports and dashboards. This visual presentation simplifies the data for decision-makers, enabling them to extract critical information and make informed decisions more efficiently (Warehouse Logistics, n.d., para. 2).</a:t>
            </a:r>
          </a:p>
          <a:p>
            <a:pPr algn="l"/>
            <a:endParaRPr lang="en-US" sz="1300" dirty="0"/>
          </a:p>
          <a:p>
            <a:pPr algn="l"/>
            <a:r>
              <a:rPr lang="en-US" sz="1300" dirty="0"/>
              <a:t>	                     Figure 3</a:t>
            </a:r>
          </a:p>
          <a:p>
            <a:pPr algn="l"/>
            <a:r>
              <a:rPr lang="en-US" sz="1300" dirty="0"/>
              <a:t>                                                </a:t>
            </a:r>
            <a:r>
              <a:rPr lang="en-US" sz="1300" i="1" dirty="0"/>
              <a:t>Business Intelligence System – Dashboard Reporting</a:t>
            </a:r>
          </a:p>
          <a:p>
            <a:pPr algn="l"/>
            <a:endParaRPr lang="en-US" sz="1300" i="1" dirty="0"/>
          </a:p>
          <a:p>
            <a:pPr algn="l"/>
            <a:endParaRPr lang="en-US" sz="1300" i="1" dirty="0"/>
          </a:p>
          <a:p>
            <a:pPr algn="l"/>
            <a:endParaRPr lang="en-US" sz="1300" i="1" dirty="0"/>
          </a:p>
          <a:p>
            <a:pPr algn="l"/>
            <a:endParaRPr lang="en-US" sz="1300" i="1" dirty="0"/>
          </a:p>
          <a:p>
            <a:pPr algn="l"/>
            <a:endParaRPr lang="en-US" sz="1300" i="1" dirty="0"/>
          </a:p>
          <a:p>
            <a:pPr algn="l"/>
            <a:endParaRPr lang="en-US" sz="1300" i="1" dirty="0"/>
          </a:p>
          <a:p>
            <a:pPr algn="l"/>
            <a:endParaRPr lang="en-US" sz="1300" i="1" dirty="0"/>
          </a:p>
          <a:p>
            <a:pPr algn="l"/>
            <a:endParaRPr lang="en-US" sz="1300" i="1" dirty="0"/>
          </a:p>
          <a:p>
            <a:endParaRPr lang="en-US" sz="1300" dirty="0"/>
          </a:p>
          <a:p>
            <a:r>
              <a:rPr lang="en-US" sz="1300" dirty="0"/>
              <a:t>Note. From FineReport, 2024, para. 12.</a:t>
            </a:r>
          </a:p>
          <a:p>
            <a:pPr algn="l"/>
            <a:endParaRPr lang="en-US" sz="1300" i="1" dirty="0"/>
          </a:p>
          <a:p>
            <a:pPr algn="l"/>
            <a:endParaRPr lang="en-US" sz="1300" dirty="0"/>
          </a:p>
        </p:txBody>
      </p:sp>
      <p:sp>
        <p:nvSpPr>
          <p:cNvPr id="4" name="Title 1">
            <a:extLst>
              <a:ext uri="{FF2B5EF4-FFF2-40B4-BE49-F238E27FC236}">
                <a16:creationId xmlns:a16="http://schemas.microsoft.com/office/drawing/2014/main" id="{E004FEC6-F13E-6056-2B4A-8E8065C2D719}"/>
              </a:ext>
            </a:extLst>
          </p:cNvPr>
          <p:cNvSpPr>
            <a:spLocks noGrp="1"/>
          </p:cNvSpPr>
          <p:nvPr>
            <p:ph type="ctrTitle"/>
          </p:nvPr>
        </p:nvSpPr>
        <p:spPr>
          <a:xfrm>
            <a:off x="0" y="1"/>
            <a:ext cx="12192000" cy="766915"/>
          </a:xfrm>
        </p:spPr>
        <p:txBody>
          <a:bodyPr>
            <a:normAutofit/>
          </a:bodyPr>
          <a:lstStyle/>
          <a:p>
            <a:r>
              <a:rPr lang="en-US" sz="2400" dirty="0">
                <a:solidFill>
                  <a:schemeClr val="bg1"/>
                </a:solidFill>
              </a:rPr>
              <a:t>What is the definition of a business intelligence system?</a:t>
            </a:r>
            <a:endParaRPr lang="en-IN" sz="2400" dirty="0">
              <a:solidFill>
                <a:schemeClr val="bg1"/>
              </a:solidFill>
            </a:endParaRPr>
          </a:p>
        </p:txBody>
      </p:sp>
      <p:pic>
        <p:nvPicPr>
          <p:cNvPr id="6" name="Picture 5" descr="A screenshot of a computer&#10;&#10;Description automatically generated">
            <a:extLst>
              <a:ext uri="{FF2B5EF4-FFF2-40B4-BE49-F238E27FC236}">
                <a16:creationId xmlns:a16="http://schemas.microsoft.com/office/drawing/2014/main" id="{5A67E0C2-5FE1-3DB3-69C9-B410B7E1A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560" y="3616960"/>
            <a:ext cx="8310880" cy="2702560"/>
          </a:xfrm>
          <a:prstGeom prst="rect">
            <a:avLst/>
          </a:prstGeom>
        </p:spPr>
      </p:pic>
    </p:spTree>
    <p:extLst>
      <p:ext uri="{BB962C8B-B14F-4D97-AF65-F5344CB8AC3E}">
        <p14:creationId xmlns:p14="http://schemas.microsoft.com/office/powerpoint/2010/main" val="52762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936A8-DD54-3B16-D48D-4ADDEEA5C5D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BABF9B2-78A4-E637-9C0D-0A5D1B3AF74B}"/>
              </a:ext>
            </a:extLst>
          </p:cNvPr>
          <p:cNvSpPr>
            <a:spLocks noGrp="1"/>
          </p:cNvSpPr>
          <p:nvPr>
            <p:ph type="subTitle" idx="1"/>
          </p:nvPr>
        </p:nvSpPr>
        <p:spPr>
          <a:xfrm>
            <a:off x="240600" y="558800"/>
            <a:ext cx="11710800" cy="6299200"/>
          </a:xfrm>
        </p:spPr>
        <p:txBody>
          <a:bodyPr>
            <a:normAutofit/>
          </a:bodyPr>
          <a:lstStyle/>
          <a:p>
            <a:pPr marL="285750" indent="-285750" algn="l">
              <a:lnSpc>
                <a:spcPct val="100000"/>
              </a:lnSpc>
              <a:buFont typeface="Arial" panose="020B0604020202020204" pitchFamily="34" charset="0"/>
              <a:buChar char="•"/>
            </a:pPr>
            <a:r>
              <a:rPr lang="en-US" sz="1300" dirty="0"/>
              <a:t>A BI system ensures timely and accurate delivery of information to the right individuals in the appropriate format, aiding both strategic and operational decision-making processes (FineReport, n.d., para. 3). </a:t>
            </a:r>
          </a:p>
          <a:p>
            <a:pPr marL="285750" indent="-285750" algn="l">
              <a:lnSpc>
                <a:spcPct val="100000"/>
              </a:lnSpc>
              <a:buFont typeface="Arial" panose="020B0604020202020204" pitchFamily="34" charset="0"/>
              <a:buChar char="•"/>
            </a:pPr>
            <a:r>
              <a:rPr lang="en-US" sz="1300" dirty="0"/>
              <a:t>With user-friendly interfaces and tools such as drag-and-drop actions, it allows for precise and swift data analysis (FineReport, n.d., para. 4). </a:t>
            </a:r>
          </a:p>
          <a:p>
            <a:pPr marL="285750" indent="-285750" algn="l">
              <a:lnSpc>
                <a:spcPct val="100000"/>
              </a:lnSpc>
              <a:buFont typeface="Arial" panose="020B0604020202020204" pitchFamily="34" charset="0"/>
              <a:buChar char="•"/>
            </a:pPr>
            <a:r>
              <a:rPr lang="en-US" sz="1300" dirty="0"/>
              <a:t>Beyond enhancing decision-making, BI systems play a critical role in optimizing business operations by identifying trends, increasing profitability, improving productivity, and enhancing operational efficiency (Warehouse Logistics, n.d., para. 3). </a:t>
            </a:r>
          </a:p>
          <a:p>
            <a:pPr marL="285750" indent="-285750" algn="l">
              <a:lnSpc>
                <a:spcPct val="100000"/>
              </a:lnSpc>
              <a:buFont typeface="Arial" panose="020B0604020202020204" pitchFamily="34" charset="0"/>
              <a:buChar char="•"/>
            </a:pPr>
            <a:r>
              <a:rPr lang="en-US" sz="1300" dirty="0"/>
              <a:t>Additionally, BI systems enable companies to stay ahead of competitors by identifying market trends and aligning strategies to future demands, offering a significant competitive advantage (Warehouse Logistics, n.d., para. 3; FineReport, n.d., para. 4).</a:t>
            </a:r>
          </a:p>
          <a:p>
            <a:pPr algn="l">
              <a:lnSpc>
                <a:spcPct val="100000"/>
              </a:lnSpc>
            </a:pPr>
            <a:r>
              <a:rPr lang="en-IN" sz="1300" dirty="0"/>
              <a:t>     </a:t>
            </a:r>
          </a:p>
          <a:p>
            <a:pPr algn="l">
              <a:lnSpc>
                <a:spcPct val="100000"/>
              </a:lnSpc>
            </a:pPr>
            <a:r>
              <a:rPr lang="en-IN" sz="1300" dirty="0"/>
              <a:t>                        Figure 4</a:t>
            </a:r>
          </a:p>
          <a:p>
            <a:pPr algn="l">
              <a:lnSpc>
                <a:spcPct val="100000"/>
              </a:lnSpc>
            </a:pPr>
            <a:r>
              <a:rPr lang="en-IN" sz="1300" dirty="0"/>
              <a:t>                        </a:t>
            </a:r>
            <a:r>
              <a:rPr lang="en-IN" sz="1300" i="1" dirty="0"/>
              <a:t>Business intelligence system - Manufacturing Command Room</a:t>
            </a:r>
          </a:p>
          <a:p>
            <a:pPr algn="l">
              <a:lnSpc>
                <a:spcPct val="100000"/>
              </a:lnSpc>
            </a:pPr>
            <a:endParaRPr lang="en-IN" sz="1300" i="1" dirty="0"/>
          </a:p>
          <a:p>
            <a:pPr algn="l">
              <a:lnSpc>
                <a:spcPct val="100000"/>
              </a:lnSpc>
            </a:pPr>
            <a:endParaRPr lang="en-IN" sz="1300" i="1" dirty="0"/>
          </a:p>
          <a:p>
            <a:pPr algn="l">
              <a:lnSpc>
                <a:spcPct val="100000"/>
              </a:lnSpc>
            </a:pPr>
            <a:endParaRPr lang="en-IN" sz="1300" i="1" dirty="0"/>
          </a:p>
          <a:p>
            <a:pPr algn="l">
              <a:lnSpc>
                <a:spcPct val="100000"/>
              </a:lnSpc>
            </a:pPr>
            <a:endParaRPr lang="en-IN" sz="1300" i="1" dirty="0"/>
          </a:p>
          <a:p>
            <a:pPr algn="l">
              <a:lnSpc>
                <a:spcPct val="100000"/>
              </a:lnSpc>
            </a:pPr>
            <a:endParaRPr lang="en-IN" sz="1300" i="1" dirty="0"/>
          </a:p>
          <a:p>
            <a:pPr algn="l">
              <a:lnSpc>
                <a:spcPct val="100000"/>
              </a:lnSpc>
            </a:pPr>
            <a:endParaRPr lang="en-IN" sz="1300" i="1" dirty="0"/>
          </a:p>
          <a:p>
            <a:pPr algn="l">
              <a:lnSpc>
                <a:spcPct val="100000"/>
              </a:lnSpc>
            </a:pPr>
            <a:endParaRPr lang="en-IN" sz="1300" i="1" dirty="0"/>
          </a:p>
          <a:p>
            <a:pPr algn="l">
              <a:lnSpc>
                <a:spcPct val="100000"/>
              </a:lnSpc>
            </a:pPr>
            <a:endParaRPr lang="en-IN" sz="1300" i="1" dirty="0"/>
          </a:p>
          <a:p>
            <a:pPr algn="l">
              <a:lnSpc>
                <a:spcPct val="100000"/>
              </a:lnSpc>
            </a:pPr>
            <a:endParaRPr lang="en-IN" sz="1300" i="1" dirty="0"/>
          </a:p>
          <a:p>
            <a:pPr>
              <a:lnSpc>
                <a:spcPct val="100000"/>
              </a:lnSpc>
            </a:pPr>
            <a:r>
              <a:rPr lang="en-US" sz="1300" dirty="0"/>
              <a:t>Note. From FineReport, 2024, para. 6.</a:t>
            </a:r>
          </a:p>
          <a:p>
            <a:pPr algn="l">
              <a:lnSpc>
                <a:spcPct val="100000"/>
              </a:lnSpc>
            </a:pPr>
            <a:endParaRPr lang="en-IN" sz="1300" i="1" dirty="0"/>
          </a:p>
        </p:txBody>
      </p:sp>
      <p:pic>
        <p:nvPicPr>
          <p:cNvPr id="5" name="Picture 4" descr="A screenshot of a computer&#10;&#10;Description automatically generated">
            <a:extLst>
              <a:ext uri="{FF2B5EF4-FFF2-40B4-BE49-F238E27FC236}">
                <a16:creationId xmlns:a16="http://schemas.microsoft.com/office/drawing/2014/main" id="{7B9E6BFF-3102-C854-8F8C-5752C80AF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018" y="3429000"/>
            <a:ext cx="9921965" cy="2870200"/>
          </a:xfrm>
          <a:prstGeom prst="rect">
            <a:avLst/>
          </a:prstGeom>
        </p:spPr>
      </p:pic>
    </p:spTree>
    <p:extLst>
      <p:ext uri="{BB962C8B-B14F-4D97-AF65-F5344CB8AC3E}">
        <p14:creationId xmlns:p14="http://schemas.microsoft.com/office/powerpoint/2010/main" val="158701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DCA1E-2F7A-1F4F-DA98-0E295882AA2D}"/>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0A18885-9259-1F9A-1AC8-8196716428F2}"/>
              </a:ext>
            </a:extLst>
          </p:cNvPr>
          <p:cNvGraphicFramePr/>
          <p:nvPr>
            <p:extLst>
              <p:ext uri="{D42A27DB-BD31-4B8C-83A1-F6EECF244321}">
                <p14:modId xmlns:p14="http://schemas.microsoft.com/office/powerpoint/2010/main" val="3236969857"/>
              </p:ext>
            </p:extLst>
          </p:nvPr>
        </p:nvGraphicFramePr>
        <p:xfrm>
          <a:off x="240600" y="856528"/>
          <a:ext cx="11710800" cy="6001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F014D321-2551-70DF-6E6B-76E08F53DDF9}"/>
              </a:ext>
            </a:extLst>
          </p:cNvPr>
          <p:cNvSpPr>
            <a:spLocks noGrp="1"/>
          </p:cNvSpPr>
          <p:nvPr>
            <p:ph type="ctrTitle"/>
          </p:nvPr>
        </p:nvSpPr>
        <p:spPr>
          <a:xfrm>
            <a:off x="0" y="1"/>
            <a:ext cx="12192000" cy="766915"/>
          </a:xfrm>
        </p:spPr>
        <p:txBody>
          <a:bodyPr>
            <a:normAutofit/>
          </a:bodyPr>
          <a:lstStyle/>
          <a:p>
            <a:r>
              <a:rPr lang="en-US" sz="2400" dirty="0">
                <a:solidFill>
                  <a:schemeClr val="bg1"/>
                </a:solidFill>
              </a:rPr>
              <a:t>Key components in generic Business Intelligence system</a:t>
            </a:r>
            <a:endParaRPr lang="en-IN" sz="2400" dirty="0">
              <a:solidFill>
                <a:schemeClr val="bg1"/>
              </a:solidFill>
            </a:endParaRPr>
          </a:p>
        </p:txBody>
      </p:sp>
    </p:spTree>
    <p:extLst>
      <p:ext uri="{BB962C8B-B14F-4D97-AF65-F5344CB8AC3E}">
        <p14:creationId xmlns:p14="http://schemas.microsoft.com/office/powerpoint/2010/main" val="1700360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876DF-A9C8-D4FB-71F6-A08DA3431744}"/>
            </a:ext>
          </a:extLst>
        </p:cNvPr>
        <p:cNvGrpSpPr/>
        <p:nvPr/>
      </p:nvGrpSpPr>
      <p:grpSpPr>
        <a:xfrm>
          <a:off x="0" y="0"/>
          <a:ext cx="0" cy="0"/>
          <a:chOff x="0" y="0"/>
          <a:chExt cx="0" cy="0"/>
        </a:xfrm>
      </p:grpSpPr>
      <p:graphicFrame>
        <p:nvGraphicFramePr>
          <p:cNvPr id="18" name="Diagram 17">
            <a:extLst>
              <a:ext uri="{FF2B5EF4-FFF2-40B4-BE49-F238E27FC236}">
                <a16:creationId xmlns:a16="http://schemas.microsoft.com/office/drawing/2014/main" id="{F4A9B317-4856-5685-A830-CA41C8BBC2FB}"/>
              </a:ext>
            </a:extLst>
          </p:cNvPr>
          <p:cNvGraphicFramePr/>
          <p:nvPr>
            <p:extLst>
              <p:ext uri="{D42A27DB-BD31-4B8C-83A1-F6EECF244321}">
                <p14:modId xmlns:p14="http://schemas.microsoft.com/office/powerpoint/2010/main" val="963187189"/>
              </p:ext>
            </p:extLst>
          </p:nvPr>
        </p:nvGraphicFramePr>
        <p:xfrm>
          <a:off x="240600" y="162046"/>
          <a:ext cx="11710800" cy="65281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737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FE0A7-3FF5-27EA-04AB-476F6874345C}"/>
            </a:ext>
          </a:extLst>
        </p:cNvPr>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AA33F736-4D29-1401-1CA2-07E67C64D9D5}"/>
              </a:ext>
            </a:extLst>
          </p:cNvPr>
          <p:cNvGraphicFramePr/>
          <p:nvPr>
            <p:extLst>
              <p:ext uri="{D42A27DB-BD31-4B8C-83A1-F6EECF244321}">
                <p14:modId xmlns:p14="http://schemas.microsoft.com/office/powerpoint/2010/main" val="2269573529"/>
              </p:ext>
            </p:extLst>
          </p:nvPr>
        </p:nvGraphicFramePr>
        <p:xfrm>
          <a:off x="240600" y="865239"/>
          <a:ext cx="11710800" cy="5810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A39D1174-5999-2754-CC51-2244B7BD1801}"/>
              </a:ext>
            </a:extLst>
          </p:cNvPr>
          <p:cNvSpPr>
            <a:spLocks noGrp="1"/>
          </p:cNvSpPr>
          <p:nvPr>
            <p:ph type="ctrTitle"/>
          </p:nvPr>
        </p:nvSpPr>
        <p:spPr>
          <a:xfrm>
            <a:off x="0" y="1"/>
            <a:ext cx="12192000" cy="766915"/>
          </a:xfrm>
        </p:spPr>
        <p:txBody>
          <a:bodyPr>
            <a:normAutofit/>
          </a:bodyPr>
          <a:lstStyle/>
          <a:p>
            <a:r>
              <a:rPr lang="en-US" sz="2400" dirty="0">
                <a:solidFill>
                  <a:schemeClr val="bg1"/>
                </a:solidFill>
              </a:rPr>
              <a:t>Key features of data warehouse</a:t>
            </a:r>
            <a:endParaRPr lang="en-IN" sz="2400" dirty="0">
              <a:solidFill>
                <a:schemeClr val="bg1"/>
              </a:solidFill>
            </a:endParaRPr>
          </a:p>
        </p:txBody>
      </p:sp>
    </p:spTree>
    <p:extLst>
      <p:ext uri="{BB962C8B-B14F-4D97-AF65-F5344CB8AC3E}">
        <p14:creationId xmlns:p14="http://schemas.microsoft.com/office/powerpoint/2010/main" val="2151614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7050D-6D7F-43BE-D16F-F6A82DA24890}"/>
            </a:ext>
          </a:extLst>
        </p:cNvPr>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3C1D0A1-5C3A-603A-A6A3-03C4BA3B8641}"/>
              </a:ext>
            </a:extLst>
          </p:cNvPr>
          <p:cNvGraphicFramePr/>
          <p:nvPr>
            <p:extLst>
              <p:ext uri="{D42A27DB-BD31-4B8C-83A1-F6EECF244321}">
                <p14:modId xmlns:p14="http://schemas.microsoft.com/office/powerpoint/2010/main" val="4105956517"/>
              </p:ext>
            </p:extLst>
          </p:nvPr>
        </p:nvGraphicFramePr>
        <p:xfrm>
          <a:off x="240600" y="560439"/>
          <a:ext cx="11710800" cy="5692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915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1944</TotalTime>
  <Words>3337</Words>
  <Application>Microsoft Office PowerPoint</Application>
  <PresentationFormat>Widescreen</PresentationFormat>
  <Paragraphs>163</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Courier New</vt:lpstr>
      <vt:lpstr>Office Theme</vt:lpstr>
      <vt:lpstr> Mini Research about Business Intelligence &amp; Data Warehouse Key Concepts</vt:lpstr>
      <vt:lpstr>What is business intelligence as a concept?</vt:lpstr>
      <vt:lpstr>PowerPoint Presentation</vt:lpstr>
      <vt:lpstr>What is the definition of a business intelligence system?</vt:lpstr>
      <vt:lpstr>PowerPoint Presentation</vt:lpstr>
      <vt:lpstr>Key components in generic Business Intelligence system</vt:lpstr>
      <vt:lpstr>PowerPoint Presentation</vt:lpstr>
      <vt:lpstr>Key features of data warehouse</vt:lpstr>
      <vt:lpstr>PowerPoint Presentation</vt:lpstr>
      <vt:lpstr> How we measure success in implementing a Business Intelligence solution?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Dhrumil Khalas</dc:creator>
  <cp:lastModifiedBy>Dhrumil Shaileshkumar Khalas</cp:lastModifiedBy>
  <cp:revision>75</cp:revision>
  <dcterms:created xsi:type="dcterms:W3CDTF">2025-01-22T04:20:07Z</dcterms:created>
  <dcterms:modified xsi:type="dcterms:W3CDTF">2025-04-26T17:23:46Z</dcterms:modified>
</cp:coreProperties>
</file>