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askerville Old Face" panose="02020602080505020303" pitchFamily="18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lear Sans" panose="020B0604020202020204" charset="0"/>
      <p:regular r:id="rId15"/>
    </p:embeddedFont>
    <p:embeddedFont>
      <p:font typeface="Halant Semi-Bold" panose="020B0604020202020204" charset="0"/>
      <p:regular r:id="rId16"/>
    </p:embeddedFont>
    <p:embeddedFont>
      <p:font typeface="Libre Baskerville" panose="02000000000000000000" pitchFamily="2" charset="0"/>
      <p:regular r:id="rId17"/>
      <p:bold r:id="rId18"/>
      <p:italic r:id="rId19"/>
    </p:embeddedFont>
    <p:embeddedFont>
      <p:font typeface="Lucida Bright" panose="02040602050505020304" pitchFamily="18" charset="0"/>
      <p:regular r:id="rId20"/>
      <p:bold r:id="rId21"/>
      <p:italic r:id="rId22"/>
      <p:boldItalic r:id="rId23"/>
    </p:embeddedFont>
    <p:embeddedFont>
      <p:font typeface="Oswald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2" autoAdjust="0"/>
  </p:normalViewPr>
  <p:slideViewPr>
    <p:cSldViewPr>
      <p:cViewPr varScale="1">
        <p:scale>
          <a:sx n="52" d="100"/>
          <a:sy n="52" d="100"/>
        </p:scale>
        <p:origin x="98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1696" y="1028700"/>
            <a:ext cx="7017604" cy="8229600"/>
          </a:xfrm>
          <a:custGeom>
            <a:avLst/>
            <a:gdLst/>
            <a:ahLst/>
            <a:cxnLst/>
            <a:rect l="l" t="t" r="r" b="b"/>
            <a:pathLst>
              <a:path w="7017604" h="8229600">
                <a:moveTo>
                  <a:pt x="0" y="0"/>
                </a:moveTo>
                <a:lnTo>
                  <a:pt x="7017604" y="0"/>
                </a:lnTo>
                <a:lnTo>
                  <a:pt x="701760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2846" y="2493943"/>
            <a:ext cx="7107550" cy="4271011"/>
            <a:chOff x="-7805" y="-622289"/>
            <a:chExt cx="9476733" cy="5694681"/>
          </a:xfrm>
        </p:grpSpPr>
        <p:sp>
          <p:nvSpPr>
            <p:cNvPr id="4" name="TextBox 4"/>
            <p:cNvSpPr txBox="1"/>
            <p:nvPr/>
          </p:nvSpPr>
          <p:spPr>
            <a:xfrm>
              <a:off x="0" y="-622289"/>
              <a:ext cx="9468928" cy="350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1"/>
                </a:lnSpc>
              </a:pPr>
              <a:r>
                <a:rPr lang="en-US" sz="9901" dirty="0">
                  <a:solidFill>
                    <a:srgbClr val="100F0D"/>
                  </a:solidFill>
                  <a:latin typeface="Halant Semi-Bold"/>
                </a:rPr>
                <a:t>LAPTOP INVENTORY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805" y="4313567"/>
              <a:ext cx="9468928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dirty="0">
                  <a:solidFill>
                    <a:srgbClr val="100F0D"/>
                  </a:solidFill>
                  <a:latin typeface="Libre Baskerville"/>
                </a:rPr>
                <a:t>Prepared By:-Dhrumil Trada</a:t>
              </a:r>
            </a:p>
          </p:txBody>
        </p:sp>
      </p:grpSp>
      <p:grpSp>
        <p:nvGrpSpPr>
          <p:cNvPr id="18" name="Group 2">
            <a:extLst>
              <a:ext uri="{FF2B5EF4-FFF2-40B4-BE49-F238E27FC236}">
                <a16:creationId xmlns:a16="http://schemas.microsoft.com/office/drawing/2014/main" id="{8AA8C414-5C68-A7E7-1A88-0AAF4B83DF1E}"/>
              </a:ext>
            </a:extLst>
          </p:cNvPr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id="{1678D0FE-987A-2E82-383D-2212D03EA2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923B3311-641F-AECF-2872-1CC46993C212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DACB5AA4-D654-13AF-3350-D546BB84D7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AEF3C61A-EBD9-43C8-DA7B-36458390D08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65A00D1B-6B09-A598-8C4B-530F6D04FB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76A2003C-20CF-851F-A21E-56139679B25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" name="Group 9">
              <a:extLst>
                <a:ext uri="{FF2B5EF4-FFF2-40B4-BE49-F238E27FC236}">
                  <a16:creationId xmlns:a16="http://schemas.microsoft.com/office/drawing/2014/main" id="{5FF6E4BD-5233-9969-16B4-CD4E5F0B2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02AD3F19-5F10-E2FA-64CB-2AF0F12AAE0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7" name="AutoShape 16">
            <a:extLst>
              <a:ext uri="{FF2B5EF4-FFF2-40B4-BE49-F238E27FC236}">
                <a16:creationId xmlns:a16="http://schemas.microsoft.com/office/drawing/2014/main" id="{BBE0F009-10B3-70AE-4ACD-F6C867B18391}"/>
              </a:ext>
            </a:extLst>
          </p:cNvPr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671A473E-8651-2873-1474-769068DD2357}"/>
              </a:ext>
            </a:extLst>
          </p:cNvPr>
          <p:cNvSpPr txBox="1"/>
          <p:nvPr/>
        </p:nvSpPr>
        <p:spPr>
          <a:xfrm>
            <a:off x="1028700" y="1219200"/>
            <a:ext cx="588753" cy="33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03</a:t>
            </a:r>
          </a:p>
        </p:txBody>
      </p:sp>
      <p:sp>
        <p:nvSpPr>
          <p:cNvPr id="29" name="AutoShape 44">
            <a:extLst>
              <a:ext uri="{FF2B5EF4-FFF2-40B4-BE49-F238E27FC236}">
                <a16:creationId xmlns:a16="http://schemas.microsoft.com/office/drawing/2014/main" id="{AF2242A2-C8B4-D412-5872-480D07CB10A7}"/>
              </a:ext>
            </a:extLst>
          </p:cNvPr>
          <p:cNvSpPr/>
          <p:nvPr/>
        </p:nvSpPr>
        <p:spPr>
          <a:xfrm flipV="1">
            <a:off x="304799" y="5981700"/>
            <a:ext cx="904932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0" name="Group 34">
            <a:extLst>
              <a:ext uri="{FF2B5EF4-FFF2-40B4-BE49-F238E27FC236}">
                <a16:creationId xmlns:a16="http://schemas.microsoft.com/office/drawing/2014/main" id="{A056A7B7-2C1D-C7C1-3B04-55D7320459E4}"/>
              </a:ext>
            </a:extLst>
          </p:cNvPr>
          <p:cNvGrpSpPr/>
          <p:nvPr/>
        </p:nvGrpSpPr>
        <p:grpSpPr>
          <a:xfrm>
            <a:off x="8320753" y="6336715"/>
            <a:ext cx="1033368" cy="287358"/>
            <a:chOff x="0" y="0"/>
            <a:chExt cx="1377824" cy="383143"/>
          </a:xfrm>
        </p:grpSpPr>
        <p:grpSp>
          <p:nvGrpSpPr>
            <p:cNvPr id="31" name="Group 35">
              <a:extLst>
                <a:ext uri="{FF2B5EF4-FFF2-40B4-BE49-F238E27FC236}">
                  <a16:creationId xmlns:a16="http://schemas.microsoft.com/office/drawing/2014/main" id="{59BDD08D-3313-B18C-D01E-C9268C884964}"/>
                </a:ext>
              </a:extLst>
            </p:cNvPr>
            <p:cNvGrpSpPr/>
            <p:nvPr/>
          </p:nvGrpSpPr>
          <p:grpSpPr>
            <a:xfrm>
              <a:off x="0" y="0"/>
              <a:ext cx="383143" cy="383143"/>
              <a:chOff x="0" y="0"/>
              <a:chExt cx="812800" cy="812800"/>
            </a:xfrm>
          </p:grpSpPr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BA71AE64-10BA-FEE6-9E7F-8F23625FC95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C853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TextBox 37">
                <a:extLst>
                  <a:ext uri="{FF2B5EF4-FFF2-40B4-BE49-F238E27FC236}">
                    <a16:creationId xmlns:a16="http://schemas.microsoft.com/office/drawing/2014/main" id="{E98CDF78-74E6-BF94-CEC0-DBAAC3FF795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8">
              <a:extLst>
                <a:ext uri="{FF2B5EF4-FFF2-40B4-BE49-F238E27FC236}">
                  <a16:creationId xmlns:a16="http://schemas.microsoft.com/office/drawing/2014/main" id="{4394D7FC-A1B5-9C73-B83F-193B1503087D}"/>
                </a:ext>
              </a:extLst>
            </p:cNvPr>
            <p:cNvGrpSpPr/>
            <p:nvPr/>
          </p:nvGrpSpPr>
          <p:grpSpPr>
            <a:xfrm>
              <a:off x="497808" y="0"/>
              <a:ext cx="383143" cy="383143"/>
              <a:chOff x="0" y="0"/>
              <a:chExt cx="812800" cy="812800"/>
            </a:xfrm>
          </p:grpSpPr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6727D3D9-B18C-3A2C-DFBE-AE17D73C35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2735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TextBox 40">
                <a:extLst>
                  <a:ext uri="{FF2B5EF4-FFF2-40B4-BE49-F238E27FC236}">
                    <a16:creationId xmlns:a16="http://schemas.microsoft.com/office/drawing/2014/main" id="{37CCC6B5-0AE8-422C-5B63-F6E7D0BE046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3" name="Group 41">
              <a:extLst>
                <a:ext uri="{FF2B5EF4-FFF2-40B4-BE49-F238E27FC236}">
                  <a16:creationId xmlns:a16="http://schemas.microsoft.com/office/drawing/2014/main" id="{67DB3D57-F95F-EA75-1894-4ED341F50ABE}"/>
                </a:ext>
              </a:extLst>
            </p:cNvPr>
            <p:cNvGrpSpPr/>
            <p:nvPr/>
          </p:nvGrpSpPr>
          <p:grpSpPr>
            <a:xfrm>
              <a:off x="994681" y="0"/>
              <a:ext cx="383143" cy="383143"/>
              <a:chOff x="0" y="0"/>
              <a:chExt cx="812800" cy="812800"/>
            </a:xfrm>
          </p:grpSpPr>
          <p:sp>
            <p:nvSpPr>
              <p:cNvPr id="34" name="Freeform 42">
                <a:extLst>
                  <a:ext uri="{FF2B5EF4-FFF2-40B4-BE49-F238E27FC236}">
                    <a16:creationId xmlns:a16="http://schemas.microsoft.com/office/drawing/2014/main" id="{E43E795E-1C19-0367-C3FA-A004C8A34A8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45EE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43">
                <a:extLst>
                  <a:ext uri="{FF2B5EF4-FFF2-40B4-BE49-F238E27FC236}">
                    <a16:creationId xmlns:a16="http://schemas.microsoft.com/office/drawing/2014/main" id="{2F4D7102-0D17-C882-DB9C-2065049C4AE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1" name="TextBox 27">
            <a:extLst>
              <a:ext uri="{FF2B5EF4-FFF2-40B4-BE49-F238E27FC236}">
                <a16:creationId xmlns:a16="http://schemas.microsoft.com/office/drawing/2014/main" id="{DDD62A41-104A-E3ED-1527-BB2CFE1A6B19}"/>
              </a:ext>
            </a:extLst>
          </p:cNvPr>
          <p:cNvSpPr txBox="1"/>
          <p:nvPr/>
        </p:nvSpPr>
        <p:spPr>
          <a:xfrm>
            <a:off x="1037658" y="7078216"/>
            <a:ext cx="5763466" cy="21800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Roll No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. :- 25   </a:t>
            </a:r>
          </a:p>
          <a:p>
            <a:pPr>
              <a:lnSpc>
                <a:spcPts val="3449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Enrollment No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.:-   22002170110194 </a:t>
            </a:r>
          </a:p>
          <a:p>
            <a:pPr>
              <a:lnSpc>
                <a:spcPts val="3449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Batch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 :- D-1 </a:t>
            </a:r>
          </a:p>
          <a:p>
            <a:pPr>
              <a:lnSpc>
                <a:spcPts val="3449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Branch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 :- 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3358" y="1563381"/>
            <a:ext cx="12601284" cy="113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191919"/>
                </a:solidFill>
                <a:latin typeface="Halant Semi-Bold"/>
              </a:rPr>
              <a:t>Content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43358" y="4103979"/>
            <a:ext cx="5396074" cy="1162079"/>
            <a:chOff x="0" y="0"/>
            <a:chExt cx="7194765" cy="1549439"/>
          </a:xfrm>
        </p:grpSpPr>
        <p:sp>
          <p:nvSpPr>
            <p:cNvPr id="4" name="Freeform 4"/>
            <p:cNvSpPr/>
            <p:nvPr/>
          </p:nvSpPr>
          <p:spPr>
            <a:xfrm rot="-10800000">
              <a:off x="0" y="0"/>
              <a:ext cx="1494899" cy="1549439"/>
            </a:xfrm>
            <a:custGeom>
              <a:avLst/>
              <a:gdLst/>
              <a:ahLst/>
              <a:cxnLst/>
              <a:rect l="l" t="t" r="r" b="b"/>
              <a:pathLst>
                <a:path w="1494899" h="1549439">
                  <a:moveTo>
                    <a:pt x="0" y="0"/>
                  </a:moveTo>
                  <a:lnTo>
                    <a:pt x="1494899" y="0"/>
                  </a:lnTo>
                  <a:lnTo>
                    <a:pt x="1494899" y="1549439"/>
                  </a:lnTo>
                  <a:lnTo>
                    <a:pt x="0" y="154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125429" y="373399"/>
              <a:ext cx="5069336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4000" b="1" dirty="0">
                  <a:solidFill>
                    <a:srgbClr val="191919"/>
                  </a:solidFill>
                  <a:latin typeface="Baskerville Old Face" panose="02020602080505020303" pitchFamily="18" charset="0"/>
                </a:rPr>
                <a:t>Introduction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19116" y="470751"/>
              <a:ext cx="656667" cy="646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0"/>
                </a:lnSpc>
              </a:pPr>
              <a:r>
                <a:rPr lang="en-US" sz="3400">
                  <a:solidFill>
                    <a:srgbClr val="FFFFFF"/>
                  </a:solidFill>
                  <a:latin typeface="Halant Semi-Bold"/>
                </a:rPr>
                <a:t>01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43358" y="5870859"/>
            <a:ext cx="5396074" cy="1162079"/>
            <a:chOff x="0" y="0"/>
            <a:chExt cx="7194765" cy="1549439"/>
          </a:xfrm>
        </p:grpSpPr>
        <p:sp>
          <p:nvSpPr>
            <p:cNvPr id="8" name="Freeform 8"/>
            <p:cNvSpPr/>
            <p:nvPr/>
          </p:nvSpPr>
          <p:spPr>
            <a:xfrm rot="-10800000">
              <a:off x="0" y="0"/>
              <a:ext cx="1494899" cy="1549439"/>
            </a:xfrm>
            <a:custGeom>
              <a:avLst/>
              <a:gdLst/>
              <a:ahLst/>
              <a:cxnLst/>
              <a:rect l="l" t="t" r="r" b="b"/>
              <a:pathLst>
                <a:path w="1494899" h="1549439">
                  <a:moveTo>
                    <a:pt x="0" y="0"/>
                  </a:moveTo>
                  <a:lnTo>
                    <a:pt x="1494899" y="0"/>
                  </a:lnTo>
                  <a:lnTo>
                    <a:pt x="1494899" y="1549439"/>
                  </a:lnTo>
                  <a:lnTo>
                    <a:pt x="0" y="154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125429" y="373399"/>
              <a:ext cx="5069336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4000" b="1" dirty="0">
                  <a:solidFill>
                    <a:srgbClr val="191919"/>
                  </a:solidFill>
                  <a:latin typeface="Baskerville Old Face" panose="02020602080505020303" pitchFamily="18" charset="0"/>
                </a:rPr>
                <a:t>Advantages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19116" y="470751"/>
              <a:ext cx="656667" cy="646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0"/>
                </a:lnSpc>
              </a:pPr>
              <a:r>
                <a:rPr lang="en-US" sz="3400">
                  <a:solidFill>
                    <a:srgbClr val="FFFFFF"/>
                  </a:solidFill>
                  <a:latin typeface="Halant Semi-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843358" y="7637739"/>
            <a:ext cx="5396075" cy="1162079"/>
            <a:chOff x="0" y="0"/>
            <a:chExt cx="7194767" cy="1549439"/>
          </a:xfrm>
        </p:grpSpPr>
        <p:sp>
          <p:nvSpPr>
            <p:cNvPr id="12" name="Freeform 12"/>
            <p:cNvSpPr/>
            <p:nvPr/>
          </p:nvSpPr>
          <p:spPr>
            <a:xfrm rot="-10800000">
              <a:off x="0" y="0"/>
              <a:ext cx="1494899" cy="1549439"/>
            </a:xfrm>
            <a:custGeom>
              <a:avLst/>
              <a:gdLst/>
              <a:ahLst/>
              <a:cxnLst/>
              <a:rect l="l" t="t" r="r" b="b"/>
              <a:pathLst>
                <a:path w="1494899" h="1549439">
                  <a:moveTo>
                    <a:pt x="0" y="0"/>
                  </a:moveTo>
                  <a:lnTo>
                    <a:pt x="1494899" y="0"/>
                  </a:lnTo>
                  <a:lnTo>
                    <a:pt x="1494899" y="1549439"/>
                  </a:lnTo>
                  <a:lnTo>
                    <a:pt x="0" y="154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125430" y="373399"/>
              <a:ext cx="5069336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3600" b="1" dirty="0">
                  <a:solidFill>
                    <a:srgbClr val="191919"/>
                  </a:solidFill>
                  <a:latin typeface="Baskerville Old Face" panose="02020602080505020303" pitchFamily="18" charset="0"/>
                </a:rPr>
                <a:t>Disadvantage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19116" y="470751"/>
              <a:ext cx="656667" cy="646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0"/>
                </a:lnSpc>
              </a:pPr>
              <a:r>
                <a:rPr lang="en-US" sz="3400">
                  <a:solidFill>
                    <a:srgbClr val="FFFFFF"/>
                  </a:solidFill>
                  <a:latin typeface="Halant Semi-Bold"/>
                </a:rPr>
                <a:t>03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048567" y="4103979"/>
            <a:ext cx="5396075" cy="1162079"/>
            <a:chOff x="0" y="0"/>
            <a:chExt cx="7194767" cy="1549439"/>
          </a:xfrm>
        </p:grpSpPr>
        <p:sp>
          <p:nvSpPr>
            <p:cNvPr id="16" name="Freeform 16"/>
            <p:cNvSpPr/>
            <p:nvPr/>
          </p:nvSpPr>
          <p:spPr>
            <a:xfrm rot="-10800000">
              <a:off x="0" y="0"/>
              <a:ext cx="1494899" cy="1549439"/>
            </a:xfrm>
            <a:custGeom>
              <a:avLst/>
              <a:gdLst/>
              <a:ahLst/>
              <a:cxnLst/>
              <a:rect l="l" t="t" r="r" b="b"/>
              <a:pathLst>
                <a:path w="1494899" h="1549439">
                  <a:moveTo>
                    <a:pt x="0" y="0"/>
                  </a:moveTo>
                  <a:lnTo>
                    <a:pt x="1494899" y="0"/>
                  </a:lnTo>
                  <a:lnTo>
                    <a:pt x="1494899" y="1549439"/>
                  </a:lnTo>
                  <a:lnTo>
                    <a:pt x="0" y="154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125430" y="373399"/>
              <a:ext cx="5069336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3600" b="1" dirty="0">
                  <a:solidFill>
                    <a:srgbClr val="191919"/>
                  </a:solidFill>
                  <a:latin typeface="Baskerville Old Face" panose="02020602080505020303" pitchFamily="18" charset="0"/>
                </a:rPr>
                <a:t>Future</a:t>
              </a:r>
              <a:r>
                <a:rPr lang="en-US" sz="3600" b="1" dirty="0">
                  <a:solidFill>
                    <a:srgbClr val="191919"/>
                  </a:solidFill>
                  <a:latin typeface="Clear Sans"/>
                </a:rPr>
                <a:t> Scope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19116" y="470751"/>
              <a:ext cx="656667" cy="646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0"/>
                </a:lnSpc>
              </a:pPr>
              <a:r>
                <a:rPr lang="en-US" sz="3400">
                  <a:solidFill>
                    <a:srgbClr val="FFFFFF"/>
                  </a:solidFill>
                  <a:latin typeface="Halant Semi-Bold"/>
                </a:rPr>
                <a:t>04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48567" y="5870859"/>
            <a:ext cx="5396075" cy="1162079"/>
            <a:chOff x="0" y="0"/>
            <a:chExt cx="7194767" cy="1549439"/>
          </a:xfrm>
        </p:grpSpPr>
        <p:sp>
          <p:nvSpPr>
            <p:cNvPr id="20" name="Freeform 20"/>
            <p:cNvSpPr/>
            <p:nvPr/>
          </p:nvSpPr>
          <p:spPr>
            <a:xfrm rot="-10800000">
              <a:off x="0" y="0"/>
              <a:ext cx="1494899" cy="1549439"/>
            </a:xfrm>
            <a:custGeom>
              <a:avLst/>
              <a:gdLst/>
              <a:ahLst/>
              <a:cxnLst/>
              <a:rect l="l" t="t" r="r" b="b"/>
              <a:pathLst>
                <a:path w="1494899" h="1549439">
                  <a:moveTo>
                    <a:pt x="0" y="0"/>
                  </a:moveTo>
                  <a:lnTo>
                    <a:pt x="1494899" y="0"/>
                  </a:lnTo>
                  <a:lnTo>
                    <a:pt x="1494899" y="1549439"/>
                  </a:lnTo>
                  <a:lnTo>
                    <a:pt x="0" y="154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125430" y="373399"/>
              <a:ext cx="5069336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3600" b="1" dirty="0">
                  <a:solidFill>
                    <a:srgbClr val="191919"/>
                  </a:solidFill>
                  <a:latin typeface="Baskerville Old Face" panose="02020602080505020303" pitchFamily="18" charset="0"/>
                </a:rPr>
                <a:t>Conclusion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19116" y="470751"/>
              <a:ext cx="656667" cy="646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0"/>
                </a:lnSpc>
              </a:pPr>
              <a:r>
                <a:rPr lang="en-US" sz="3400">
                  <a:solidFill>
                    <a:srgbClr val="FFFFFF"/>
                  </a:solidFill>
                  <a:latin typeface="Halant Semi-Bold"/>
                </a:rPr>
                <a:t>05</a:t>
              </a:r>
            </a:p>
          </p:txBody>
        </p:sp>
      </p:grpSp>
      <p:grpSp>
        <p:nvGrpSpPr>
          <p:cNvPr id="23" name="Group 2">
            <a:extLst>
              <a:ext uri="{FF2B5EF4-FFF2-40B4-BE49-F238E27FC236}">
                <a16:creationId xmlns:a16="http://schemas.microsoft.com/office/drawing/2014/main" id="{489FA331-BFC9-F7FB-4F66-2A104E8E3439}"/>
              </a:ext>
            </a:extLst>
          </p:cNvPr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4EE87C74-27E1-CD21-4202-0D5DCD910F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31" name="Freeform 4">
                <a:extLst>
                  <a:ext uri="{FF2B5EF4-FFF2-40B4-BE49-F238E27FC236}">
                    <a16:creationId xmlns:a16="http://schemas.microsoft.com/office/drawing/2014/main" id="{A9F67DE0-BCEE-FF03-2470-982ADF25C93C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C9148AE2-DD53-6270-582C-FA309371B5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2B4BF919-3478-503B-9842-0E4CB7F7FC9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6" name="Group 7">
              <a:extLst>
                <a:ext uri="{FF2B5EF4-FFF2-40B4-BE49-F238E27FC236}">
                  <a16:creationId xmlns:a16="http://schemas.microsoft.com/office/drawing/2014/main" id="{7407DACC-F73B-ED81-B978-33F22C7ECD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FF6AA0D-6520-F174-7E68-74124346FDB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63703F95-2C10-40E2-9064-7C4847A1DC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A18921D7-4C6E-3AD1-61FD-FDFD57BFE81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2" name="AutoShape 16">
            <a:extLst>
              <a:ext uri="{FF2B5EF4-FFF2-40B4-BE49-F238E27FC236}">
                <a16:creationId xmlns:a16="http://schemas.microsoft.com/office/drawing/2014/main" id="{46AC94DC-97B0-01CB-5C78-4E907FAA1FFD}"/>
              </a:ext>
            </a:extLst>
          </p:cNvPr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06720C79-A216-DA50-C2C9-1B8CE7800ACA}"/>
              </a:ext>
            </a:extLst>
          </p:cNvPr>
          <p:cNvSpPr txBox="1"/>
          <p:nvPr/>
        </p:nvSpPr>
        <p:spPr>
          <a:xfrm>
            <a:off x="1028700" y="1219200"/>
            <a:ext cx="588753" cy="33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9144000" y="571500"/>
            <a:ext cx="8115300" cy="133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dirty="0">
                <a:solidFill>
                  <a:srgbClr val="100F0D"/>
                </a:solidFill>
                <a:latin typeface="Halant Semi-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77200" y="3238500"/>
            <a:ext cx="9829799" cy="5477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9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00F0D"/>
                </a:solidFill>
                <a:latin typeface="Baskerville Old Face" panose="02020602080505020303" pitchFamily="18" charset="0"/>
              </a:rPr>
              <a:t>The Laptop Inventory system refers to the process of ordering, storing, and using the company’s stock.</a:t>
            </a:r>
          </a:p>
          <a:p>
            <a:pPr marL="457200" indent="-457200" algn="just">
              <a:lnSpc>
                <a:spcPts val="479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00F0D"/>
                </a:solidFill>
                <a:latin typeface="Baskerville Old Face" panose="02020602080505020303" pitchFamily="18" charset="0"/>
              </a:rPr>
              <a:t>Laptop Inventory is a multitasking system which includes doing multiple things Like searching by brand, purchasing, comparison between laptops etc.</a:t>
            </a:r>
          </a:p>
          <a:p>
            <a:pPr marL="457200" indent="-457200" algn="just">
              <a:lnSpc>
                <a:spcPts val="479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00F0D"/>
                </a:solidFill>
                <a:latin typeface="Baskerville Old Face" panose="02020602080505020303" pitchFamily="18" charset="0"/>
              </a:rPr>
              <a:t>When a laptop is purchased there are many documents involved in it. All these documents can be saved in one place with the laptop Inventory management System.</a:t>
            </a:r>
          </a:p>
          <a:p>
            <a:pPr marL="457200" indent="-457200" algn="just">
              <a:lnSpc>
                <a:spcPts val="479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00F0D"/>
                </a:solidFill>
                <a:latin typeface="Baskerville Old Face" panose="02020602080505020303" pitchFamily="18" charset="0"/>
              </a:rPr>
              <a:t>The documents can be called whenever required.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28700" y="3533513"/>
            <a:ext cx="6807210" cy="5581912"/>
          </a:xfrm>
          <a:custGeom>
            <a:avLst/>
            <a:gdLst/>
            <a:ahLst/>
            <a:cxnLst/>
            <a:rect l="l" t="t" r="r" b="b"/>
            <a:pathLst>
              <a:path w="6807210" h="5581912">
                <a:moveTo>
                  <a:pt x="0" y="0"/>
                </a:moveTo>
                <a:lnTo>
                  <a:pt x="6807210" y="0"/>
                </a:lnTo>
                <a:lnTo>
                  <a:pt x="6807210" y="5581912"/>
                </a:lnTo>
                <a:lnTo>
                  <a:pt x="0" y="5581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AutoShape 16"/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1028700" y="1219200"/>
            <a:ext cx="588753" cy="33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0" y="950889"/>
            <a:ext cx="13010791" cy="1346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600" dirty="0">
                <a:solidFill>
                  <a:srgbClr val="100F0D"/>
                </a:solidFill>
                <a:latin typeface="Halant Semi-Bold"/>
              </a:rPr>
              <a:t>Merits</a:t>
            </a:r>
            <a:endParaRPr lang="en-US" sz="9999" dirty="0">
              <a:solidFill>
                <a:srgbClr val="100F0D"/>
              </a:solidFill>
              <a:latin typeface="Halant Semi-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765715" y="2332990"/>
            <a:ext cx="2214163" cy="6181673"/>
          </a:xfrm>
          <a:custGeom>
            <a:avLst/>
            <a:gdLst/>
            <a:ahLst/>
            <a:cxnLst/>
            <a:rect l="l" t="t" r="r" b="b"/>
            <a:pathLst>
              <a:path w="2214163" h="6181673">
                <a:moveTo>
                  <a:pt x="0" y="0"/>
                </a:moveTo>
                <a:lnTo>
                  <a:pt x="2214163" y="0"/>
                </a:lnTo>
                <a:lnTo>
                  <a:pt x="2214163" y="6181673"/>
                </a:lnTo>
                <a:lnTo>
                  <a:pt x="0" y="6181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109358" y="3455791"/>
            <a:ext cx="12188042" cy="5345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ts val="71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It saves time and helps you to keep things organized.</a:t>
            </a:r>
          </a:p>
          <a:p>
            <a:pPr marL="685800" lvl="0" indent="-685800">
              <a:lnSpc>
                <a:spcPts val="71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More efficient operation.</a:t>
            </a:r>
          </a:p>
          <a:p>
            <a:pPr marL="685800" lvl="0" indent="-685800">
              <a:lnSpc>
                <a:spcPts val="71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Provide multiple choice to customers.</a:t>
            </a:r>
          </a:p>
          <a:p>
            <a:pPr marL="685800" lvl="0" indent="-685800">
              <a:lnSpc>
                <a:spcPts val="71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Customer can compare the number of laptops as per their choice and with this, they can improve their experience</a:t>
            </a:r>
          </a:p>
          <a:p>
            <a:pPr marL="685800" lvl="0" indent="-685800">
              <a:lnSpc>
                <a:spcPts val="71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Reduce the risk of loss. 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A5094EAA-908E-260E-A74F-3F75385F3B68}"/>
              </a:ext>
            </a:extLst>
          </p:cNvPr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15696B68-F70D-ADFF-9BD3-5CD9AA471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4690D360-FE5D-8078-5916-EF4F98BC579F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C13C8880-40D2-9F2B-10F4-63CD96AC17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6CA4F93-E0A3-8FCE-533F-4940C18512D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9B2E63-CC30-5BF1-D84D-6068C961B4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11478976-80CC-FFBF-7F72-DBF9C29EA2C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A22DD15-6208-D223-12A6-292F68C67E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4930A19B-19AA-8E03-E933-879765E6F7F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4" name="AutoShape 16">
            <a:extLst>
              <a:ext uri="{FF2B5EF4-FFF2-40B4-BE49-F238E27FC236}">
                <a16:creationId xmlns:a16="http://schemas.microsoft.com/office/drawing/2014/main" id="{1BC696E8-10A3-DB8B-E4C5-B05D394B9B99}"/>
              </a:ext>
            </a:extLst>
          </p:cNvPr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7F9520AB-615D-4474-29AA-75C4447B1261}"/>
              </a:ext>
            </a:extLst>
          </p:cNvPr>
          <p:cNvSpPr txBox="1"/>
          <p:nvPr/>
        </p:nvSpPr>
        <p:spPr>
          <a:xfrm>
            <a:off x="1028700" y="1219200"/>
            <a:ext cx="588753" cy="33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0873" y="2781300"/>
            <a:ext cx="8779518" cy="5651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lvl="0" indent="-685800" algn="just">
              <a:lnSpc>
                <a:spcPts val="643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Required skilled human resources.</a:t>
            </a:r>
          </a:p>
          <a:p>
            <a:pPr marL="685800" lvl="0" indent="-685800" algn="just">
              <a:lnSpc>
                <a:spcPts val="643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A corrupt hard drive, power outages and other technical issues can result in the loss of needed data.</a:t>
            </a:r>
          </a:p>
          <a:p>
            <a:pPr marL="685800" lvl="0" indent="-685800" algn="just">
              <a:lnSpc>
                <a:spcPts val="643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No paymen</a:t>
            </a:r>
            <a:r>
              <a:rPr lang="en-US" sz="3600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t methods</a:t>
            </a:r>
            <a:endParaRPr lang="en-US" sz="3600" b="1" u="none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685800" lvl="0" indent="-685800" algn="just">
              <a:lnSpc>
                <a:spcPts val="643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Privacy Concern</a:t>
            </a:r>
          </a:p>
          <a:p>
            <a:pPr marL="685800" lvl="0" indent="-685800" algn="just">
              <a:lnSpc>
                <a:spcPts val="643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Data security concern.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086100"/>
            <a:ext cx="5072173" cy="4114800"/>
          </a:xfrm>
          <a:custGeom>
            <a:avLst/>
            <a:gdLst/>
            <a:ahLst/>
            <a:cxnLst/>
            <a:rect l="l" t="t" r="r" b="b"/>
            <a:pathLst>
              <a:path w="5072173" h="4114800">
                <a:moveTo>
                  <a:pt x="0" y="0"/>
                </a:moveTo>
                <a:lnTo>
                  <a:pt x="5072173" y="0"/>
                </a:lnTo>
                <a:lnTo>
                  <a:pt x="50721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971800" y="800100"/>
            <a:ext cx="13010791" cy="1346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600" dirty="0">
                <a:solidFill>
                  <a:srgbClr val="100F0D"/>
                </a:solidFill>
                <a:latin typeface="Halant Semi-Bold"/>
              </a:rPr>
              <a:t>De-merits</a:t>
            </a:r>
            <a:endParaRPr lang="en-US" sz="9999" dirty="0">
              <a:solidFill>
                <a:srgbClr val="100F0D"/>
              </a:solidFill>
              <a:latin typeface="Halant Semi-Bold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6A6192F-2685-6271-FB25-626A53B429B2}"/>
              </a:ext>
            </a:extLst>
          </p:cNvPr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D63B9B0E-7D5C-12E8-8AF8-59FE0C66BF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748A0E30-38DE-E302-C9D6-69D2B3AB2143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368AB9CC-B290-E035-DF99-88BA86CB6E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031C00FF-E3EC-84FD-3F2C-9BA9C31D383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C184C1-A88F-A8C4-0EFC-635CAA8061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F2A7ADB4-EE1E-8A77-A758-57E3583CBDF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3B9DC4A6-7AC3-C0EC-47B8-2077512055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A912465-7830-6CF8-E4EE-58B53279D8B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4" name="AutoShape 16">
            <a:extLst>
              <a:ext uri="{FF2B5EF4-FFF2-40B4-BE49-F238E27FC236}">
                <a16:creationId xmlns:a16="http://schemas.microsoft.com/office/drawing/2014/main" id="{06102AD2-9888-669A-CEDC-A0D774B6757E}"/>
              </a:ext>
            </a:extLst>
          </p:cNvPr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A44E1F15-65D2-8D5C-D079-1DFC1F35D1A8}"/>
              </a:ext>
            </a:extLst>
          </p:cNvPr>
          <p:cNvSpPr txBox="1"/>
          <p:nvPr/>
        </p:nvSpPr>
        <p:spPr>
          <a:xfrm>
            <a:off x="1028700" y="1219200"/>
            <a:ext cx="588753" cy="33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0162" y="3954599"/>
            <a:ext cx="9256438" cy="3185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just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u="none" dirty="0">
                <a:solidFill>
                  <a:srgbClr val="000000"/>
                </a:solidFill>
                <a:latin typeface="Baskerville Old Face" panose="02020602080505020303" pitchFamily="18" charset="0"/>
              </a:rPr>
              <a:t>Future Scope Technologies such as cloud computing, artificial intelligence, machine learning, the internet of things, and data analytics are all used to better maintain inventory levels.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9307451"/>
            <a:ext cx="360020" cy="170191"/>
          </a:xfrm>
          <a:custGeom>
            <a:avLst/>
            <a:gdLst/>
            <a:ahLst/>
            <a:cxnLst/>
            <a:rect l="l" t="t" r="r" b="b"/>
            <a:pathLst>
              <a:path w="360020" h="170191">
                <a:moveTo>
                  <a:pt x="0" y="0"/>
                </a:moveTo>
                <a:lnTo>
                  <a:pt x="360020" y="0"/>
                </a:lnTo>
                <a:lnTo>
                  <a:pt x="360020" y="170191"/>
                </a:lnTo>
                <a:lnTo>
                  <a:pt x="0" y="170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161997" y="2760564"/>
            <a:ext cx="5589827" cy="5620484"/>
          </a:xfrm>
          <a:custGeom>
            <a:avLst/>
            <a:gdLst/>
            <a:ahLst/>
            <a:cxnLst/>
            <a:rect l="l" t="t" r="r" b="b"/>
            <a:pathLst>
              <a:path w="5589827" h="5620484">
                <a:moveTo>
                  <a:pt x="0" y="0"/>
                </a:moveTo>
                <a:lnTo>
                  <a:pt x="5589826" y="0"/>
                </a:lnTo>
                <a:lnTo>
                  <a:pt x="5589826" y="5620484"/>
                </a:lnTo>
                <a:lnTo>
                  <a:pt x="0" y="5620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640162" y="1209675"/>
            <a:ext cx="8115300" cy="133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>
                <a:solidFill>
                  <a:srgbClr val="100F0D"/>
                </a:solidFill>
                <a:latin typeface="Halant Semi-Bold"/>
              </a:rPr>
              <a:t>Future Scope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5DE6BB7-5FD8-31CD-8920-27A078682282}"/>
              </a:ext>
            </a:extLst>
          </p:cNvPr>
          <p:cNvGrpSpPr/>
          <p:nvPr/>
        </p:nvGrpSpPr>
        <p:grpSpPr>
          <a:xfrm>
            <a:off x="3547783" y="711112"/>
            <a:ext cx="803032" cy="142875"/>
            <a:chOff x="0" y="0"/>
            <a:chExt cx="1070710" cy="190500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C2DCF4F3-B49B-3F55-943B-C15F7ABFCA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id="{D9CDA75D-25CB-0916-C6D3-6321C0377561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61FA9E4-4D58-B953-E8E7-A3E1DE35BC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AB648001-F597-ADA2-4355-363E88CE2D4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A1442DB9-9C22-DB06-6FA4-8F2014D439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3484F0BE-A947-BBCC-ED15-E7157C82AAE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501340-F5C8-9CD4-3947-4B292F53C4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8EF12D-E187-3F79-1B64-B2A1A7BFC8E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5" name="AutoShape 16">
            <a:extLst>
              <a:ext uri="{FF2B5EF4-FFF2-40B4-BE49-F238E27FC236}">
                <a16:creationId xmlns:a16="http://schemas.microsoft.com/office/drawing/2014/main" id="{5D41BCDE-2684-77A0-44C6-CCA21F67413D}"/>
              </a:ext>
            </a:extLst>
          </p:cNvPr>
          <p:cNvSpPr/>
          <p:nvPr/>
        </p:nvSpPr>
        <p:spPr>
          <a:xfrm>
            <a:off x="1868715" y="767004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13643815-F80F-D090-C779-D0CD76FD0E73}"/>
              </a:ext>
            </a:extLst>
          </p:cNvPr>
          <p:cNvSpPr txBox="1"/>
          <p:nvPr/>
        </p:nvSpPr>
        <p:spPr>
          <a:xfrm>
            <a:off x="799967" y="641042"/>
            <a:ext cx="588753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2552700"/>
            <a:ext cx="6993866" cy="133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00"/>
              </a:lnSpc>
            </a:pPr>
            <a:r>
              <a:rPr lang="en-US" sz="10000" dirty="0">
                <a:solidFill>
                  <a:srgbClr val="100F0D"/>
                </a:solidFill>
                <a:latin typeface="Halant Semi-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02666" y="4313056"/>
            <a:ext cx="8398534" cy="2089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00F0D"/>
                </a:solidFill>
                <a:latin typeface="Baskerville Old Face" panose="02020602080505020303" pitchFamily="18" charset="0"/>
              </a:rPr>
              <a:t>This system will improve the speed, quality, and security of information.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100F0D"/>
              </a:solidFill>
              <a:latin typeface="Baskerville Old Face" panose="02020602080505020303" pitchFamily="18" charset="0"/>
            </a:endParaRP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00F0D"/>
                </a:solidFill>
                <a:latin typeface="Baskerville Old Face" panose="02020602080505020303" pitchFamily="18" charset="0"/>
              </a:rPr>
              <a:t>Provide user-friendly interface for the user to work with the system.</a:t>
            </a:r>
          </a:p>
        </p:txBody>
      </p:sp>
      <p:sp>
        <p:nvSpPr>
          <p:cNvPr id="4" name="Freeform 4"/>
          <p:cNvSpPr/>
          <p:nvPr/>
        </p:nvSpPr>
        <p:spPr>
          <a:xfrm>
            <a:off x="9782527" y="1712789"/>
            <a:ext cx="6008765" cy="6271007"/>
          </a:xfrm>
          <a:custGeom>
            <a:avLst/>
            <a:gdLst/>
            <a:ahLst/>
            <a:cxnLst/>
            <a:rect l="l" t="t" r="r" b="b"/>
            <a:pathLst>
              <a:path w="6008765" h="6271007">
                <a:moveTo>
                  <a:pt x="0" y="0"/>
                </a:moveTo>
                <a:lnTo>
                  <a:pt x="6008765" y="0"/>
                </a:lnTo>
                <a:lnTo>
                  <a:pt x="6008765" y="6271008"/>
                </a:lnTo>
                <a:lnTo>
                  <a:pt x="0" y="6271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9197EB5C-C123-3144-F169-DFBB3959FDFF}"/>
              </a:ext>
            </a:extLst>
          </p:cNvPr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3C5409DF-7117-D5B1-A537-4B71B7DE67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1D4216A3-6986-C3A0-E7B2-91709447C713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77F4D071-B8F0-A9DC-D21C-7E44723E2E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7C07692F-1614-CD41-87F0-DE63011D7A6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263FEF-2092-D802-7684-D4E04B0862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6BBA702D-DA6D-CA5F-F0E0-AA730647DEF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89B364E4-3E49-4F87-B5D0-1591CB7FAD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01A5A6C-3597-103C-BC74-7F7CC384DFA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4" name="AutoShape 16">
            <a:extLst>
              <a:ext uri="{FF2B5EF4-FFF2-40B4-BE49-F238E27FC236}">
                <a16:creationId xmlns:a16="http://schemas.microsoft.com/office/drawing/2014/main" id="{F3A41286-4621-EB4C-BBC6-A88047831CD0}"/>
              </a:ext>
            </a:extLst>
          </p:cNvPr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A753B709-75DC-3F0B-AA9A-27ABE0DDE65A}"/>
              </a:ext>
            </a:extLst>
          </p:cNvPr>
          <p:cNvSpPr txBox="1"/>
          <p:nvPr/>
        </p:nvSpPr>
        <p:spPr>
          <a:xfrm>
            <a:off x="1028700" y="1219200"/>
            <a:ext cx="588753" cy="33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9443839" y="-1025513"/>
            <a:ext cx="13694754" cy="4108426"/>
          </a:xfrm>
          <a:custGeom>
            <a:avLst/>
            <a:gdLst/>
            <a:ahLst/>
            <a:cxnLst/>
            <a:rect l="l" t="t" r="r" b="b"/>
            <a:pathLst>
              <a:path w="13694754" h="4108426">
                <a:moveTo>
                  <a:pt x="0" y="4108426"/>
                </a:moveTo>
                <a:lnTo>
                  <a:pt x="13694754" y="4108426"/>
                </a:lnTo>
                <a:lnTo>
                  <a:pt x="13694754" y="0"/>
                </a:lnTo>
                <a:lnTo>
                  <a:pt x="0" y="0"/>
                </a:lnTo>
                <a:lnTo>
                  <a:pt x="0" y="41084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010733" y="3798323"/>
            <a:ext cx="10266534" cy="202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502"/>
              </a:lnSpc>
              <a:spcBef>
                <a:spcPct val="0"/>
              </a:spcBef>
            </a:pPr>
            <a:r>
              <a:rPr lang="en-US" sz="11958" spc="1171">
                <a:solidFill>
                  <a:srgbClr val="231F20"/>
                </a:solidFill>
                <a:latin typeface="Oswald Bold"/>
              </a:rPr>
              <a:t>THANK YOU!!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E6E0E92-7ABC-8008-A7C8-76483802AE54}"/>
              </a:ext>
            </a:extLst>
          </p:cNvPr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6F28F9CA-1D70-E9A8-FAAC-32340ABD74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E97D64BA-5BA7-4190-0F0A-0A7EBEF53F62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7B978D7-CCEE-D0BD-9960-F6068E53EB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580E3F61-5842-DCF3-3D28-AC1A733278B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AD4148-DE0E-29BF-9414-49442684ED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CBB0AE1C-581D-01A1-215F-FA9FAD47D33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B8BC64AE-BAC4-CE78-BBFF-B1E1F7B95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125C75-2EB7-1C60-61B2-76C430E5A29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4" name="AutoShape 16">
            <a:extLst>
              <a:ext uri="{FF2B5EF4-FFF2-40B4-BE49-F238E27FC236}">
                <a16:creationId xmlns:a16="http://schemas.microsoft.com/office/drawing/2014/main" id="{05586551-24BD-83BE-705B-D0B983EE316A}"/>
              </a:ext>
            </a:extLst>
          </p:cNvPr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en-IN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16986D82-3589-8FDF-FE4C-CA5FC54553DB}"/>
              </a:ext>
            </a:extLst>
          </p:cNvPr>
          <p:cNvSpPr txBox="1"/>
          <p:nvPr/>
        </p:nvSpPr>
        <p:spPr>
          <a:xfrm>
            <a:off x="1028700" y="1219200"/>
            <a:ext cx="588753" cy="33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 dirty="0">
                <a:solidFill>
                  <a:srgbClr val="100F0D"/>
                </a:solidFill>
                <a:latin typeface="Halant Semi-Bold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268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Libre Baskerville</vt:lpstr>
      <vt:lpstr>Clear Sans</vt:lpstr>
      <vt:lpstr>Oswald Bold</vt:lpstr>
      <vt:lpstr>Calibri</vt:lpstr>
      <vt:lpstr>Arial</vt:lpstr>
      <vt:lpstr>Baskerville Old Face</vt:lpstr>
      <vt:lpstr>Lucida Bright</vt:lpstr>
      <vt:lpstr>Halant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Blood donation management system</dc:title>
  <cp:lastModifiedBy>Dhrumil Trada</cp:lastModifiedBy>
  <cp:revision>10</cp:revision>
  <dcterms:created xsi:type="dcterms:W3CDTF">2006-08-16T00:00:00Z</dcterms:created>
  <dcterms:modified xsi:type="dcterms:W3CDTF">2023-10-07T05:15:24Z</dcterms:modified>
  <dc:identifier>DAFwIckcVSM</dc:identifier>
</cp:coreProperties>
</file>