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305" r:id="rId3"/>
    <p:sldId id="306" r:id="rId4"/>
    <p:sldId id="311" r:id="rId5"/>
    <p:sldId id="325" r:id="rId6"/>
    <p:sldId id="308" r:id="rId7"/>
    <p:sldId id="323" r:id="rId8"/>
    <p:sldId id="313" r:id="rId9"/>
    <p:sldId id="326" r:id="rId10"/>
    <p:sldId id="328" r:id="rId11"/>
    <p:sldId id="327" r:id="rId12"/>
    <p:sldId id="321" r:id="rId13"/>
    <p:sldId id="322" r:id="rId14"/>
    <p:sldId id="315" r:id="rId15"/>
    <p:sldId id="304" r:id="rId16"/>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C017FA-5BC0-48C5-BC99-3E61A9DA7D8C}">
          <p14:sldIdLst>
            <p14:sldId id="258"/>
            <p14:sldId id="305"/>
            <p14:sldId id="306"/>
            <p14:sldId id="311"/>
            <p14:sldId id="325"/>
            <p14:sldId id="308"/>
            <p14:sldId id="323"/>
            <p14:sldId id="313"/>
            <p14:sldId id="326"/>
            <p14:sldId id="328"/>
            <p14:sldId id="327"/>
            <p14:sldId id="321"/>
            <p14:sldId id="322"/>
            <p14:sldId id="315"/>
            <p14:sldId id="3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 Jain" initials="AJ" lastIdx="2" clrIdx="0">
    <p:extLst>
      <p:ext uri="{19B8F6BF-5375-455C-9EA6-DF929625EA0E}">
        <p15:presenceInfo xmlns:p15="http://schemas.microsoft.com/office/powerpoint/2012/main" userId="a4eba863c1321b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82" autoAdjust="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B093A1-D7B4-4E8E-8210-10255B7D7BAC}"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US"/>
        </a:p>
      </dgm:t>
    </dgm:pt>
    <dgm:pt modelId="{70645CE0-1B83-4F56-86B5-9CD194EE0B23}">
      <dgm:prSet phldrT="[Text]" custT="1"/>
      <dgm:spPr/>
      <dgm:t>
        <a:bodyPr/>
        <a:lstStyle/>
        <a:p>
          <a:r>
            <a:rPr lang="en-US" sz="1800">
              <a:latin typeface="Georgia" panose="02040502050405020303" pitchFamily="18" charset="0"/>
            </a:rPr>
            <a:t>Take Image as Input from a Camera</a:t>
          </a:r>
        </a:p>
      </dgm:t>
    </dgm:pt>
    <dgm:pt modelId="{7F119A44-EF49-4630-AF3C-BA0ED3FFACDE}" type="parTrans" cxnId="{249D2DFD-7E07-4562-8925-86DD6F9CF85A}">
      <dgm:prSet/>
      <dgm:spPr/>
      <dgm:t>
        <a:bodyPr/>
        <a:lstStyle/>
        <a:p>
          <a:endParaRPr lang="en-US"/>
        </a:p>
      </dgm:t>
    </dgm:pt>
    <dgm:pt modelId="{F3C46F43-E4EC-4F96-AD16-C962AAA2BA0C}" type="sibTrans" cxnId="{249D2DFD-7E07-4562-8925-86DD6F9CF85A}">
      <dgm:prSet/>
      <dgm:spPr/>
      <dgm:t>
        <a:bodyPr/>
        <a:lstStyle/>
        <a:p>
          <a:endParaRPr lang="en-US" sz="1800">
            <a:latin typeface="Georgia" panose="02040502050405020303" pitchFamily="18" charset="0"/>
          </a:endParaRPr>
        </a:p>
      </dgm:t>
    </dgm:pt>
    <dgm:pt modelId="{27AE7D3B-0841-4C35-8957-F566EEE7F1B5}">
      <dgm:prSet phldrT="[Text]" custT="1"/>
      <dgm:spPr/>
      <dgm:t>
        <a:bodyPr/>
        <a:lstStyle/>
        <a:p>
          <a:r>
            <a:rPr lang="en-US" sz="1800">
              <a:latin typeface="Georgia" panose="02040502050405020303" pitchFamily="18" charset="0"/>
            </a:rPr>
            <a:t>Using haar cascade classifier to detect faces</a:t>
          </a:r>
        </a:p>
      </dgm:t>
    </dgm:pt>
    <dgm:pt modelId="{1668CE16-FAFD-4C11-9F28-2BEC1E868BF4}" type="parTrans" cxnId="{B6D60C4F-B941-4902-A0EC-AA6DF0EFDC5E}">
      <dgm:prSet/>
      <dgm:spPr/>
      <dgm:t>
        <a:bodyPr/>
        <a:lstStyle/>
        <a:p>
          <a:endParaRPr lang="en-US"/>
        </a:p>
      </dgm:t>
    </dgm:pt>
    <dgm:pt modelId="{01E25987-5FEF-4FAA-9588-839E9A148859}" type="sibTrans" cxnId="{B6D60C4F-B941-4902-A0EC-AA6DF0EFDC5E}">
      <dgm:prSet/>
      <dgm:spPr/>
      <dgm:t>
        <a:bodyPr/>
        <a:lstStyle/>
        <a:p>
          <a:endParaRPr lang="en-US" sz="1800">
            <a:latin typeface="Georgia" panose="02040502050405020303" pitchFamily="18" charset="0"/>
          </a:endParaRPr>
        </a:p>
      </dgm:t>
    </dgm:pt>
    <dgm:pt modelId="{CC760873-72A5-47D5-B3E6-67D21D6EE732}">
      <dgm:prSet phldrT="[Text]" custT="1"/>
      <dgm:spPr/>
      <dgm:t>
        <a:bodyPr/>
        <a:lstStyle/>
        <a:p>
          <a:r>
            <a:rPr lang="en-US" sz="1800">
              <a:latin typeface="Georgia" panose="02040502050405020303" pitchFamily="18" charset="0"/>
            </a:rPr>
            <a:t>Drawing boundary boxes for each face</a:t>
          </a:r>
        </a:p>
      </dgm:t>
    </dgm:pt>
    <dgm:pt modelId="{B03ED9BB-3C47-4FA4-9C53-0EF55F1B41CB}" type="parTrans" cxnId="{F7C6BE97-ED51-4B41-B574-2C8C8DC09AF4}">
      <dgm:prSet/>
      <dgm:spPr/>
      <dgm:t>
        <a:bodyPr/>
        <a:lstStyle/>
        <a:p>
          <a:endParaRPr lang="en-US"/>
        </a:p>
      </dgm:t>
    </dgm:pt>
    <dgm:pt modelId="{D9236DB0-3A74-4710-BCC9-BCA036CFD036}" type="sibTrans" cxnId="{F7C6BE97-ED51-4B41-B574-2C8C8DC09AF4}">
      <dgm:prSet/>
      <dgm:spPr/>
      <dgm:t>
        <a:bodyPr/>
        <a:lstStyle/>
        <a:p>
          <a:endParaRPr lang="en-US" sz="1800">
            <a:latin typeface="Georgia" panose="02040502050405020303" pitchFamily="18" charset="0"/>
          </a:endParaRPr>
        </a:p>
      </dgm:t>
    </dgm:pt>
    <dgm:pt modelId="{777E8430-6FEE-45CD-88EC-4AA0494FC6F2}">
      <dgm:prSet phldrT="[Text]" custT="1"/>
      <dgm:spPr/>
      <dgm:t>
        <a:bodyPr/>
        <a:lstStyle/>
        <a:p>
          <a:r>
            <a:rPr lang="en-US" sz="1800">
              <a:latin typeface="Georgia" panose="02040502050405020303" pitchFamily="18" charset="0"/>
            </a:rPr>
            <a:t>Creating a Region of Interest (ROI)</a:t>
          </a:r>
        </a:p>
      </dgm:t>
    </dgm:pt>
    <dgm:pt modelId="{8D2FF01B-92C2-4FB2-A543-98D6D32145D5}" type="parTrans" cxnId="{F0CA31CB-352A-48EE-899E-E468F42C4F49}">
      <dgm:prSet/>
      <dgm:spPr/>
      <dgm:t>
        <a:bodyPr/>
        <a:lstStyle/>
        <a:p>
          <a:endParaRPr lang="en-US"/>
        </a:p>
      </dgm:t>
    </dgm:pt>
    <dgm:pt modelId="{79B775E6-AB59-4866-822F-137BF9079C91}" type="sibTrans" cxnId="{F0CA31CB-352A-48EE-899E-E468F42C4F49}">
      <dgm:prSet/>
      <dgm:spPr/>
      <dgm:t>
        <a:bodyPr/>
        <a:lstStyle/>
        <a:p>
          <a:endParaRPr lang="en-US" sz="1800">
            <a:latin typeface="Georgia" panose="02040502050405020303" pitchFamily="18" charset="0"/>
          </a:endParaRPr>
        </a:p>
      </dgm:t>
    </dgm:pt>
    <dgm:pt modelId="{5C894E55-E574-4736-B168-66FDA1065EE7}">
      <dgm:prSet phldrT="[Text]" custT="1"/>
      <dgm:spPr/>
      <dgm:t>
        <a:bodyPr/>
        <a:lstStyle/>
        <a:p>
          <a:r>
            <a:rPr lang="en-US" sz="1800">
              <a:latin typeface="Georgia" panose="02040502050405020303" pitchFamily="18" charset="0"/>
            </a:rPr>
            <a:t>Detecting the eyes from ROI and feeding it to the classifier</a:t>
          </a:r>
        </a:p>
      </dgm:t>
    </dgm:pt>
    <dgm:pt modelId="{6B6D749C-5E26-4808-95B8-2CB4279FE558}" type="parTrans" cxnId="{3DCF0CDC-9F48-4280-8F1C-D78E9E973964}">
      <dgm:prSet/>
      <dgm:spPr/>
      <dgm:t>
        <a:bodyPr/>
        <a:lstStyle/>
        <a:p>
          <a:endParaRPr lang="en-US"/>
        </a:p>
      </dgm:t>
    </dgm:pt>
    <dgm:pt modelId="{89BD5905-85B3-4270-9EA0-ABE05D0D7AEA}" type="sibTrans" cxnId="{3DCF0CDC-9F48-4280-8F1C-D78E9E973964}">
      <dgm:prSet/>
      <dgm:spPr/>
      <dgm:t>
        <a:bodyPr/>
        <a:lstStyle/>
        <a:p>
          <a:endParaRPr lang="en-US" sz="1800">
            <a:latin typeface="Georgia" panose="02040502050405020303" pitchFamily="18" charset="0"/>
          </a:endParaRPr>
        </a:p>
      </dgm:t>
    </dgm:pt>
    <dgm:pt modelId="{911F764B-C803-4B3D-B6D3-A01B73DFCB91}">
      <dgm:prSet custT="1"/>
      <dgm:spPr/>
      <dgm:t>
        <a:bodyPr/>
        <a:lstStyle/>
        <a:p>
          <a:r>
            <a:rPr lang="en-US" sz="1800">
              <a:latin typeface="Georgia" panose="02040502050405020303" pitchFamily="18" charset="0"/>
            </a:rPr>
            <a:t>Extracting the boundary box of the eye</a:t>
          </a:r>
        </a:p>
      </dgm:t>
    </dgm:pt>
    <dgm:pt modelId="{A1D2A124-6EAE-4F12-B477-A27A6BA00418}" type="parTrans" cxnId="{1A05C300-8A6B-48F9-8735-5C414383C378}">
      <dgm:prSet/>
      <dgm:spPr/>
      <dgm:t>
        <a:bodyPr/>
        <a:lstStyle/>
        <a:p>
          <a:endParaRPr lang="en-US"/>
        </a:p>
      </dgm:t>
    </dgm:pt>
    <dgm:pt modelId="{E4806BC8-F0EF-46BA-82E3-A7D18AEE5376}" type="sibTrans" cxnId="{1A05C300-8A6B-48F9-8735-5C414383C378}">
      <dgm:prSet/>
      <dgm:spPr/>
      <dgm:t>
        <a:bodyPr/>
        <a:lstStyle/>
        <a:p>
          <a:endParaRPr lang="en-US" sz="1800">
            <a:latin typeface="Georgia" panose="02040502050405020303" pitchFamily="18" charset="0"/>
          </a:endParaRPr>
        </a:p>
      </dgm:t>
    </dgm:pt>
    <dgm:pt modelId="{B4FF5D3F-9CE6-4925-A634-1846641ECA1E}">
      <dgm:prSet custT="1"/>
      <dgm:spPr/>
      <dgm:t>
        <a:bodyPr/>
        <a:lstStyle/>
        <a:p>
          <a:r>
            <a:rPr lang="en-US" sz="1800">
              <a:latin typeface="Georgia" panose="02040502050405020303" pitchFamily="18" charset="0"/>
            </a:rPr>
            <a:t>Using CNN classifier for predicting the eye status</a:t>
          </a:r>
        </a:p>
      </dgm:t>
    </dgm:pt>
    <dgm:pt modelId="{1D4B8541-994D-4279-8D62-CB20BD855E97}" type="parTrans" cxnId="{09FFC239-5490-4320-A8BC-68F080D2261F}">
      <dgm:prSet/>
      <dgm:spPr/>
      <dgm:t>
        <a:bodyPr/>
        <a:lstStyle/>
        <a:p>
          <a:endParaRPr lang="en-US"/>
        </a:p>
      </dgm:t>
    </dgm:pt>
    <dgm:pt modelId="{6DFE73D6-C639-407A-BE1A-898CB36D6399}" type="sibTrans" cxnId="{09FFC239-5490-4320-A8BC-68F080D2261F}">
      <dgm:prSet/>
      <dgm:spPr/>
      <dgm:t>
        <a:bodyPr/>
        <a:lstStyle/>
        <a:p>
          <a:endParaRPr lang="en-US" sz="1800">
            <a:latin typeface="Georgia" panose="02040502050405020303" pitchFamily="18" charset="0"/>
          </a:endParaRPr>
        </a:p>
      </dgm:t>
    </dgm:pt>
    <dgm:pt modelId="{1DC1DC35-D65A-4602-A557-8D2272831C79}">
      <dgm:prSet custT="1"/>
      <dgm:spPr/>
      <dgm:t>
        <a:bodyPr/>
        <a:lstStyle/>
        <a:p>
          <a:r>
            <a:rPr lang="en-US" sz="1800">
              <a:latin typeface="Georgia" panose="02040502050405020303" pitchFamily="18" charset="0"/>
            </a:rPr>
            <a:t>Calculating Score to Check whether Person is Drowsy</a:t>
          </a:r>
        </a:p>
      </dgm:t>
    </dgm:pt>
    <dgm:pt modelId="{6FFC044D-2150-4851-9266-CB482F5C746E}" type="parTrans" cxnId="{57B7012E-A5DF-47EC-813E-941AECA82655}">
      <dgm:prSet/>
      <dgm:spPr/>
      <dgm:t>
        <a:bodyPr/>
        <a:lstStyle/>
        <a:p>
          <a:endParaRPr lang="en-US"/>
        </a:p>
      </dgm:t>
    </dgm:pt>
    <dgm:pt modelId="{B8E13B99-0B11-40E3-9E75-ED6101549326}" type="sibTrans" cxnId="{57B7012E-A5DF-47EC-813E-941AECA82655}">
      <dgm:prSet/>
      <dgm:spPr/>
      <dgm:t>
        <a:bodyPr/>
        <a:lstStyle/>
        <a:p>
          <a:endParaRPr lang="en-US" sz="1800">
            <a:latin typeface="Georgia" panose="02040502050405020303" pitchFamily="18" charset="0"/>
          </a:endParaRPr>
        </a:p>
      </dgm:t>
    </dgm:pt>
    <dgm:pt modelId="{D3AA9425-DECA-4FDA-B5C7-03DAC2D7BFC4}">
      <dgm:prSet custT="1"/>
      <dgm:spPr/>
      <dgm:t>
        <a:bodyPr/>
        <a:lstStyle/>
        <a:p>
          <a:r>
            <a:rPr lang="en-US" sz="1800">
              <a:latin typeface="Georgia" panose="02040502050405020303" pitchFamily="18" charset="0"/>
            </a:rPr>
            <a:t>Drowsiness Alert</a:t>
          </a:r>
        </a:p>
      </dgm:t>
    </dgm:pt>
    <dgm:pt modelId="{A09B86E2-89BA-49E0-851B-5B9345BFC199}" type="parTrans" cxnId="{5B4E4057-7FDB-45D7-9FFB-BBA7AE11C26C}">
      <dgm:prSet/>
      <dgm:spPr/>
      <dgm:t>
        <a:bodyPr/>
        <a:lstStyle/>
        <a:p>
          <a:endParaRPr lang="en-US"/>
        </a:p>
      </dgm:t>
    </dgm:pt>
    <dgm:pt modelId="{9F3C365C-F018-406B-B316-F1642407A8F8}" type="sibTrans" cxnId="{5B4E4057-7FDB-45D7-9FFB-BBA7AE11C26C}">
      <dgm:prSet/>
      <dgm:spPr/>
      <dgm:t>
        <a:bodyPr/>
        <a:lstStyle/>
        <a:p>
          <a:endParaRPr lang="en-US"/>
        </a:p>
      </dgm:t>
    </dgm:pt>
    <dgm:pt modelId="{B71561C6-6DBB-429C-9B3F-5373985866C7}" type="pres">
      <dgm:prSet presAssocID="{A1B093A1-D7B4-4E8E-8210-10255B7D7BAC}" presName="Name0" presStyleCnt="0">
        <dgm:presLayoutVars>
          <dgm:dir/>
          <dgm:resizeHandles/>
        </dgm:presLayoutVars>
      </dgm:prSet>
      <dgm:spPr/>
    </dgm:pt>
    <dgm:pt modelId="{02883DF5-F897-430A-B1A0-C99D7D00BE30}" type="pres">
      <dgm:prSet presAssocID="{70645CE0-1B83-4F56-86B5-9CD194EE0B23}" presName="compNode" presStyleCnt="0"/>
      <dgm:spPr/>
    </dgm:pt>
    <dgm:pt modelId="{724E65F8-F8FB-4779-8054-1867402020A9}" type="pres">
      <dgm:prSet presAssocID="{70645CE0-1B83-4F56-86B5-9CD194EE0B23}" presName="dummyConnPt" presStyleCnt="0"/>
      <dgm:spPr/>
    </dgm:pt>
    <dgm:pt modelId="{F696AA44-F94E-4C27-945D-022269EE922B}" type="pres">
      <dgm:prSet presAssocID="{70645CE0-1B83-4F56-86B5-9CD194EE0B23}" presName="node" presStyleLbl="node1" presStyleIdx="0" presStyleCnt="9">
        <dgm:presLayoutVars>
          <dgm:bulletEnabled val="1"/>
        </dgm:presLayoutVars>
      </dgm:prSet>
      <dgm:spPr/>
    </dgm:pt>
    <dgm:pt modelId="{38C7F373-7190-48E7-9C21-EBF79DE7FCD0}" type="pres">
      <dgm:prSet presAssocID="{F3C46F43-E4EC-4F96-AD16-C962AAA2BA0C}" presName="sibTrans" presStyleLbl="bgSibTrans2D1" presStyleIdx="0" presStyleCnt="8"/>
      <dgm:spPr/>
    </dgm:pt>
    <dgm:pt modelId="{254FDAAF-115E-4FC7-8874-272AE95B3BF5}" type="pres">
      <dgm:prSet presAssocID="{27AE7D3B-0841-4C35-8957-F566EEE7F1B5}" presName="compNode" presStyleCnt="0"/>
      <dgm:spPr/>
    </dgm:pt>
    <dgm:pt modelId="{DA425E68-DD58-4F44-9B78-5F1A84838222}" type="pres">
      <dgm:prSet presAssocID="{27AE7D3B-0841-4C35-8957-F566EEE7F1B5}" presName="dummyConnPt" presStyleCnt="0"/>
      <dgm:spPr/>
    </dgm:pt>
    <dgm:pt modelId="{79E6D803-92E2-42C0-9034-E5B05E2AAFAE}" type="pres">
      <dgm:prSet presAssocID="{27AE7D3B-0841-4C35-8957-F566EEE7F1B5}" presName="node" presStyleLbl="node1" presStyleIdx="1" presStyleCnt="9">
        <dgm:presLayoutVars>
          <dgm:bulletEnabled val="1"/>
        </dgm:presLayoutVars>
      </dgm:prSet>
      <dgm:spPr/>
    </dgm:pt>
    <dgm:pt modelId="{3E9EE70E-64E0-4C1A-9479-2A50C47FEBFF}" type="pres">
      <dgm:prSet presAssocID="{01E25987-5FEF-4FAA-9588-839E9A148859}" presName="sibTrans" presStyleLbl="bgSibTrans2D1" presStyleIdx="1" presStyleCnt="8"/>
      <dgm:spPr/>
    </dgm:pt>
    <dgm:pt modelId="{71F7F7E2-7C5E-4B1F-9A8A-883ECFDA31C4}" type="pres">
      <dgm:prSet presAssocID="{CC760873-72A5-47D5-B3E6-67D21D6EE732}" presName="compNode" presStyleCnt="0"/>
      <dgm:spPr/>
    </dgm:pt>
    <dgm:pt modelId="{F19FC55B-908C-402D-AE13-5AA49C82CCD4}" type="pres">
      <dgm:prSet presAssocID="{CC760873-72A5-47D5-B3E6-67D21D6EE732}" presName="dummyConnPt" presStyleCnt="0"/>
      <dgm:spPr/>
    </dgm:pt>
    <dgm:pt modelId="{546DFDFD-E485-4B10-B6E7-B21AADEB2785}" type="pres">
      <dgm:prSet presAssocID="{CC760873-72A5-47D5-B3E6-67D21D6EE732}" presName="node" presStyleLbl="node1" presStyleIdx="2" presStyleCnt="9">
        <dgm:presLayoutVars>
          <dgm:bulletEnabled val="1"/>
        </dgm:presLayoutVars>
      </dgm:prSet>
      <dgm:spPr>
        <a:prstGeom prst="flowChartAlternateProcess">
          <a:avLst/>
        </a:prstGeom>
      </dgm:spPr>
    </dgm:pt>
    <dgm:pt modelId="{2EC354DD-4D3A-48F6-A51B-8B822D651E1E}" type="pres">
      <dgm:prSet presAssocID="{D9236DB0-3A74-4710-BCC9-BCA036CFD036}" presName="sibTrans" presStyleLbl="bgSibTrans2D1" presStyleIdx="2" presStyleCnt="8"/>
      <dgm:spPr/>
    </dgm:pt>
    <dgm:pt modelId="{15D31A20-7F15-4CFB-9474-28F5E0C781BF}" type="pres">
      <dgm:prSet presAssocID="{777E8430-6FEE-45CD-88EC-4AA0494FC6F2}" presName="compNode" presStyleCnt="0"/>
      <dgm:spPr/>
    </dgm:pt>
    <dgm:pt modelId="{E0AA0D56-29BA-45F8-8DDC-FB928132F1BC}" type="pres">
      <dgm:prSet presAssocID="{777E8430-6FEE-45CD-88EC-4AA0494FC6F2}" presName="dummyConnPt" presStyleCnt="0"/>
      <dgm:spPr/>
    </dgm:pt>
    <dgm:pt modelId="{25BAD62A-6B3A-4F37-8BA4-6AE3E1324439}" type="pres">
      <dgm:prSet presAssocID="{777E8430-6FEE-45CD-88EC-4AA0494FC6F2}" presName="node" presStyleLbl="node1" presStyleIdx="3" presStyleCnt="9">
        <dgm:presLayoutVars>
          <dgm:bulletEnabled val="1"/>
        </dgm:presLayoutVars>
      </dgm:prSet>
      <dgm:spPr/>
    </dgm:pt>
    <dgm:pt modelId="{A92090C7-8E6A-424D-8FF2-C69E924BDF7C}" type="pres">
      <dgm:prSet presAssocID="{79B775E6-AB59-4866-822F-137BF9079C91}" presName="sibTrans" presStyleLbl="bgSibTrans2D1" presStyleIdx="3" presStyleCnt="8"/>
      <dgm:spPr/>
    </dgm:pt>
    <dgm:pt modelId="{9B6FB755-E47D-41E2-A9CC-55A7EA301B2A}" type="pres">
      <dgm:prSet presAssocID="{5C894E55-E574-4736-B168-66FDA1065EE7}" presName="compNode" presStyleCnt="0"/>
      <dgm:spPr/>
    </dgm:pt>
    <dgm:pt modelId="{7795A80E-2C1B-4E03-B2B0-B65AED4DF15C}" type="pres">
      <dgm:prSet presAssocID="{5C894E55-E574-4736-B168-66FDA1065EE7}" presName="dummyConnPt" presStyleCnt="0"/>
      <dgm:spPr/>
    </dgm:pt>
    <dgm:pt modelId="{4C471DE8-4CD0-47AC-AE90-40C037AD9609}" type="pres">
      <dgm:prSet presAssocID="{5C894E55-E574-4736-B168-66FDA1065EE7}" presName="node" presStyleLbl="node1" presStyleIdx="4" presStyleCnt="9">
        <dgm:presLayoutVars>
          <dgm:bulletEnabled val="1"/>
        </dgm:presLayoutVars>
      </dgm:prSet>
      <dgm:spPr/>
    </dgm:pt>
    <dgm:pt modelId="{50C589FF-3496-4226-AFE0-96D5821DA3BB}" type="pres">
      <dgm:prSet presAssocID="{89BD5905-85B3-4270-9EA0-ABE05D0D7AEA}" presName="sibTrans" presStyleLbl="bgSibTrans2D1" presStyleIdx="4" presStyleCnt="8"/>
      <dgm:spPr/>
    </dgm:pt>
    <dgm:pt modelId="{4FD9EB7E-4A3C-4213-BB6B-4E2B04402577}" type="pres">
      <dgm:prSet presAssocID="{911F764B-C803-4B3D-B6D3-A01B73DFCB91}" presName="compNode" presStyleCnt="0"/>
      <dgm:spPr/>
    </dgm:pt>
    <dgm:pt modelId="{C4FFD064-01F6-4E74-8150-8968E610F12F}" type="pres">
      <dgm:prSet presAssocID="{911F764B-C803-4B3D-B6D3-A01B73DFCB91}" presName="dummyConnPt" presStyleCnt="0"/>
      <dgm:spPr/>
    </dgm:pt>
    <dgm:pt modelId="{F94FB8A4-0C32-4A77-B023-BF6041F42BD8}" type="pres">
      <dgm:prSet presAssocID="{911F764B-C803-4B3D-B6D3-A01B73DFCB91}" presName="node" presStyleLbl="node1" presStyleIdx="5" presStyleCnt="9">
        <dgm:presLayoutVars>
          <dgm:bulletEnabled val="1"/>
        </dgm:presLayoutVars>
      </dgm:prSet>
      <dgm:spPr>
        <a:prstGeom prst="flowChartAlternateProcess">
          <a:avLst/>
        </a:prstGeom>
      </dgm:spPr>
    </dgm:pt>
    <dgm:pt modelId="{810A1554-5B4C-438F-8474-501C4F35C3D7}" type="pres">
      <dgm:prSet presAssocID="{E4806BC8-F0EF-46BA-82E3-A7D18AEE5376}" presName="sibTrans" presStyleLbl="bgSibTrans2D1" presStyleIdx="5" presStyleCnt="8"/>
      <dgm:spPr/>
    </dgm:pt>
    <dgm:pt modelId="{3B0A9EE8-D106-407A-B835-63DAC396D6C9}" type="pres">
      <dgm:prSet presAssocID="{B4FF5D3F-9CE6-4925-A634-1846641ECA1E}" presName="compNode" presStyleCnt="0"/>
      <dgm:spPr/>
    </dgm:pt>
    <dgm:pt modelId="{A28CB694-9115-438E-9B97-2177B9986047}" type="pres">
      <dgm:prSet presAssocID="{B4FF5D3F-9CE6-4925-A634-1846641ECA1E}" presName="dummyConnPt" presStyleCnt="0"/>
      <dgm:spPr/>
    </dgm:pt>
    <dgm:pt modelId="{71C993B1-CB41-4795-9B0D-8E4C6AE22655}" type="pres">
      <dgm:prSet presAssocID="{B4FF5D3F-9CE6-4925-A634-1846641ECA1E}" presName="node" presStyleLbl="node1" presStyleIdx="6" presStyleCnt="9">
        <dgm:presLayoutVars>
          <dgm:bulletEnabled val="1"/>
        </dgm:presLayoutVars>
      </dgm:prSet>
      <dgm:spPr/>
    </dgm:pt>
    <dgm:pt modelId="{8223022E-F781-437C-9C7B-07C8473FDF5A}" type="pres">
      <dgm:prSet presAssocID="{6DFE73D6-C639-407A-BE1A-898CB36D6399}" presName="sibTrans" presStyleLbl="bgSibTrans2D1" presStyleIdx="6" presStyleCnt="8"/>
      <dgm:spPr/>
    </dgm:pt>
    <dgm:pt modelId="{FFD6BAC6-8909-46E1-8D8F-7EDF28F7E15F}" type="pres">
      <dgm:prSet presAssocID="{1DC1DC35-D65A-4602-A557-8D2272831C79}" presName="compNode" presStyleCnt="0"/>
      <dgm:spPr/>
    </dgm:pt>
    <dgm:pt modelId="{92C912CD-35EA-4170-BB8A-C295F76E5C32}" type="pres">
      <dgm:prSet presAssocID="{1DC1DC35-D65A-4602-A557-8D2272831C79}" presName="dummyConnPt" presStyleCnt="0"/>
      <dgm:spPr/>
    </dgm:pt>
    <dgm:pt modelId="{7439919E-ADF7-4F61-A827-FED12706CE40}" type="pres">
      <dgm:prSet presAssocID="{1DC1DC35-D65A-4602-A557-8D2272831C79}" presName="node" presStyleLbl="node1" presStyleIdx="7" presStyleCnt="9">
        <dgm:presLayoutVars>
          <dgm:bulletEnabled val="1"/>
        </dgm:presLayoutVars>
      </dgm:prSet>
      <dgm:spPr/>
    </dgm:pt>
    <dgm:pt modelId="{F07CF496-42F1-4150-A9AE-83A871707336}" type="pres">
      <dgm:prSet presAssocID="{B8E13B99-0B11-40E3-9E75-ED6101549326}" presName="sibTrans" presStyleLbl="bgSibTrans2D1" presStyleIdx="7" presStyleCnt="8"/>
      <dgm:spPr/>
    </dgm:pt>
    <dgm:pt modelId="{BA86A71F-D8FB-4238-B614-E5F6580250FF}" type="pres">
      <dgm:prSet presAssocID="{D3AA9425-DECA-4FDA-B5C7-03DAC2D7BFC4}" presName="compNode" presStyleCnt="0"/>
      <dgm:spPr/>
    </dgm:pt>
    <dgm:pt modelId="{3A90DF1F-706C-45C2-8C85-F8BFC4BBA358}" type="pres">
      <dgm:prSet presAssocID="{D3AA9425-DECA-4FDA-B5C7-03DAC2D7BFC4}" presName="dummyConnPt" presStyleCnt="0"/>
      <dgm:spPr/>
    </dgm:pt>
    <dgm:pt modelId="{434C7948-C7BD-4A96-A181-EFCD323557DE}" type="pres">
      <dgm:prSet presAssocID="{D3AA9425-DECA-4FDA-B5C7-03DAC2D7BFC4}" presName="node" presStyleLbl="node1" presStyleIdx="8" presStyleCnt="9">
        <dgm:presLayoutVars>
          <dgm:bulletEnabled val="1"/>
        </dgm:presLayoutVars>
      </dgm:prSet>
      <dgm:spPr/>
    </dgm:pt>
  </dgm:ptLst>
  <dgm:cxnLst>
    <dgm:cxn modelId="{1A05C300-8A6B-48F9-8735-5C414383C378}" srcId="{A1B093A1-D7B4-4E8E-8210-10255B7D7BAC}" destId="{911F764B-C803-4B3D-B6D3-A01B73DFCB91}" srcOrd="5" destOrd="0" parTransId="{A1D2A124-6EAE-4F12-B477-A27A6BA00418}" sibTransId="{E4806BC8-F0EF-46BA-82E3-A7D18AEE5376}"/>
    <dgm:cxn modelId="{F1467704-F486-43F3-B203-EC41EE2178E4}" type="presOf" srcId="{1DC1DC35-D65A-4602-A557-8D2272831C79}" destId="{7439919E-ADF7-4F61-A827-FED12706CE40}" srcOrd="0" destOrd="0" presId="urn:microsoft.com/office/officeart/2005/8/layout/bProcess4"/>
    <dgm:cxn modelId="{57B7012E-A5DF-47EC-813E-941AECA82655}" srcId="{A1B093A1-D7B4-4E8E-8210-10255B7D7BAC}" destId="{1DC1DC35-D65A-4602-A557-8D2272831C79}" srcOrd="7" destOrd="0" parTransId="{6FFC044D-2150-4851-9266-CB482F5C746E}" sibTransId="{B8E13B99-0B11-40E3-9E75-ED6101549326}"/>
    <dgm:cxn modelId="{09FFC239-5490-4320-A8BC-68F080D2261F}" srcId="{A1B093A1-D7B4-4E8E-8210-10255B7D7BAC}" destId="{B4FF5D3F-9CE6-4925-A634-1846641ECA1E}" srcOrd="6" destOrd="0" parTransId="{1D4B8541-994D-4279-8D62-CB20BD855E97}" sibTransId="{6DFE73D6-C639-407A-BE1A-898CB36D6399}"/>
    <dgm:cxn modelId="{EAC0CC42-40C1-4123-A86A-DA151A8F96F4}" type="presOf" srcId="{B4FF5D3F-9CE6-4925-A634-1846641ECA1E}" destId="{71C993B1-CB41-4795-9B0D-8E4C6AE22655}" srcOrd="0" destOrd="0" presId="urn:microsoft.com/office/officeart/2005/8/layout/bProcess4"/>
    <dgm:cxn modelId="{91165567-0FFB-4B40-A16B-FFBA17F2E686}" type="presOf" srcId="{D3AA9425-DECA-4FDA-B5C7-03DAC2D7BFC4}" destId="{434C7948-C7BD-4A96-A181-EFCD323557DE}" srcOrd="0" destOrd="0" presId="urn:microsoft.com/office/officeart/2005/8/layout/bProcess4"/>
    <dgm:cxn modelId="{F953AC6B-EB49-47CD-AFFD-664BF00760DB}" type="presOf" srcId="{B8E13B99-0B11-40E3-9E75-ED6101549326}" destId="{F07CF496-42F1-4150-A9AE-83A871707336}" srcOrd="0" destOrd="0" presId="urn:microsoft.com/office/officeart/2005/8/layout/bProcess4"/>
    <dgm:cxn modelId="{B6D60C4F-B941-4902-A0EC-AA6DF0EFDC5E}" srcId="{A1B093A1-D7B4-4E8E-8210-10255B7D7BAC}" destId="{27AE7D3B-0841-4C35-8957-F566EEE7F1B5}" srcOrd="1" destOrd="0" parTransId="{1668CE16-FAFD-4C11-9F28-2BEC1E868BF4}" sibTransId="{01E25987-5FEF-4FAA-9588-839E9A148859}"/>
    <dgm:cxn modelId="{A34D9F50-9C54-4A73-964E-57F7AE83D8FC}" type="presOf" srcId="{CC760873-72A5-47D5-B3E6-67D21D6EE732}" destId="{546DFDFD-E485-4B10-B6E7-B21AADEB2785}" srcOrd="0" destOrd="0" presId="urn:microsoft.com/office/officeart/2005/8/layout/bProcess4"/>
    <dgm:cxn modelId="{890F5D54-A064-4F80-89F6-70EEE1C65CC9}" type="presOf" srcId="{A1B093A1-D7B4-4E8E-8210-10255B7D7BAC}" destId="{B71561C6-6DBB-429C-9B3F-5373985866C7}" srcOrd="0" destOrd="0" presId="urn:microsoft.com/office/officeart/2005/8/layout/bProcess4"/>
    <dgm:cxn modelId="{92038C74-1444-4E27-B31C-2E16D0B71716}" type="presOf" srcId="{F3C46F43-E4EC-4F96-AD16-C962AAA2BA0C}" destId="{38C7F373-7190-48E7-9C21-EBF79DE7FCD0}" srcOrd="0" destOrd="0" presId="urn:microsoft.com/office/officeart/2005/8/layout/bProcess4"/>
    <dgm:cxn modelId="{FBCCDB54-E6D0-435C-8756-B227C46D2145}" type="presOf" srcId="{911F764B-C803-4B3D-B6D3-A01B73DFCB91}" destId="{F94FB8A4-0C32-4A77-B023-BF6041F42BD8}" srcOrd="0" destOrd="0" presId="urn:microsoft.com/office/officeart/2005/8/layout/bProcess4"/>
    <dgm:cxn modelId="{5B4E4057-7FDB-45D7-9FFB-BBA7AE11C26C}" srcId="{A1B093A1-D7B4-4E8E-8210-10255B7D7BAC}" destId="{D3AA9425-DECA-4FDA-B5C7-03DAC2D7BFC4}" srcOrd="8" destOrd="0" parTransId="{A09B86E2-89BA-49E0-851B-5B9345BFC199}" sibTransId="{9F3C365C-F018-406B-B316-F1642407A8F8}"/>
    <dgm:cxn modelId="{22309957-7916-4EDD-AF32-B1E3CCF57EF2}" type="presOf" srcId="{27AE7D3B-0841-4C35-8957-F566EEE7F1B5}" destId="{79E6D803-92E2-42C0-9034-E5B05E2AAFAE}" srcOrd="0" destOrd="0" presId="urn:microsoft.com/office/officeart/2005/8/layout/bProcess4"/>
    <dgm:cxn modelId="{B0594B87-1361-4D81-A913-8DF777DFA8B0}" type="presOf" srcId="{70645CE0-1B83-4F56-86B5-9CD194EE0B23}" destId="{F696AA44-F94E-4C27-945D-022269EE922B}" srcOrd="0" destOrd="0" presId="urn:microsoft.com/office/officeart/2005/8/layout/bProcess4"/>
    <dgm:cxn modelId="{C95AD889-BD98-4414-BDFE-37B077A71A0B}" type="presOf" srcId="{D9236DB0-3A74-4710-BCC9-BCA036CFD036}" destId="{2EC354DD-4D3A-48F6-A51B-8B822D651E1E}" srcOrd="0" destOrd="0" presId="urn:microsoft.com/office/officeart/2005/8/layout/bProcess4"/>
    <dgm:cxn modelId="{1DDCD78A-48AD-432E-9EF5-B87803ECA122}" type="presOf" srcId="{777E8430-6FEE-45CD-88EC-4AA0494FC6F2}" destId="{25BAD62A-6B3A-4F37-8BA4-6AE3E1324439}" srcOrd="0" destOrd="0" presId="urn:microsoft.com/office/officeart/2005/8/layout/bProcess4"/>
    <dgm:cxn modelId="{F7C6BE97-ED51-4B41-B574-2C8C8DC09AF4}" srcId="{A1B093A1-D7B4-4E8E-8210-10255B7D7BAC}" destId="{CC760873-72A5-47D5-B3E6-67D21D6EE732}" srcOrd="2" destOrd="0" parTransId="{B03ED9BB-3C47-4FA4-9C53-0EF55F1B41CB}" sibTransId="{D9236DB0-3A74-4710-BCC9-BCA036CFD036}"/>
    <dgm:cxn modelId="{87186DA0-47F6-49D3-84E8-B4F84AE14A62}" type="presOf" srcId="{6DFE73D6-C639-407A-BE1A-898CB36D6399}" destId="{8223022E-F781-437C-9C7B-07C8473FDF5A}" srcOrd="0" destOrd="0" presId="urn:microsoft.com/office/officeart/2005/8/layout/bProcess4"/>
    <dgm:cxn modelId="{F95AA2B6-96CD-4B63-8663-A0908FCD7FF6}" type="presOf" srcId="{79B775E6-AB59-4866-822F-137BF9079C91}" destId="{A92090C7-8E6A-424D-8FF2-C69E924BDF7C}" srcOrd="0" destOrd="0" presId="urn:microsoft.com/office/officeart/2005/8/layout/bProcess4"/>
    <dgm:cxn modelId="{B2D640C8-D7BF-4310-9FFC-BFC01E6CBBC6}" type="presOf" srcId="{5C894E55-E574-4736-B168-66FDA1065EE7}" destId="{4C471DE8-4CD0-47AC-AE90-40C037AD9609}" srcOrd="0" destOrd="0" presId="urn:microsoft.com/office/officeart/2005/8/layout/bProcess4"/>
    <dgm:cxn modelId="{F0CA31CB-352A-48EE-899E-E468F42C4F49}" srcId="{A1B093A1-D7B4-4E8E-8210-10255B7D7BAC}" destId="{777E8430-6FEE-45CD-88EC-4AA0494FC6F2}" srcOrd="3" destOrd="0" parTransId="{8D2FF01B-92C2-4FB2-A543-98D6D32145D5}" sibTransId="{79B775E6-AB59-4866-822F-137BF9079C91}"/>
    <dgm:cxn modelId="{3DCF0CDC-9F48-4280-8F1C-D78E9E973964}" srcId="{A1B093A1-D7B4-4E8E-8210-10255B7D7BAC}" destId="{5C894E55-E574-4736-B168-66FDA1065EE7}" srcOrd="4" destOrd="0" parTransId="{6B6D749C-5E26-4808-95B8-2CB4279FE558}" sibTransId="{89BD5905-85B3-4270-9EA0-ABE05D0D7AEA}"/>
    <dgm:cxn modelId="{C2BAB0E1-1800-4664-8E8D-7E46C95F9153}" type="presOf" srcId="{01E25987-5FEF-4FAA-9588-839E9A148859}" destId="{3E9EE70E-64E0-4C1A-9479-2A50C47FEBFF}" srcOrd="0" destOrd="0" presId="urn:microsoft.com/office/officeart/2005/8/layout/bProcess4"/>
    <dgm:cxn modelId="{F8F02CE5-C79B-47E5-8C6E-49471D4C1E48}" type="presOf" srcId="{89BD5905-85B3-4270-9EA0-ABE05D0D7AEA}" destId="{50C589FF-3496-4226-AFE0-96D5821DA3BB}" srcOrd="0" destOrd="0" presId="urn:microsoft.com/office/officeart/2005/8/layout/bProcess4"/>
    <dgm:cxn modelId="{639C62F5-9AD3-4A7D-9E2B-418A83B23573}" type="presOf" srcId="{E4806BC8-F0EF-46BA-82E3-A7D18AEE5376}" destId="{810A1554-5B4C-438F-8474-501C4F35C3D7}" srcOrd="0" destOrd="0" presId="urn:microsoft.com/office/officeart/2005/8/layout/bProcess4"/>
    <dgm:cxn modelId="{249D2DFD-7E07-4562-8925-86DD6F9CF85A}" srcId="{A1B093A1-D7B4-4E8E-8210-10255B7D7BAC}" destId="{70645CE0-1B83-4F56-86B5-9CD194EE0B23}" srcOrd="0" destOrd="0" parTransId="{7F119A44-EF49-4630-AF3C-BA0ED3FFACDE}" sibTransId="{F3C46F43-E4EC-4F96-AD16-C962AAA2BA0C}"/>
    <dgm:cxn modelId="{3367CA24-CBE9-498D-91D4-82FE98DDC08F}" type="presParOf" srcId="{B71561C6-6DBB-429C-9B3F-5373985866C7}" destId="{02883DF5-F897-430A-B1A0-C99D7D00BE30}" srcOrd="0" destOrd="0" presId="urn:microsoft.com/office/officeart/2005/8/layout/bProcess4"/>
    <dgm:cxn modelId="{1D0D9E3F-D7DF-4E14-B678-A8DD8A348544}" type="presParOf" srcId="{02883DF5-F897-430A-B1A0-C99D7D00BE30}" destId="{724E65F8-F8FB-4779-8054-1867402020A9}" srcOrd="0" destOrd="0" presId="urn:microsoft.com/office/officeart/2005/8/layout/bProcess4"/>
    <dgm:cxn modelId="{22DAB924-05C9-470B-AA99-22C20F9CB4E7}" type="presParOf" srcId="{02883DF5-F897-430A-B1A0-C99D7D00BE30}" destId="{F696AA44-F94E-4C27-945D-022269EE922B}" srcOrd="1" destOrd="0" presId="urn:microsoft.com/office/officeart/2005/8/layout/bProcess4"/>
    <dgm:cxn modelId="{98C2078C-7A32-4FEE-8349-038497F7B286}" type="presParOf" srcId="{B71561C6-6DBB-429C-9B3F-5373985866C7}" destId="{38C7F373-7190-48E7-9C21-EBF79DE7FCD0}" srcOrd="1" destOrd="0" presId="urn:microsoft.com/office/officeart/2005/8/layout/bProcess4"/>
    <dgm:cxn modelId="{974DDB5D-7C77-4E5E-AE59-31F691CCA603}" type="presParOf" srcId="{B71561C6-6DBB-429C-9B3F-5373985866C7}" destId="{254FDAAF-115E-4FC7-8874-272AE95B3BF5}" srcOrd="2" destOrd="0" presId="urn:microsoft.com/office/officeart/2005/8/layout/bProcess4"/>
    <dgm:cxn modelId="{E8844C48-7CDE-4275-870F-46052952058D}" type="presParOf" srcId="{254FDAAF-115E-4FC7-8874-272AE95B3BF5}" destId="{DA425E68-DD58-4F44-9B78-5F1A84838222}" srcOrd="0" destOrd="0" presId="urn:microsoft.com/office/officeart/2005/8/layout/bProcess4"/>
    <dgm:cxn modelId="{1420635C-BD1B-4F4C-AC7C-32923C154C57}" type="presParOf" srcId="{254FDAAF-115E-4FC7-8874-272AE95B3BF5}" destId="{79E6D803-92E2-42C0-9034-E5B05E2AAFAE}" srcOrd="1" destOrd="0" presId="urn:microsoft.com/office/officeart/2005/8/layout/bProcess4"/>
    <dgm:cxn modelId="{44C6243B-EAC8-4F86-A14E-904438A82FCC}" type="presParOf" srcId="{B71561C6-6DBB-429C-9B3F-5373985866C7}" destId="{3E9EE70E-64E0-4C1A-9479-2A50C47FEBFF}" srcOrd="3" destOrd="0" presId="urn:microsoft.com/office/officeart/2005/8/layout/bProcess4"/>
    <dgm:cxn modelId="{EF00C824-A815-466A-995C-71C67310B221}" type="presParOf" srcId="{B71561C6-6DBB-429C-9B3F-5373985866C7}" destId="{71F7F7E2-7C5E-4B1F-9A8A-883ECFDA31C4}" srcOrd="4" destOrd="0" presId="urn:microsoft.com/office/officeart/2005/8/layout/bProcess4"/>
    <dgm:cxn modelId="{B7041822-0ED2-4869-AD38-333E7A39CA02}" type="presParOf" srcId="{71F7F7E2-7C5E-4B1F-9A8A-883ECFDA31C4}" destId="{F19FC55B-908C-402D-AE13-5AA49C82CCD4}" srcOrd="0" destOrd="0" presId="urn:microsoft.com/office/officeart/2005/8/layout/bProcess4"/>
    <dgm:cxn modelId="{8BE4F5F3-BA23-4CF2-890B-45F50C08D9DE}" type="presParOf" srcId="{71F7F7E2-7C5E-4B1F-9A8A-883ECFDA31C4}" destId="{546DFDFD-E485-4B10-B6E7-B21AADEB2785}" srcOrd="1" destOrd="0" presId="urn:microsoft.com/office/officeart/2005/8/layout/bProcess4"/>
    <dgm:cxn modelId="{8063D9EB-A34F-4FBF-B507-8CA443B49488}" type="presParOf" srcId="{B71561C6-6DBB-429C-9B3F-5373985866C7}" destId="{2EC354DD-4D3A-48F6-A51B-8B822D651E1E}" srcOrd="5" destOrd="0" presId="urn:microsoft.com/office/officeart/2005/8/layout/bProcess4"/>
    <dgm:cxn modelId="{65A0D657-E3F9-4CB6-83AC-B7C73A59BDA0}" type="presParOf" srcId="{B71561C6-6DBB-429C-9B3F-5373985866C7}" destId="{15D31A20-7F15-4CFB-9474-28F5E0C781BF}" srcOrd="6" destOrd="0" presId="urn:microsoft.com/office/officeart/2005/8/layout/bProcess4"/>
    <dgm:cxn modelId="{A5802D53-769E-407A-A258-2F2E29971C4E}" type="presParOf" srcId="{15D31A20-7F15-4CFB-9474-28F5E0C781BF}" destId="{E0AA0D56-29BA-45F8-8DDC-FB928132F1BC}" srcOrd="0" destOrd="0" presId="urn:microsoft.com/office/officeart/2005/8/layout/bProcess4"/>
    <dgm:cxn modelId="{6745717C-8337-49E5-BBB0-62D677C6B93F}" type="presParOf" srcId="{15D31A20-7F15-4CFB-9474-28F5E0C781BF}" destId="{25BAD62A-6B3A-4F37-8BA4-6AE3E1324439}" srcOrd="1" destOrd="0" presId="urn:microsoft.com/office/officeart/2005/8/layout/bProcess4"/>
    <dgm:cxn modelId="{459C825C-E806-4E9B-8629-323CC8BD0D07}" type="presParOf" srcId="{B71561C6-6DBB-429C-9B3F-5373985866C7}" destId="{A92090C7-8E6A-424D-8FF2-C69E924BDF7C}" srcOrd="7" destOrd="0" presId="urn:microsoft.com/office/officeart/2005/8/layout/bProcess4"/>
    <dgm:cxn modelId="{27DE0E82-E173-4D77-88A2-4F655C44DAE8}" type="presParOf" srcId="{B71561C6-6DBB-429C-9B3F-5373985866C7}" destId="{9B6FB755-E47D-41E2-A9CC-55A7EA301B2A}" srcOrd="8" destOrd="0" presId="urn:microsoft.com/office/officeart/2005/8/layout/bProcess4"/>
    <dgm:cxn modelId="{273A349A-967E-49A8-B630-A6CC5E4E8BD9}" type="presParOf" srcId="{9B6FB755-E47D-41E2-A9CC-55A7EA301B2A}" destId="{7795A80E-2C1B-4E03-B2B0-B65AED4DF15C}" srcOrd="0" destOrd="0" presId="urn:microsoft.com/office/officeart/2005/8/layout/bProcess4"/>
    <dgm:cxn modelId="{266908CD-C4E6-48C8-8E0D-0E3E4444747B}" type="presParOf" srcId="{9B6FB755-E47D-41E2-A9CC-55A7EA301B2A}" destId="{4C471DE8-4CD0-47AC-AE90-40C037AD9609}" srcOrd="1" destOrd="0" presId="urn:microsoft.com/office/officeart/2005/8/layout/bProcess4"/>
    <dgm:cxn modelId="{6FBD666B-DD64-4F1E-A616-9079EEBF633C}" type="presParOf" srcId="{B71561C6-6DBB-429C-9B3F-5373985866C7}" destId="{50C589FF-3496-4226-AFE0-96D5821DA3BB}" srcOrd="9" destOrd="0" presId="urn:microsoft.com/office/officeart/2005/8/layout/bProcess4"/>
    <dgm:cxn modelId="{2672B84A-CE01-4D5E-85C2-63A38F2DE267}" type="presParOf" srcId="{B71561C6-6DBB-429C-9B3F-5373985866C7}" destId="{4FD9EB7E-4A3C-4213-BB6B-4E2B04402577}" srcOrd="10" destOrd="0" presId="urn:microsoft.com/office/officeart/2005/8/layout/bProcess4"/>
    <dgm:cxn modelId="{53358B26-FC26-4907-BC33-128BC31FDD61}" type="presParOf" srcId="{4FD9EB7E-4A3C-4213-BB6B-4E2B04402577}" destId="{C4FFD064-01F6-4E74-8150-8968E610F12F}" srcOrd="0" destOrd="0" presId="urn:microsoft.com/office/officeart/2005/8/layout/bProcess4"/>
    <dgm:cxn modelId="{876573A5-AFAE-4BDE-B63C-E1C83891E300}" type="presParOf" srcId="{4FD9EB7E-4A3C-4213-BB6B-4E2B04402577}" destId="{F94FB8A4-0C32-4A77-B023-BF6041F42BD8}" srcOrd="1" destOrd="0" presId="urn:microsoft.com/office/officeart/2005/8/layout/bProcess4"/>
    <dgm:cxn modelId="{B3175394-6AA4-48AF-A3D6-E96D6132C747}" type="presParOf" srcId="{B71561C6-6DBB-429C-9B3F-5373985866C7}" destId="{810A1554-5B4C-438F-8474-501C4F35C3D7}" srcOrd="11" destOrd="0" presId="urn:microsoft.com/office/officeart/2005/8/layout/bProcess4"/>
    <dgm:cxn modelId="{10C8E1DE-A83C-46A3-9421-80CFDFBFACA9}" type="presParOf" srcId="{B71561C6-6DBB-429C-9B3F-5373985866C7}" destId="{3B0A9EE8-D106-407A-B835-63DAC396D6C9}" srcOrd="12" destOrd="0" presId="urn:microsoft.com/office/officeart/2005/8/layout/bProcess4"/>
    <dgm:cxn modelId="{EB07DC28-939D-4208-87EE-6FF2B3B3D3B0}" type="presParOf" srcId="{3B0A9EE8-D106-407A-B835-63DAC396D6C9}" destId="{A28CB694-9115-438E-9B97-2177B9986047}" srcOrd="0" destOrd="0" presId="urn:microsoft.com/office/officeart/2005/8/layout/bProcess4"/>
    <dgm:cxn modelId="{CE33C72A-4BDA-4CB5-A230-A8AC20978716}" type="presParOf" srcId="{3B0A9EE8-D106-407A-B835-63DAC396D6C9}" destId="{71C993B1-CB41-4795-9B0D-8E4C6AE22655}" srcOrd="1" destOrd="0" presId="urn:microsoft.com/office/officeart/2005/8/layout/bProcess4"/>
    <dgm:cxn modelId="{BBB1F1C7-22B1-4363-B8F7-5AC2F83B87AE}" type="presParOf" srcId="{B71561C6-6DBB-429C-9B3F-5373985866C7}" destId="{8223022E-F781-437C-9C7B-07C8473FDF5A}" srcOrd="13" destOrd="0" presId="urn:microsoft.com/office/officeart/2005/8/layout/bProcess4"/>
    <dgm:cxn modelId="{55654955-196E-4BD1-90DE-2C633E361101}" type="presParOf" srcId="{B71561C6-6DBB-429C-9B3F-5373985866C7}" destId="{FFD6BAC6-8909-46E1-8D8F-7EDF28F7E15F}" srcOrd="14" destOrd="0" presId="urn:microsoft.com/office/officeart/2005/8/layout/bProcess4"/>
    <dgm:cxn modelId="{ED47AC99-8BD7-4D74-BBDB-C6073C38FA38}" type="presParOf" srcId="{FFD6BAC6-8909-46E1-8D8F-7EDF28F7E15F}" destId="{92C912CD-35EA-4170-BB8A-C295F76E5C32}" srcOrd="0" destOrd="0" presId="urn:microsoft.com/office/officeart/2005/8/layout/bProcess4"/>
    <dgm:cxn modelId="{A4B93546-1719-4FF6-8978-7555AA1DA49C}" type="presParOf" srcId="{FFD6BAC6-8909-46E1-8D8F-7EDF28F7E15F}" destId="{7439919E-ADF7-4F61-A827-FED12706CE40}" srcOrd="1" destOrd="0" presId="urn:microsoft.com/office/officeart/2005/8/layout/bProcess4"/>
    <dgm:cxn modelId="{5D5BE110-CC94-4FEC-A995-D2CE4162F9A7}" type="presParOf" srcId="{B71561C6-6DBB-429C-9B3F-5373985866C7}" destId="{F07CF496-42F1-4150-A9AE-83A871707336}" srcOrd="15" destOrd="0" presId="urn:microsoft.com/office/officeart/2005/8/layout/bProcess4"/>
    <dgm:cxn modelId="{D22721CB-64E5-439D-B059-BFB76EF5B5B8}" type="presParOf" srcId="{B71561C6-6DBB-429C-9B3F-5373985866C7}" destId="{BA86A71F-D8FB-4238-B614-E5F6580250FF}" srcOrd="16" destOrd="0" presId="urn:microsoft.com/office/officeart/2005/8/layout/bProcess4"/>
    <dgm:cxn modelId="{01830E5A-C761-49B8-B8F2-8F24C640B92F}" type="presParOf" srcId="{BA86A71F-D8FB-4238-B614-E5F6580250FF}" destId="{3A90DF1F-706C-45C2-8C85-F8BFC4BBA358}" srcOrd="0" destOrd="0" presId="urn:microsoft.com/office/officeart/2005/8/layout/bProcess4"/>
    <dgm:cxn modelId="{5C4339BC-DC6F-4627-BAAE-C5EAEE9B3206}" type="presParOf" srcId="{BA86A71F-D8FB-4238-B614-E5F6580250FF}" destId="{434C7948-C7BD-4A96-A181-EFCD323557DE}"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7F373-7190-48E7-9C21-EBF79DE7FCD0}">
      <dsp:nvSpPr>
        <dsp:cNvPr id="0" name=""/>
        <dsp:cNvSpPr/>
      </dsp:nvSpPr>
      <dsp:spPr>
        <a:xfrm rot="5400000">
          <a:off x="-194228" y="1029234"/>
          <a:ext cx="1605958" cy="19384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F696AA44-F94E-4C27-945D-022269EE922B}">
      <dsp:nvSpPr>
        <dsp:cNvPr id="0" name=""/>
        <dsp:cNvSpPr/>
      </dsp:nvSpPr>
      <dsp:spPr>
        <a:xfrm>
          <a:off x="173271" y="1448"/>
          <a:ext cx="2153840" cy="12923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Georgia" panose="02040502050405020303" pitchFamily="18" charset="0"/>
            </a:rPr>
            <a:t>Take Image as Input from a Camera</a:t>
          </a:r>
        </a:p>
      </dsp:txBody>
      <dsp:txXfrm>
        <a:off x="211121" y="39298"/>
        <a:ext cx="2078140" cy="1216604"/>
      </dsp:txXfrm>
    </dsp:sp>
    <dsp:sp modelId="{3E9EE70E-64E0-4C1A-9479-2A50C47FEBFF}">
      <dsp:nvSpPr>
        <dsp:cNvPr id="0" name=""/>
        <dsp:cNvSpPr/>
      </dsp:nvSpPr>
      <dsp:spPr>
        <a:xfrm rot="5400000">
          <a:off x="-194228" y="2644614"/>
          <a:ext cx="1605958" cy="19384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79E6D803-92E2-42C0-9034-E5B05E2AAFAE}">
      <dsp:nvSpPr>
        <dsp:cNvPr id="0" name=""/>
        <dsp:cNvSpPr/>
      </dsp:nvSpPr>
      <dsp:spPr>
        <a:xfrm>
          <a:off x="173271" y="1616829"/>
          <a:ext cx="2153840" cy="12923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Georgia" panose="02040502050405020303" pitchFamily="18" charset="0"/>
            </a:rPr>
            <a:t>Using haar cascade classifier to detect faces</a:t>
          </a:r>
        </a:p>
      </dsp:txBody>
      <dsp:txXfrm>
        <a:off x="211121" y="1654679"/>
        <a:ext cx="2078140" cy="1216604"/>
      </dsp:txXfrm>
    </dsp:sp>
    <dsp:sp modelId="{2EC354DD-4D3A-48F6-A51B-8B822D651E1E}">
      <dsp:nvSpPr>
        <dsp:cNvPr id="0" name=""/>
        <dsp:cNvSpPr/>
      </dsp:nvSpPr>
      <dsp:spPr>
        <a:xfrm>
          <a:off x="613461" y="3452304"/>
          <a:ext cx="2855186" cy="19384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46DFDFD-E485-4B10-B6E7-B21AADEB2785}">
      <dsp:nvSpPr>
        <dsp:cNvPr id="0" name=""/>
        <dsp:cNvSpPr/>
      </dsp:nvSpPr>
      <dsp:spPr>
        <a:xfrm>
          <a:off x="173271" y="3232209"/>
          <a:ext cx="2153840" cy="1292304"/>
        </a:xfrm>
        <a:prstGeom prst="flowChartAlternateProcess">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Georgia" panose="02040502050405020303" pitchFamily="18" charset="0"/>
            </a:rPr>
            <a:t>Drawing boundary boxes for each face</a:t>
          </a:r>
        </a:p>
      </dsp:txBody>
      <dsp:txXfrm>
        <a:off x="236355" y="3295293"/>
        <a:ext cx="2027672" cy="1166136"/>
      </dsp:txXfrm>
    </dsp:sp>
    <dsp:sp modelId="{A92090C7-8E6A-424D-8FF2-C69E924BDF7C}">
      <dsp:nvSpPr>
        <dsp:cNvPr id="0" name=""/>
        <dsp:cNvSpPr/>
      </dsp:nvSpPr>
      <dsp:spPr>
        <a:xfrm rot="16200000">
          <a:off x="2670379" y="2644614"/>
          <a:ext cx="1605958" cy="19384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5BAD62A-6B3A-4F37-8BA4-6AE3E1324439}">
      <dsp:nvSpPr>
        <dsp:cNvPr id="0" name=""/>
        <dsp:cNvSpPr/>
      </dsp:nvSpPr>
      <dsp:spPr>
        <a:xfrm>
          <a:off x="3037879" y="3232209"/>
          <a:ext cx="2153840" cy="12923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Georgia" panose="02040502050405020303" pitchFamily="18" charset="0"/>
            </a:rPr>
            <a:t>Creating a Region of Interest (ROI)</a:t>
          </a:r>
        </a:p>
      </dsp:txBody>
      <dsp:txXfrm>
        <a:off x="3075729" y="3270059"/>
        <a:ext cx="2078140" cy="1216604"/>
      </dsp:txXfrm>
    </dsp:sp>
    <dsp:sp modelId="{50C589FF-3496-4226-AFE0-96D5821DA3BB}">
      <dsp:nvSpPr>
        <dsp:cNvPr id="0" name=""/>
        <dsp:cNvSpPr/>
      </dsp:nvSpPr>
      <dsp:spPr>
        <a:xfrm rot="16200000">
          <a:off x="2670379" y="1029234"/>
          <a:ext cx="1605958" cy="19384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4C471DE8-4CD0-47AC-AE90-40C037AD9609}">
      <dsp:nvSpPr>
        <dsp:cNvPr id="0" name=""/>
        <dsp:cNvSpPr/>
      </dsp:nvSpPr>
      <dsp:spPr>
        <a:xfrm>
          <a:off x="3037879" y="1616829"/>
          <a:ext cx="2153840" cy="12923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Georgia" panose="02040502050405020303" pitchFamily="18" charset="0"/>
            </a:rPr>
            <a:t>Detecting the eyes from ROI and feeding it to the classifier</a:t>
          </a:r>
        </a:p>
      </dsp:txBody>
      <dsp:txXfrm>
        <a:off x="3075729" y="1654679"/>
        <a:ext cx="2078140" cy="1216604"/>
      </dsp:txXfrm>
    </dsp:sp>
    <dsp:sp modelId="{810A1554-5B4C-438F-8474-501C4F35C3D7}">
      <dsp:nvSpPr>
        <dsp:cNvPr id="0" name=""/>
        <dsp:cNvSpPr/>
      </dsp:nvSpPr>
      <dsp:spPr>
        <a:xfrm>
          <a:off x="3478069" y="221543"/>
          <a:ext cx="2855186" cy="19384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F94FB8A4-0C32-4A77-B023-BF6041F42BD8}">
      <dsp:nvSpPr>
        <dsp:cNvPr id="0" name=""/>
        <dsp:cNvSpPr/>
      </dsp:nvSpPr>
      <dsp:spPr>
        <a:xfrm>
          <a:off x="3037879" y="1448"/>
          <a:ext cx="2153840" cy="1292304"/>
        </a:xfrm>
        <a:prstGeom prst="flowChartAlternateProcess">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Georgia" panose="02040502050405020303" pitchFamily="18" charset="0"/>
            </a:rPr>
            <a:t>Extracting the boundary box of the eye</a:t>
          </a:r>
        </a:p>
      </dsp:txBody>
      <dsp:txXfrm>
        <a:off x="3100963" y="64532"/>
        <a:ext cx="2027672" cy="1166136"/>
      </dsp:txXfrm>
    </dsp:sp>
    <dsp:sp modelId="{8223022E-F781-437C-9C7B-07C8473FDF5A}">
      <dsp:nvSpPr>
        <dsp:cNvPr id="0" name=""/>
        <dsp:cNvSpPr/>
      </dsp:nvSpPr>
      <dsp:spPr>
        <a:xfrm rot="5400000">
          <a:off x="5534987" y="1029234"/>
          <a:ext cx="1605958" cy="19384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71C993B1-CB41-4795-9B0D-8E4C6AE22655}">
      <dsp:nvSpPr>
        <dsp:cNvPr id="0" name=""/>
        <dsp:cNvSpPr/>
      </dsp:nvSpPr>
      <dsp:spPr>
        <a:xfrm>
          <a:off x="5902487" y="1448"/>
          <a:ext cx="2153840" cy="12923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Georgia" panose="02040502050405020303" pitchFamily="18" charset="0"/>
            </a:rPr>
            <a:t>Using CNN classifier for predicting the eye status</a:t>
          </a:r>
        </a:p>
      </dsp:txBody>
      <dsp:txXfrm>
        <a:off x="5940337" y="39298"/>
        <a:ext cx="2078140" cy="1216604"/>
      </dsp:txXfrm>
    </dsp:sp>
    <dsp:sp modelId="{F07CF496-42F1-4150-A9AE-83A871707336}">
      <dsp:nvSpPr>
        <dsp:cNvPr id="0" name=""/>
        <dsp:cNvSpPr/>
      </dsp:nvSpPr>
      <dsp:spPr>
        <a:xfrm rot="5400000">
          <a:off x="5534987" y="2644614"/>
          <a:ext cx="1605958" cy="19384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7439919E-ADF7-4F61-A827-FED12706CE40}">
      <dsp:nvSpPr>
        <dsp:cNvPr id="0" name=""/>
        <dsp:cNvSpPr/>
      </dsp:nvSpPr>
      <dsp:spPr>
        <a:xfrm>
          <a:off x="5902487" y="1616829"/>
          <a:ext cx="2153840" cy="12923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Georgia" panose="02040502050405020303" pitchFamily="18" charset="0"/>
            </a:rPr>
            <a:t>Calculating Score to Check whether Person is Drowsy</a:t>
          </a:r>
        </a:p>
      </dsp:txBody>
      <dsp:txXfrm>
        <a:off x="5940337" y="1654679"/>
        <a:ext cx="2078140" cy="1216604"/>
      </dsp:txXfrm>
    </dsp:sp>
    <dsp:sp modelId="{434C7948-C7BD-4A96-A181-EFCD323557DE}">
      <dsp:nvSpPr>
        <dsp:cNvPr id="0" name=""/>
        <dsp:cNvSpPr/>
      </dsp:nvSpPr>
      <dsp:spPr>
        <a:xfrm>
          <a:off x="5902487" y="3232209"/>
          <a:ext cx="2153840" cy="12923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Georgia" panose="02040502050405020303" pitchFamily="18" charset="0"/>
            </a:rPr>
            <a:t>Drowsiness Alert</a:t>
          </a:r>
        </a:p>
      </dsp:txBody>
      <dsp:txXfrm>
        <a:off x="5940337" y="3270059"/>
        <a:ext cx="2078140" cy="12166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45659" cy="4937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6" y="1"/>
            <a:ext cx="2945659" cy="493712"/>
          </a:xfrm>
          <a:prstGeom prst="rect">
            <a:avLst/>
          </a:prstGeom>
        </p:spPr>
        <p:txBody>
          <a:bodyPr vert="horz" lIns="91440" tIns="45720" rIns="91440" bIns="45720" rtlCol="0"/>
          <a:lstStyle>
            <a:lvl1pPr algn="r">
              <a:defRPr sz="1200"/>
            </a:lvl1pPr>
          </a:lstStyle>
          <a:p>
            <a:fld id="{DAFA65CA-7B34-41F8-9B07-D5652CEB7928}" type="datetimeFigureOut">
              <a:rPr lang="en-US" smtClean="0"/>
              <a:pPr/>
              <a:t>4/7/2021</a:t>
            </a:fld>
            <a:endParaRPr lang="en-US"/>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70"/>
            <a:ext cx="5438140" cy="4443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9378826"/>
            <a:ext cx="2945659" cy="493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6" y="9378826"/>
            <a:ext cx="2945659" cy="493712"/>
          </a:xfrm>
          <a:prstGeom prst="rect">
            <a:avLst/>
          </a:prstGeom>
        </p:spPr>
        <p:txBody>
          <a:bodyPr vert="horz" lIns="91440" tIns="45720" rIns="91440" bIns="45720" rtlCol="0" anchor="b"/>
          <a:lstStyle>
            <a:lvl1pPr algn="r">
              <a:defRPr sz="1200"/>
            </a:lvl1pPr>
          </a:lstStyle>
          <a:p>
            <a:fld id="{4F128D32-DDD4-493C-9B89-19951ADE3A0C}" type="slidenum">
              <a:rPr lang="en-US" smtClean="0"/>
              <a:pPr/>
              <a:t>‹#›</a:t>
            </a:fld>
            <a:endParaRPr lang="en-US"/>
          </a:p>
        </p:txBody>
      </p:sp>
    </p:spTree>
    <p:extLst>
      <p:ext uri="{BB962C8B-B14F-4D97-AF65-F5344CB8AC3E}">
        <p14:creationId xmlns:p14="http://schemas.microsoft.com/office/powerpoint/2010/main" val="25253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B2FC8F-5871-4F26-B68D-B34C66584997}"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241937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2FC8F-5871-4F26-B68D-B34C66584997}"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86093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2FC8F-5871-4F26-B68D-B34C66584997}"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307204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2FC8F-5871-4F26-B68D-B34C66584997}"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182569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2FC8F-5871-4F26-B68D-B34C66584997}"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23229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2FC8F-5871-4F26-B68D-B34C66584997}"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415644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2FC8F-5871-4F26-B68D-B34C66584997}" type="datetimeFigureOut">
              <a:rPr lang="en-US" smtClean="0"/>
              <a:pPr/>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66123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2FC8F-5871-4F26-B68D-B34C66584997}" type="datetimeFigureOut">
              <a:rPr lang="en-US" smtClean="0"/>
              <a:pPr/>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144031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2FC8F-5871-4F26-B68D-B34C66584997}" type="datetimeFigureOut">
              <a:rPr lang="en-US" smtClean="0"/>
              <a:pPr/>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132682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2FC8F-5871-4F26-B68D-B34C66584997}"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65600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2FC8F-5871-4F26-B68D-B34C66584997}"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8A444-581C-4B54-A54A-B2D08887D275}" type="slidenum">
              <a:rPr lang="en-US" smtClean="0"/>
              <a:pPr/>
              <a:t>‹#›</a:t>
            </a:fld>
            <a:endParaRPr lang="en-US"/>
          </a:p>
        </p:txBody>
      </p:sp>
    </p:spTree>
    <p:extLst>
      <p:ext uri="{BB962C8B-B14F-4D97-AF65-F5344CB8AC3E}">
        <p14:creationId xmlns:p14="http://schemas.microsoft.com/office/powerpoint/2010/main" val="54106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2FC8F-5871-4F26-B68D-B34C66584997}" type="datetimeFigureOut">
              <a:rPr lang="en-US" smtClean="0"/>
              <a:pPr/>
              <a:t>4/7/2021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8A444-581C-4B54-A54A-B2D08887D275}" type="slidenum">
              <a:rPr lang="en-US" smtClean="0"/>
              <a:pPr/>
              <a:t>‹#›</a:t>
            </a:fld>
            <a:endParaRPr lang="en-US"/>
          </a:p>
        </p:txBody>
      </p:sp>
    </p:spTree>
    <p:extLst>
      <p:ext uri="{BB962C8B-B14F-4D97-AF65-F5344CB8AC3E}">
        <p14:creationId xmlns:p14="http://schemas.microsoft.com/office/powerpoint/2010/main" val="94227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90600" y="3124200"/>
            <a:ext cx="7239000" cy="2895600"/>
          </a:xfrm>
        </p:spPr>
        <p:txBody>
          <a:bodyPr>
            <a:normAutofit fontScale="92500" lnSpcReduction="20000"/>
          </a:bodyPr>
          <a:lstStyle/>
          <a:p>
            <a:r>
              <a:rPr lang="en-IN" sz="2000">
                <a:solidFill>
                  <a:schemeClr val="tx1"/>
                </a:solidFill>
                <a:latin typeface="Times New Roman" panose="02020603050405020304" pitchFamily="18" charset="0"/>
                <a:cs typeface="Times New Roman" panose="02020603050405020304" pitchFamily="18" charset="0"/>
              </a:rPr>
              <a:t>Presented By :</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a:solidFill>
                <a:schemeClr val="tx1"/>
              </a:solidFill>
              <a:latin typeface="Times New Roman" panose="02020603050405020304" pitchFamily="18" charset="0"/>
              <a:cs typeface="Times New Roman" panose="02020603050405020304" pitchFamily="18" charset="0"/>
            </a:endParaRPr>
          </a:p>
          <a:p>
            <a:r>
              <a:rPr lang="en-IN" sz="2000" b="1">
                <a:solidFill>
                  <a:schemeClr val="tx1"/>
                </a:solidFill>
                <a:latin typeface="Times New Roman" panose="02020603050405020304" pitchFamily="18" charset="0"/>
                <a:cs typeface="Times New Roman" panose="02020603050405020304" pitchFamily="18" charset="0"/>
              </a:rPr>
              <a:t>Aman Jain	                              C - 241</a:t>
            </a:r>
          </a:p>
          <a:p>
            <a:r>
              <a:rPr lang="en-IN" sz="2000" b="1">
                <a:solidFill>
                  <a:schemeClr val="tx1"/>
                </a:solidFill>
                <a:latin typeface="Times New Roman" panose="02020603050405020304" pitchFamily="18" charset="0"/>
                <a:cs typeface="Times New Roman" panose="02020603050405020304" pitchFamily="18" charset="0"/>
              </a:rPr>
              <a:t>Dhrumil Vadgama	               C - 238</a:t>
            </a:r>
          </a:p>
          <a:p>
            <a:r>
              <a:rPr lang="en-IN" sz="2000" b="1">
                <a:solidFill>
                  <a:schemeClr val="tx1"/>
                </a:solidFill>
                <a:latin typeface="Times New Roman" panose="02020603050405020304" pitchFamily="18" charset="0"/>
                <a:cs typeface="Times New Roman" panose="02020603050405020304" pitchFamily="18" charset="0"/>
              </a:rPr>
              <a:t>Himanshu Prajapati		C - 226</a:t>
            </a:r>
          </a:p>
          <a:p>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Guided By</a:t>
            </a:r>
          </a:p>
          <a:p>
            <a:r>
              <a:rPr lang="en-IN" sz="2000" b="1">
                <a:solidFill>
                  <a:schemeClr val="tx1"/>
                </a:solidFill>
                <a:latin typeface="Times New Roman" panose="02020603050405020304" pitchFamily="18" charset="0"/>
                <a:cs typeface="Times New Roman" panose="02020603050405020304" pitchFamily="18" charset="0"/>
              </a:rPr>
              <a:t>Prof. Rehan Ahmad</a:t>
            </a:r>
            <a:endParaRPr lang="en-IN" sz="2000" b="1"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endParaRPr lang="en-IN" dirty="0"/>
          </a:p>
        </p:txBody>
      </p:sp>
      <p:sp>
        <p:nvSpPr>
          <p:cNvPr id="3" name="Title 2"/>
          <p:cNvSpPr>
            <a:spLocks noGrp="1"/>
          </p:cNvSpPr>
          <p:nvPr>
            <p:ph type="ctrTitle"/>
          </p:nvPr>
        </p:nvSpPr>
        <p:spPr>
          <a:xfrm>
            <a:off x="762000" y="1066800"/>
            <a:ext cx="7467600" cy="2133600"/>
          </a:xfrm>
        </p:spPr>
        <p:txBody>
          <a:bodyPr>
            <a:normAutofit/>
          </a:bodyPr>
          <a:lstStyle/>
          <a:p>
            <a:r>
              <a:rPr lang="en-US" sz="4000" b="1">
                <a:latin typeface="Times New Roman" pitchFamily="18" charset="0"/>
                <a:cs typeface="Times New Roman" pitchFamily="18" charset="0"/>
              </a:rPr>
              <a:t>Driver Drowsiness Detection System</a:t>
            </a:r>
            <a:endParaRPr lang="en-IN"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57492521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9716A4-8961-4880-9F76-D57F99023889}"/>
              </a:ext>
            </a:extLst>
          </p:cNvPr>
          <p:cNvPicPr>
            <a:picLocks noChangeAspect="1"/>
          </p:cNvPicPr>
          <p:nvPr/>
        </p:nvPicPr>
        <p:blipFill>
          <a:blip r:embed="rId2"/>
          <a:stretch>
            <a:fillRect/>
          </a:stretch>
        </p:blipFill>
        <p:spPr>
          <a:xfrm>
            <a:off x="3565635" y="914400"/>
            <a:ext cx="5060731" cy="2283367"/>
          </a:xfrm>
          <a:prstGeom prst="rect">
            <a:avLst/>
          </a:prstGeom>
        </p:spPr>
      </p:pic>
      <p:pic>
        <p:nvPicPr>
          <p:cNvPr id="7" name="Picture 6">
            <a:extLst>
              <a:ext uri="{FF2B5EF4-FFF2-40B4-BE49-F238E27FC236}">
                <a16:creationId xmlns:a16="http://schemas.microsoft.com/office/drawing/2014/main" id="{4CB792F6-EE4A-4EE2-B2C0-187F29E4F367}"/>
              </a:ext>
            </a:extLst>
          </p:cNvPr>
          <p:cNvPicPr>
            <a:picLocks noChangeAspect="1"/>
          </p:cNvPicPr>
          <p:nvPr/>
        </p:nvPicPr>
        <p:blipFill>
          <a:blip r:embed="rId3"/>
          <a:stretch>
            <a:fillRect/>
          </a:stretch>
        </p:blipFill>
        <p:spPr>
          <a:xfrm>
            <a:off x="152400" y="1524000"/>
            <a:ext cx="2819400" cy="3036277"/>
          </a:xfrm>
          <a:prstGeom prst="rect">
            <a:avLst/>
          </a:prstGeom>
        </p:spPr>
      </p:pic>
      <p:pic>
        <p:nvPicPr>
          <p:cNvPr id="9" name="Picture 8">
            <a:extLst>
              <a:ext uri="{FF2B5EF4-FFF2-40B4-BE49-F238E27FC236}">
                <a16:creationId xmlns:a16="http://schemas.microsoft.com/office/drawing/2014/main" id="{32EF98BA-A309-424C-B3F7-F136DD477B7D}"/>
              </a:ext>
            </a:extLst>
          </p:cNvPr>
          <p:cNvPicPr>
            <a:picLocks noChangeAspect="1"/>
          </p:cNvPicPr>
          <p:nvPr/>
        </p:nvPicPr>
        <p:blipFill>
          <a:blip r:embed="rId4"/>
          <a:stretch>
            <a:fillRect/>
          </a:stretch>
        </p:blipFill>
        <p:spPr>
          <a:xfrm>
            <a:off x="3548429" y="3446206"/>
            <a:ext cx="5060731" cy="2971800"/>
          </a:xfrm>
          <a:prstGeom prst="rect">
            <a:avLst/>
          </a:prstGeom>
        </p:spPr>
      </p:pic>
      <p:pic>
        <p:nvPicPr>
          <p:cNvPr id="11" name="Picture 10">
            <a:extLst>
              <a:ext uri="{FF2B5EF4-FFF2-40B4-BE49-F238E27FC236}">
                <a16:creationId xmlns:a16="http://schemas.microsoft.com/office/drawing/2014/main" id="{A6DE05C7-11B8-48C6-AF34-DE4A03BE4FE0}"/>
              </a:ext>
            </a:extLst>
          </p:cNvPr>
          <p:cNvPicPr>
            <a:picLocks noChangeAspect="1"/>
          </p:cNvPicPr>
          <p:nvPr/>
        </p:nvPicPr>
        <p:blipFill>
          <a:blip r:embed="rId5"/>
          <a:stretch>
            <a:fillRect/>
          </a:stretch>
        </p:blipFill>
        <p:spPr>
          <a:xfrm>
            <a:off x="381000" y="4724399"/>
            <a:ext cx="2971800" cy="1845235"/>
          </a:xfrm>
          <a:prstGeom prst="rect">
            <a:avLst/>
          </a:prstGeom>
        </p:spPr>
      </p:pic>
    </p:spTree>
    <p:extLst>
      <p:ext uri="{BB962C8B-B14F-4D97-AF65-F5344CB8AC3E}">
        <p14:creationId xmlns:p14="http://schemas.microsoft.com/office/powerpoint/2010/main" val="77422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5CC5E-F4BB-443E-9BBC-9AD6404F0AD3}"/>
              </a:ext>
            </a:extLst>
          </p:cNvPr>
          <p:cNvSpPr>
            <a:spLocks noGrp="1"/>
          </p:cNvSpPr>
          <p:nvPr>
            <p:ph idx="1"/>
          </p:nvPr>
        </p:nvSpPr>
        <p:spPr>
          <a:xfrm>
            <a:off x="152400" y="1524000"/>
            <a:ext cx="8763000" cy="4525963"/>
          </a:xfrm>
        </p:spPr>
        <p:txBody>
          <a:bodyPr>
            <a:normAutofit fontScale="92500" lnSpcReduction="10000"/>
          </a:bodyPr>
          <a:lstStyle/>
          <a:p>
            <a:pPr marL="0" indent="0">
              <a:buNone/>
            </a:pPr>
            <a:r>
              <a:rPr lang="en-US" sz="2000" b="1">
                <a:latin typeface="Georgia" panose="02040502050405020303" pitchFamily="18" charset="0"/>
              </a:rPr>
              <a:t>The Model Architecture</a:t>
            </a:r>
          </a:p>
          <a:p>
            <a:pPr marL="0" indent="0">
              <a:buNone/>
            </a:pPr>
            <a:r>
              <a:rPr lang="en-US" sz="2000">
                <a:latin typeface="Georgia" panose="02040502050405020303" pitchFamily="18" charset="0"/>
              </a:rPr>
              <a:t>The model we used is built with Keras using Convolutional Neural Networks (CNN). A convolutional neural network is a special type of deep neural network which performs extremely well for image classification purposes. A CNN basically consists of an input layer, an output layer and a hidden layer which can have multiple numbers of layers. A convolution operation is performed on these layers using a filter that performs 2D matrix multiplication on the layer and filter.</a:t>
            </a:r>
          </a:p>
          <a:p>
            <a:pPr marL="0" indent="0">
              <a:buNone/>
            </a:pPr>
            <a:endParaRPr lang="en-US" sz="2000">
              <a:latin typeface="Georgia" panose="02040502050405020303" pitchFamily="18" charset="0"/>
            </a:endParaRPr>
          </a:p>
          <a:p>
            <a:pPr marL="0" indent="0">
              <a:buNone/>
            </a:pPr>
            <a:r>
              <a:rPr lang="en-US" sz="2000" b="1">
                <a:latin typeface="Georgia" panose="02040502050405020303" pitchFamily="18" charset="0"/>
              </a:rPr>
              <a:t>Software Used - </a:t>
            </a:r>
          </a:p>
          <a:p>
            <a:r>
              <a:rPr lang="en-US" sz="2000">
                <a:latin typeface="Georgia" panose="02040502050405020303" pitchFamily="18" charset="0"/>
              </a:rPr>
              <a:t>Python </a:t>
            </a:r>
            <a:r>
              <a:rPr lang="en-US" sz="2000">
                <a:latin typeface="Times New Roman" panose="02020603050405020304" pitchFamily="18" charset="0"/>
                <a:cs typeface="Times New Roman" panose="02020603050405020304" pitchFamily="18" charset="0"/>
              </a:rPr>
              <a:t>3.6</a:t>
            </a:r>
          </a:p>
          <a:p>
            <a:pPr lvl="1">
              <a:buFont typeface="Wingdings" panose="05000000000000000000" pitchFamily="2" charset="2"/>
              <a:buChar char="Ø"/>
            </a:pPr>
            <a:r>
              <a:rPr lang="en-US" sz="2000">
                <a:latin typeface="Georgia" panose="02040502050405020303" pitchFamily="18" charset="0"/>
                <a:cs typeface="Times New Roman" panose="02020603050405020304" pitchFamily="18" charset="0"/>
              </a:rPr>
              <a:t>OpenCV </a:t>
            </a:r>
          </a:p>
          <a:p>
            <a:pPr lvl="1">
              <a:buFont typeface="Wingdings" panose="05000000000000000000" pitchFamily="2" charset="2"/>
              <a:buChar char="Ø"/>
            </a:pPr>
            <a:r>
              <a:rPr lang="en-US" sz="2000">
                <a:latin typeface="Georgia" panose="02040502050405020303" pitchFamily="18" charset="0"/>
                <a:cs typeface="Times New Roman" panose="02020603050405020304" pitchFamily="18" charset="0"/>
              </a:rPr>
              <a:t>TensorFlow </a:t>
            </a:r>
          </a:p>
          <a:p>
            <a:pPr lvl="1">
              <a:buFont typeface="Wingdings" panose="05000000000000000000" pitchFamily="2" charset="2"/>
              <a:buChar char="Ø"/>
            </a:pPr>
            <a:r>
              <a:rPr lang="en-US" sz="2000">
                <a:latin typeface="Georgia" panose="02040502050405020303" pitchFamily="18" charset="0"/>
                <a:cs typeface="Times New Roman" panose="02020603050405020304" pitchFamily="18" charset="0"/>
              </a:rPr>
              <a:t>Keras </a:t>
            </a:r>
          </a:p>
          <a:p>
            <a:pPr lvl="1">
              <a:buFont typeface="Wingdings" panose="05000000000000000000" pitchFamily="2" charset="2"/>
              <a:buChar char="Ø"/>
            </a:pPr>
            <a:r>
              <a:rPr lang="en-US" sz="2000">
                <a:latin typeface="Georgia" panose="02040502050405020303" pitchFamily="18" charset="0"/>
                <a:cs typeface="Times New Roman" panose="02020603050405020304" pitchFamily="18" charset="0"/>
              </a:rPr>
              <a:t>Pygame</a:t>
            </a:r>
          </a:p>
          <a:p>
            <a:pPr marL="0" indent="0">
              <a:buNone/>
            </a:pPr>
            <a:endParaRPr lang="en-US" sz="2000">
              <a:latin typeface="Georgia" panose="02040502050405020303" pitchFamily="18" charset="0"/>
            </a:endParaRPr>
          </a:p>
        </p:txBody>
      </p:sp>
    </p:spTree>
    <p:extLst>
      <p:ext uri="{BB962C8B-B14F-4D97-AF65-F5344CB8AC3E}">
        <p14:creationId xmlns:p14="http://schemas.microsoft.com/office/powerpoint/2010/main" val="129598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Applications</a:t>
            </a:r>
            <a:br>
              <a:rPr lang="en-IN"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64574" y="1905000"/>
            <a:ext cx="8527026" cy="4525963"/>
          </a:xfrm>
        </p:spPr>
        <p:txBody>
          <a:bodyPr>
            <a:normAutofit/>
          </a:bodyPr>
          <a:lstStyle/>
          <a:p>
            <a:r>
              <a:rPr lang="en-US" sz="2400">
                <a:latin typeface="Georgia" panose="02040502050405020303" pitchFamily="18" charset="0"/>
                <a:cs typeface="Times New Roman" pitchFamily="18" charset="0"/>
              </a:rPr>
              <a:t>Transportation business where almost daily accidents occur due to driver fatigue.</a:t>
            </a:r>
          </a:p>
          <a:p>
            <a:r>
              <a:rPr lang="en-US" sz="2400">
                <a:latin typeface="Georgia" panose="02040502050405020303" pitchFamily="18" charset="0"/>
                <a:cs typeface="Times New Roman" pitchFamily="18" charset="0"/>
              </a:rPr>
              <a:t>Security guard cabins.</a:t>
            </a:r>
          </a:p>
          <a:p>
            <a:r>
              <a:rPr lang="en-US" sz="2400">
                <a:latin typeface="Georgia" panose="02040502050405020303" pitchFamily="18" charset="0"/>
                <a:cs typeface="Times New Roman" pitchFamily="18" charset="0"/>
              </a:rPr>
              <a:t>Operators at nuclear power plants where continuous monitoring is necessary.</a:t>
            </a:r>
          </a:p>
          <a:p>
            <a:r>
              <a:rPr lang="en-US" sz="2400">
                <a:latin typeface="Georgia" panose="02040502050405020303" pitchFamily="18" charset="0"/>
                <a:cs typeface="Times New Roman" pitchFamily="18" charset="0"/>
              </a:rPr>
              <a:t>Military applications where high intensity monitoring of soldier is needed.</a:t>
            </a:r>
          </a:p>
          <a:p>
            <a:r>
              <a:rPr lang="en-US" sz="2400">
                <a:latin typeface="Georgia" panose="02040502050405020303" pitchFamily="18" charset="0"/>
                <a:cs typeface="Times New Roman" pitchFamily="18" charset="0"/>
              </a:rPr>
              <a:t>In classroom where students feel drowsy and inattentive during the class.</a:t>
            </a:r>
            <a:endParaRPr lang="en-US" sz="2400" dirty="0">
              <a:latin typeface="Georgia" panose="02040502050405020303"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4" name="Content Placeholder 3"/>
          <p:cNvSpPr>
            <a:spLocks noGrp="1"/>
          </p:cNvSpPr>
          <p:nvPr>
            <p:ph idx="1"/>
          </p:nvPr>
        </p:nvSpPr>
        <p:spPr>
          <a:xfrm>
            <a:off x="457200" y="1828800"/>
            <a:ext cx="8229600" cy="4525963"/>
          </a:xfrm>
        </p:spPr>
        <p:txBody>
          <a:bodyPr>
            <a:normAutofit/>
          </a:bodyPr>
          <a:lstStyle/>
          <a:p>
            <a:r>
              <a:rPr lang="en-US" sz="2400">
                <a:latin typeface="Georgia" panose="02040502050405020303" pitchFamily="18" charset="0"/>
              </a:rPr>
              <a:t>In this Python project, we have built a drowsy driver alert system that we can implement in numerous ways. The system which can differentiate normal eye blink and drowsiness which can prevent the driver from entering the state of sleepiness while driving.</a:t>
            </a:r>
          </a:p>
          <a:p>
            <a:pPr marL="0" indent="0">
              <a:buNone/>
            </a:pPr>
            <a:endParaRPr lang="en-US" sz="2400">
              <a:latin typeface="Georgia" panose="02040502050405020303" pitchFamily="18" charset="0"/>
            </a:endParaRPr>
          </a:p>
          <a:p>
            <a:r>
              <a:rPr lang="en-US" sz="2400">
                <a:latin typeface="Georgia" panose="02040502050405020303" pitchFamily="18" charset="0"/>
              </a:rPr>
              <a:t>We used OpenCV to detect faces and eyes using a haar cascade classifier and then we used a CNN model to predict the status.</a:t>
            </a:r>
            <a:endParaRPr lang="en-IN" sz="2400">
              <a:latin typeface="Georgia" panose="0204050205040502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838200" y="1600200"/>
            <a:ext cx="7239000" cy="4525963"/>
          </a:xfrm>
        </p:spPr>
        <p:txBody>
          <a:bodyPr>
            <a:noAutofit/>
          </a:bodyPr>
          <a:lstStyle/>
          <a:p>
            <a:r>
              <a:rPr lang="en-US" sz="2000">
                <a:latin typeface="Times New Roman" pitchFamily="18" charset="0"/>
                <a:cs typeface="Times New Roman" pitchFamily="18" charset="0"/>
              </a:rPr>
              <a:t>“Driver fatigue and road accidents a literature review and position paper" (PDF). Royal Society for the Prevention of Accidents. February 2001. Archived from the original (PDF) on 2017-03-01. Retrieved 2017-02-28.</a:t>
            </a:r>
          </a:p>
          <a:p>
            <a:r>
              <a:rPr lang="en-US" sz="2000">
                <a:latin typeface="Times New Roman" pitchFamily="18" charset="0"/>
                <a:cs typeface="Times New Roman" pitchFamily="18" charset="0"/>
              </a:rPr>
              <a:t>"4.1.03. Driver Drowsiness Detection System for Cars". Retrieved 2015-11-05.</a:t>
            </a:r>
          </a:p>
          <a:p>
            <a:r>
              <a:rPr lang="en-US" sz="2000">
                <a:latin typeface="Times New Roman" pitchFamily="18" charset="0"/>
                <a:cs typeface="Times New Roman" pitchFamily="18" charset="0"/>
              </a:rPr>
              <a:t>"Driver drowsiness detection". Robert Bosch GmbH. Retrieved 2015-11-05.</a:t>
            </a:r>
          </a:p>
          <a:p>
            <a:r>
              <a:rPr lang="en-US" sz="2000">
                <a:latin typeface="Times New Roman" pitchFamily="18" charset="0"/>
                <a:cs typeface="Times New Roman" pitchFamily="18" charset="0"/>
              </a:rPr>
              <a:t>2013, G. Kong et. al. ‘Visual Analysis of Eye State and Head Pose for Driver Alertness Monitoring’</a:t>
            </a:r>
          </a:p>
          <a:p>
            <a:pPr algn="just"/>
            <a:r>
              <a:rPr lang="en-US" sz="2000">
                <a:latin typeface="Times New Roman" pitchFamily="18" charset="0"/>
                <a:cs typeface="Times New Roman" pitchFamily="18" charset="0"/>
              </a:rPr>
              <a:t>In June, 2012, A. Cheng et. al. [18] described 'Driver Drowsiness Recognition Based on Computer Vision Technology’</a:t>
            </a:r>
          </a:p>
          <a:p>
            <a:pPr algn="just"/>
            <a:r>
              <a:rPr lang="en-US" sz="2000">
                <a:latin typeface="Times New Roman" pitchFamily="18" charset="0"/>
                <a:cs typeface="Times New Roman" pitchFamily="18" charset="0"/>
              </a:rPr>
              <a:t>"Fatigue Detection". Retrieved 6 August 2014.</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52145" y="2209800"/>
            <a:ext cx="6858000" cy="552450"/>
          </a:xfrm>
        </p:spPr>
        <p:txBody>
          <a:bodyPr>
            <a:normAutofit fontScale="90000"/>
          </a:bodyPr>
          <a:lstStyle/>
          <a:p>
            <a:r>
              <a:rPr lang="en-IN" sz="3200" b="1" dirty="0">
                <a:solidFill>
                  <a:srgbClr val="C00000"/>
                </a:solidFill>
                <a:latin typeface="Arabic Typesetting" panose="03020402040406030203" pitchFamily="66" charset="-78"/>
                <a:cs typeface="Arabic Typesetting" panose="03020402040406030203" pitchFamily="66" charset="-78"/>
              </a:rPr>
              <a:t> </a:t>
            </a:r>
          </a:p>
        </p:txBody>
      </p:sp>
      <p:sp>
        <p:nvSpPr>
          <p:cNvPr id="6" name="Subtitle 5"/>
          <p:cNvSpPr>
            <a:spLocks noGrp="1"/>
          </p:cNvSpPr>
          <p:nvPr>
            <p:ph type="subTitle" idx="1"/>
          </p:nvPr>
        </p:nvSpPr>
        <p:spPr>
          <a:xfrm rot="21262537">
            <a:off x="1352145" y="2895600"/>
            <a:ext cx="5886855" cy="2514600"/>
          </a:xfrm>
        </p:spPr>
        <p:txBody>
          <a:bodyPr>
            <a:normAutofit/>
          </a:bodyPr>
          <a:lstStyle/>
          <a:p>
            <a:r>
              <a:rPr lang="en-IN" sz="6000" b="1">
                <a:solidFill>
                  <a:schemeClr val="tx1">
                    <a:lumMod val="65000"/>
                    <a:lumOff val="35000"/>
                  </a:schemeClr>
                </a:solidFill>
                <a:latin typeface="Georgia" panose="02040502050405020303" pitchFamily="18" charset="0"/>
                <a:cs typeface="Arabic Typesetting" panose="03020402040406030203" pitchFamily="66" charset="-78"/>
              </a:rPr>
              <a:t>Thank You</a:t>
            </a:r>
            <a:endParaRPr lang="en-IN" sz="6000" b="1" dirty="0">
              <a:solidFill>
                <a:schemeClr val="tx1">
                  <a:lumMod val="65000"/>
                  <a:lumOff val="35000"/>
                </a:schemeClr>
              </a:solidFill>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39673176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lnSpcReduction="10000"/>
          </a:bodyPr>
          <a:lstStyle/>
          <a:p>
            <a:pPr marL="0" indent="0" algn="ctr">
              <a:buNone/>
            </a:pPr>
            <a:r>
              <a:rPr lang="en-IN" sz="4000">
                <a:latin typeface="Times New Roman" panose="02020603050405020304" pitchFamily="18" charset="0"/>
                <a:cs typeface="Times New Roman" panose="02020603050405020304" pitchFamily="18" charset="0"/>
              </a:rPr>
              <a:t>Outline</a:t>
            </a:r>
          </a:p>
          <a:p>
            <a:pPr marL="0" indent="0" algn="ctr">
              <a:buNone/>
            </a:pPr>
            <a:endParaRPr lang="en-IN" sz="4000" dirty="0">
              <a:latin typeface="Times New Roman" panose="02020603050405020304" pitchFamily="18" charset="0"/>
              <a:cs typeface="Times New Roman" panose="02020603050405020304" pitchFamily="18" charset="0"/>
            </a:endParaRPr>
          </a:p>
          <a:p>
            <a:r>
              <a:rPr lang="en-IN" sz="2000" dirty="0">
                <a:latin typeface="Georgia" panose="02040502050405020303" pitchFamily="18" charset="0"/>
                <a:cs typeface="Times New Roman" panose="02020603050405020304" pitchFamily="18" charset="0"/>
              </a:rPr>
              <a:t>Introduction</a:t>
            </a:r>
          </a:p>
          <a:p>
            <a:r>
              <a:rPr lang="en-IN" sz="2000" dirty="0">
                <a:latin typeface="Georgia" panose="02040502050405020303" pitchFamily="18" charset="0"/>
                <a:cs typeface="Times New Roman" panose="02020603050405020304" pitchFamily="18" charset="0"/>
              </a:rPr>
              <a:t>Literature Survey</a:t>
            </a:r>
          </a:p>
          <a:p>
            <a:r>
              <a:rPr lang="en-IN" sz="2000" dirty="0">
                <a:latin typeface="Georgia" panose="02040502050405020303" pitchFamily="18" charset="0"/>
                <a:cs typeface="Times New Roman" panose="02020603050405020304" pitchFamily="18" charset="0"/>
              </a:rPr>
              <a:t>Objectives</a:t>
            </a:r>
          </a:p>
          <a:p>
            <a:r>
              <a:rPr lang="en-IN" sz="2000" dirty="0">
                <a:latin typeface="Georgia" panose="02040502050405020303" pitchFamily="18" charset="0"/>
                <a:cs typeface="Times New Roman" panose="02020603050405020304" pitchFamily="18" charset="0"/>
              </a:rPr>
              <a:t>Block Diagram</a:t>
            </a:r>
          </a:p>
          <a:p>
            <a:r>
              <a:rPr lang="en-IN" sz="2000" dirty="0">
                <a:latin typeface="Georgia" panose="02040502050405020303" pitchFamily="18" charset="0"/>
                <a:cs typeface="Times New Roman" panose="02020603050405020304" pitchFamily="18" charset="0"/>
              </a:rPr>
              <a:t>Proposed Methodology</a:t>
            </a:r>
          </a:p>
          <a:p>
            <a:r>
              <a:rPr lang="en-IN" sz="2000" dirty="0">
                <a:latin typeface="Georgia" panose="02040502050405020303" pitchFamily="18" charset="0"/>
                <a:cs typeface="Times New Roman" panose="02020603050405020304" pitchFamily="18" charset="0"/>
              </a:rPr>
              <a:t>Timeline</a:t>
            </a:r>
          </a:p>
          <a:p>
            <a:r>
              <a:rPr lang="en-IN" sz="2000" dirty="0">
                <a:latin typeface="Georgia" panose="02040502050405020303" pitchFamily="18" charset="0"/>
                <a:cs typeface="Times New Roman" panose="02020603050405020304" pitchFamily="18" charset="0"/>
              </a:rPr>
              <a:t>Applications</a:t>
            </a:r>
          </a:p>
          <a:p>
            <a:r>
              <a:rPr lang="en-IN" sz="2000" dirty="0">
                <a:latin typeface="Georgia" panose="02040502050405020303" pitchFamily="18" charset="0"/>
                <a:cs typeface="Times New Roman" panose="02020603050405020304" pitchFamily="18" charset="0"/>
              </a:rPr>
              <a:t>Expected Results/Conclusion</a:t>
            </a:r>
          </a:p>
          <a:p>
            <a:r>
              <a:rPr lang="en-IN" sz="2000" dirty="0">
                <a:latin typeface="Georgia" panose="02040502050405020303" pitchFamily="18" charset="0"/>
                <a:cs typeface="Times New Roman" panose="02020603050405020304" pitchFamily="18" charset="0"/>
              </a:rPr>
              <a:t>References</a:t>
            </a:r>
          </a:p>
          <a:p>
            <a:endParaRPr lang="en-IN" dirty="0"/>
          </a:p>
          <a:p>
            <a:endParaRPr lang="en-IN" dirty="0"/>
          </a:p>
        </p:txBody>
      </p:sp>
    </p:spTree>
    <p:extLst>
      <p:ext uri="{BB962C8B-B14F-4D97-AF65-F5344CB8AC3E}">
        <p14:creationId xmlns:p14="http://schemas.microsoft.com/office/powerpoint/2010/main" val="265425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Introduction</a:t>
            </a:r>
          </a:p>
        </p:txBody>
      </p:sp>
      <p:sp>
        <p:nvSpPr>
          <p:cNvPr id="4" name="Content Placeholder 3"/>
          <p:cNvSpPr>
            <a:spLocks noGrp="1"/>
          </p:cNvSpPr>
          <p:nvPr>
            <p:ph idx="1"/>
          </p:nvPr>
        </p:nvSpPr>
        <p:spPr>
          <a:xfrm>
            <a:off x="457200" y="1676400"/>
            <a:ext cx="8229600" cy="4525963"/>
          </a:xfrm>
        </p:spPr>
        <p:txBody>
          <a:bodyPr>
            <a:normAutofit fontScale="92500" lnSpcReduction="10000"/>
          </a:bodyPr>
          <a:lstStyle/>
          <a:p>
            <a:r>
              <a:rPr lang="en-US" sz="2400">
                <a:latin typeface="Georgia" panose="02040502050405020303" pitchFamily="18" charset="0"/>
              </a:rPr>
              <a:t>Drowsiness detection is a safety technology that can prevent accidents that are caused by drivers who fall asleep while driving.</a:t>
            </a:r>
          </a:p>
          <a:p>
            <a:pPr marL="0" indent="0">
              <a:buNone/>
            </a:pPr>
            <a:endParaRPr lang="en-US" sz="2400">
              <a:latin typeface="Georgia" panose="02040502050405020303" pitchFamily="18" charset="0"/>
            </a:endParaRPr>
          </a:p>
          <a:p>
            <a:r>
              <a:rPr lang="en-US" sz="2400">
                <a:latin typeface="Georgia" panose="02040502050405020303" pitchFamily="18" charset="0"/>
              </a:rPr>
              <a:t>A countless number of people drive on the highway day and night. Taxi drivers, bus drivers, truck drivers and people traveling long-distance suffer from lack of sleep. Due to which it becomes very dangerous to drive when feeling sleepy.</a:t>
            </a:r>
          </a:p>
          <a:p>
            <a:pPr marL="0" indent="0">
              <a:buNone/>
            </a:pPr>
            <a:endParaRPr lang="en-US" sz="2400">
              <a:latin typeface="Georgia" panose="02040502050405020303" pitchFamily="18" charset="0"/>
            </a:endParaRPr>
          </a:p>
          <a:p>
            <a:r>
              <a:rPr lang="en-US" sz="2400">
                <a:latin typeface="Georgia" panose="02040502050405020303" pitchFamily="18" charset="0"/>
              </a:rPr>
              <a:t>The majority of accidents happen due to the drowsiness of the driver. So, to prevent these accidents we will build a system using Python, OpenCV, and Keras which will alert the driver when he feels sleepy.</a:t>
            </a:r>
            <a:endParaRPr lang="en-IN" sz="2400">
              <a:latin typeface="Georgia"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br>
              <a:rPr lang="en-US" dirty="0">
                <a:latin typeface="Times New Roman" pitchFamily="18" charset="0"/>
                <a:cs typeface="Times New Roman" pitchFamily="18" charset="0"/>
              </a:rPr>
            </a:br>
            <a:r>
              <a:rPr lang="en-US" sz="3300" dirty="0">
                <a:latin typeface="Times New Roman" pitchFamily="18" charset="0"/>
                <a:cs typeface="Times New Roman" pitchFamily="18" charset="0"/>
              </a:rPr>
              <a:t>Literature Survey </a:t>
            </a:r>
          </a:p>
        </p:txBody>
      </p:sp>
      <p:sp>
        <p:nvSpPr>
          <p:cNvPr id="3" name="Content Placeholder 2"/>
          <p:cNvSpPr>
            <a:spLocks noGrp="1"/>
          </p:cNvSpPr>
          <p:nvPr>
            <p:ph idx="1"/>
          </p:nvPr>
        </p:nvSpPr>
        <p:spPr>
          <a:xfrm>
            <a:off x="381000" y="1447800"/>
            <a:ext cx="8229600" cy="5181600"/>
          </a:xfrm>
        </p:spPr>
        <p:txBody>
          <a:bodyPr>
            <a:normAutofit fontScale="92500" lnSpcReduction="10000"/>
          </a:bodyPr>
          <a:lstStyle/>
          <a:p>
            <a:pPr marL="0" indent="0">
              <a:buNone/>
            </a:pPr>
            <a:r>
              <a:rPr lang="en-US" sz="2000" b="1">
                <a:latin typeface="Georgia" panose="02040502050405020303" pitchFamily="18" charset="0"/>
              </a:rPr>
              <a:t>Camerabased Drowsiness Reference for Driver State Classification under Real Driving Conditions - </a:t>
            </a:r>
          </a:p>
          <a:p>
            <a:pPr marL="0" indent="0">
              <a:buNone/>
            </a:pPr>
            <a:endParaRPr lang="en-US" sz="2000" b="1">
              <a:latin typeface="Georgia" panose="02040502050405020303" pitchFamily="18" charset="0"/>
            </a:endParaRPr>
          </a:p>
          <a:p>
            <a:r>
              <a:rPr lang="en-US" sz="2000">
                <a:latin typeface="Georgia" panose="02040502050405020303" pitchFamily="18" charset="0"/>
              </a:rPr>
              <a:t>In June, </a:t>
            </a:r>
            <a:r>
              <a:rPr lang="en-US" sz="2000">
                <a:latin typeface="Times New Roman" panose="02020603050405020304" pitchFamily="18" charset="0"/>
                <a:cs typeface="Times New Roman" panose="02020603050405020304" pitchFamily="18" charset="0"/>
              </a:rPr>
              <a:t>2010</a:t>
            </a:r>
            <a:r>
              <a:rPr lang="en-US" sz="2000">
                <a:latin typeface="Georgia" panose="02040502050405020303" pitchFamily="18" charset="0"/>
              </a:rPr>
              <a:t>, Friedrichs &amp; Yang described ‘Camerabased Drowsiness Reference for Driver State Classification under Real Driving Conditions’. </a:t>
            </a:r>
          </a:p>
          <a:p>
            <a:endParaRPr lang="en-US" sz="2000">
              <a:latin typeface="Georgia" panose="02040502050405020303" pitchFamily="18" charset="0"/>
            </a:endParaRPr>
          </a:p>
          <a:p>
            <a:r>
              <a:rPr lang="en-US" sz="2000">
                <a:latin typeface="Georgia" panose="02040502050405020303" pitchFamily="18" charset="0"/>
              </a:rPr>
              <a:t>They proposed that measures of the driver’s eyes are capable to detect drowsiness under simulator or experiment conditions. </a:t>
            </a:r>
          </a:p>
          <a:p>
            <a:endParaRPr lang="en-US" sz="2000">
              <a:latin typeface="Georgia" panose="02040502050405020303" pitchFamily="18" charset="0"/>
            </a:endParaRPr>
          </a:p>
          <a:p>
            <a:r>
              <a:rPr lang="en-US" sz="2000">
                <a:latin typeface="Georgia" panose="02040502050405020303" pitchFamily="18" charset="0"/>
              </a:rPr>
              <a:t>The performance of the latest eye tracking based in-vehicle fatigue prediction measures are evaluated. These measures are assessed statistically and by a classification method based on a large dataset of 90 hours of real road drives. </a:t>
            </a:r>
          </a:p>
          <a:p>
            <a:endParaRPr lang="en-US" sz="2000">
              <a:latin typeface="Georgia" panose="02040502050405020303" pitchFamily="18" charset="0"/>
            </a:endParaRPr>
          </a:p>
          <a:p>
            <a:r>
              <a:rPr lang="en-US" sz="2000">
                <a:latin typeface="Georgia" panose="02040502050405020303" pitchFamily="18" charset="0"/>
              </a:rPr>
              <a:t>The results show that eye-tracking drowsiness detection works well for some drivers as long as the blinks detection works properly.</a:t>
            </a:r>
            <a:endParaRPr lang="en-US" sz="2000" dirty="0">
              <a:latin typeface="Georgia" panose="020405020504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C1824-8011-43B7-95A7-7E01691B695C}"/>
              </a:ext>
            </a:extLst>
          </p:cNvPr>
          <p:cNvSpPr>
            <a:spLocks noGrp="1"/>
          </p:cNvSpPr>
          <p:nvPr>
            <p:ph idx="1"/>
          </p:nvPr>
        </p:nvSpPr>
        <p:spPr>
          <a:xfrm>
            <a:off x="381000" y="1524000"/>
            <a:ext cx="8229600" cy="4525963"/>
          </a:xfrm>
        </p:spPr>
        <p:txBody>
          <a:bodyPr>
            <a:normAutofit fontScale="92500" lnSpcReduction="20000"/>
          </a:bodyPr>
          <a:lstStyle/>
          <a:p>
            <a:pPr marL="0" indent="0">
              <a:buNone/>
            </a:pPr>
            <a:r>
              <a:rPr lang="en-US" sz="2000" b="1">
                <a:latin typeface="Georgia" panose="02040502050405020303" pitchFamily="18" charset="0"/>
              </a:rPr>
              <a:t>Visual Analysis of Eye State and Head Pose for Driver Alertness Monitoring  -</a:t>
            </a:r>
          </a:p>
          <a:p>
            <a:pPr marL="0" indent="0">
              <a:buNone/>
            </a:pPr>
            <a:endParaRPr lang="en-US" sz="2000" b="1">
              <a:latin typeface="Georgia" panose="02040502050405020303" pitchFamily="18" charset="0"/>
            </a:endParaRPr>
          </a:p>
          <a:p>
            <a:pPr marL="0" indent="0">
              <a:buNone/>
            </a:pPr>
            <a:r>
              <a:rPr lang="en-US" sz="2000">
                <a:latin typeface="Georgia" panose="02040502050405020303" pitchFamily="18" charset="0"/>
              </a:rPr>
              <a:t>Published in : </a:t>
            </a:r>
            <a:r>
              <a:rPr lang="en-US" sz="2000">
                <a:latin typeface="Georgia" panose="02040502050405020303" pitchFamily="18" charset="0"/>
                <a:cs typeface="Times New Roman" panose="02020603050405020304" pitchFamily="18" charset="0"/>
              </a:rPr>
              <a:t>IEEE Transactions on Intelligent Transportation Systems ( Volume: </a:t>
            </a:r>
            <a:r>
              <a:rPr lang="en-US" sz="2000">
                <a:latin typeface="Times New Roman" panose="02020603050405020304" pitchFamily="18" charset="0"/>
                <a:cs typeface="Times New Roman" panose="02020603050405020304" pitchFamily="18" charset="0"/>
              </a:rPr>
              <a:t>14</a:t>
            </a:r>
            <a:r>
              <a:rPr lang="en-US" sz="2000">
                <a:latin typeface="Georgia" panose="02040502050405020303" pitchFamily="18" charset="0"/>
                <a:cs typeface="Times New Roman" panose="02020603050405020304" pitchFamily="18" charset="0"/>
              </a:rPr>
              <a:t>, Issue: </a:t>
            </a:r>
            <a:r>
              <a:rPr lang="en-US" sz="2000">
                <a:latin typeface="Times New Roman" panose="02020603050405020304" pitchFamily="18" charset="0"/>
                <a:cs typeface="Times New Roman" panose="02020603050405020304" pitchFamily="18" charset="0"/>
              </a:rPr>
              <a:t>3</a:t>
            </a:r>
            <a:r>
              <a:rPr lang="en-US" sz="2000">
                <a:latin typeface="Georgia" panose="02040502050405020303" pitchFamily="18" charset="0"/>
                <a:cs typeface="Times New Roman" panose="02020603050405020304" pitchFamily="18" charset="0"/>
              </a:rPr>
              <a:t>, Sept. </a:t>
            </a:r>
            <a:r>
              <a:rPr lang="en-US" sz="2000">
                <a:latin typeface="Times New Roman" panose="02020603050405020304" pitchFamily="18" charset="0"/>
                <a:cs typeface="Times New Roman" panose="02020603050405020304" pitchFamily="18" charset="0"/>
              </a:rPr>
              <a:t>2013</a:t>
            </a:r>
            <a:r>
              <a:rPr lang="en-US" sz="2000">
                <a:latin typeface="Georgia" panose="02040502050405020303" pitchFamily="18" charset="0"/>
                <a:cs typeface="Times New Roman" panose="02020603050405020304" pitchFamily="18" charset="0"/>
              </a:rPr>
              <a:t>)</a:t>
            </a:r>
          </a:p>
          <a:p>
            <a:pPr marL="0" indent="0">
              <a:buNone/>
            </a:pPr>
            <a:endParaRPr lang="en-US" sz="2000">
              <a:latin typeface="Times New Roman" panose="02020603050405020304" pitchFamily="18" charset="0"/>
              <a:cs typeface="Times New Roman" panose="02020603050405020304" pitchFamily="18" charset="0"/>
            </a:endParaRPr>
          </a:p>
          <a:p>
            <a:r>
              <a:rPr lang="en-US" sz="2000">
                <a:latin typeface="Georgia" panose="02040502050405020303" pitchFamily="18" charset="0"/>
              </a:rPr>
              <a:t>They presented visual analysis of eye state and head pose (HP) for continuous monitoring of alertness of a vehicle driver. </a:t>
            </a:r>
          </a:p>
          <a:p>
            <a:endParaRPr lang="en-US" sz="2000">
              <a:latin typeface="Georgia" panose="02040502050405020303" pitchFamily="18" charset="0"/>
            </a:endParaRPr>
          </a:p>
          <a:p>
            <a:r>
              <a:rPr lang="en-US" sz="2000">
                <a:latin typeface="Georgia" panose="02040502050405020303" pitchFamily="18" charset="0"/>
              </a:rPr>
              <a:t>Most existing approaches to visual detection of non-alert driving patterns rely either on eye closure or head nodding angles to determine the driver drowsiness or distraction level. </a:t>
            </a:r>
          </a:p>
          <a:p>
            <a:endParaRPr lang="en-US" sz="2000">
              <a:latin typeface="Georgia" panose="02040502050405020303" pitchFamily="18" charset="0"/>
            </a:endParaRPr>
          </a:p>
          <a:p>
            <a:r>
              <a:rPr lang="en-US" sz="2000">
                <a:latin typeface="Georgia" panose="02040502050405020303" pitchFamily="18" charset="0"/>
              </a:rPr>
              <a:t>The proposed scheme uses visual features such as eye index (EI), pupil activity (PA), and HP to extract critical information on non-alertness of a vehicle driver</a:t>
            </a:r>
          </a:p>
        </p:txBody>
      </p:sp>
    </p:spTree>
    <p:extLst>
      <p:ext uri="{BB962C8B-B14F-4D97-AF65-F5344CB8AC3E}">
        <p14:creationId xmlns:p14="http://schemas.microsoft.com/office/powerpoint/2010/main" val="20518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Objectives</a:t>
            </a:r>
            <a:endParaRPr lang="en-US" dirty="0"/>
          </a:p>
        </p:txBody>
      </p:sp>
      <p:sp>
        <p:nvSpPr>
          <p:cNvPr id="4" name="Content Placeholder 3"/>
          <p:cNvSpPr>
            <a:spLocks noGrp="1"/>
          </p:cNvSpPr>
          <p:nvPr>
            <p:ph idx="1"/>
          </p:nvPr>
        </p:nvSpPr>
        <p:spPr>
          <a:xfrm>
            <a:off x="457200" y="2064773"/>
            <a:ext cx="8229600" cy="4525963"/>
          </a:xfrm>
        </p:spPr>
        <p:txBody>
          <a:bodyPr>
            <a:normAutofit/>
          </a:bodyPr>
          <a:lstStyle/>
          <a:p>
            <a:r>
              <a:rPr lang="en-US" sz="2400">
                <a:latin typeface="Georgia" panose="02040502050405020303" pitchFamily="18" charset="0"/>
              </a:rPr>
              <a:t>The objective of this project is to build a drowsiness detection system that will detect that a person’s eyes are closed for a few seconds. </a:t>
            </a:r>
          </a:p>
          <a:p>
            <a:endParaRPr lang="en-US" sz="2400">
              <a:latin typeface="Georgia" panose="02040502050405020303" pitchFamily="18" charset="0"/>
            </a:endParaRPr>
          </a:p>
          <a:p>
            <a:r>
              <a:rPr lang="en-US" sz="2400">
                <a:latin typeface="Georgia" panose="02040502050405020303" pitchFamily="18" charset="0"/>
              </a:rPr>
              <a:t>This system will alert the driver when drowsiness is detected by using buzzer or alarm.</a:t>
            </a:r>
          </a:p>
          <a:p>
            <a:endParaRPr lang="en-US" sz="2400">
              <a:latin typeface="Georgia" panose="02040502050405020303" pitchFamily="18" charset="0"/>
            </a:endParaRPr>
          </a:p>
          <a:p>
            <a:r>
              <a:rPr lang="en-US" sz="2400">
                <a:latin typeface="Georgia" panose="02040502050405020303" pitchFamily="18" charset="0"/>
              </a:rPr>
              <a:t>The system works in various lighting conditions.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Block Diagram</a:t>
            </a:r>
          </a:p>
        </p:txBody>
      </p:sp>
      <p:graphicFrame>
        <p:nvGraphicFramePr>
          <p:cNvPr id="4" name="Content Placeholder 3">
            <a:extLst>
              <a:ext uri="{FF2B5EF4-FFF2-40B4-BE49-F238E27FC236}">
                <a16:creationId xmlns:a16="http://schemas.microsoft.com/office/drawing/2014/main" id="{E307ABE1-A755-4150-A254-101539C7957A}"/>
              </a:ext>
            </a:extLst>
          </p:cNvPr>
          <p:cNvGraphicFramePr>
            <a:graphicFrameLocks noGrp="1"/>
          </p:cNvGraphicFramePr>
          <p:nvPr>
            <p:ph idx="1"/>
            <p:extLst>
              <p:ext uri="{D42A27DB-BD31-4B8C-83A1-F6EECF244321}">
                <p14:modId xmlns:p14="http://schemas.microsoft.com/office/powerpoint/2010/main" val="18797742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795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0" y="-152400"/>
            <a:ext cx="8229600" cy="1143000"/>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Proposed Methodology</a:t>
            </a:r>
            <a:endParaRPr lang="en-US" dirty="0"/>
          </a:p>
        </p:txBody>
      </p:sp>
      <p:sp>
        <p:nvSpPr>
          <p:cNvPr id="4" name="TextBox 3">
            <a:extLst>
              <a:ext uri="{FF2B5EF4-FFF2-40B4-BE49-F238E27FC236}">
                <a16:creationId xmlns:a16="http://schemas.microsoft.com/office/drawing/2014/main" id="{FBCF5F3E-962C-4B1A-AB35-A60B5EDA540D}"/>
              </a:ext>
            </a:extLst>
          </p:cNvPr>
          <p:cNvSpPr txBox="1"/>
          <p:nvPr/>
        </p:nvSpPr>
        <p:spPr>
          <a:xfrm>
            <a:off x="114300" y="1752600"/>
            <a:ext cx="8915400" cy="4401205"/>
          </a:xfrm>
          <a:prstGeom prst="rect">
            <a:avLst/>
          </a:prstGeom>
          <a:noFill/>
        </p:spPr>
        <p:txBody>
          <a:bodyPr wrap="square">
            <a:spAutoFit/>
          </a:bodyPr>
          <a:lstStyle/>
          <a:p>
            <a:r>
              <a:rPr lang="en-US" sz="2000">
                <a:latin typeface="Georgia" panose="02040502050405020303" pitchFamily="18" charset="0"/>
              </a:rPr>
              <a:t>In this Python project, we will be using OpenCV for gathering the images from webcam and feed them into a Deep Learning model which will classify whether the person’s eyes are ‘Open’ or ‘Closed’. The approach we will be using for this Python project is as follows :</a:t>
            </a:r>
          </a:p>
          <a:p>
            <a:endParaRPr lang="en-US" sz="2000">
              <a:latin typeface="Georgia" panose="02040502050405020303" pitchFamily="18" charset="0"/>
            </a:endParaRPr>
          </a:p>
          <a:p>
            <a:r>
              <a:rPr lang="en-US" sz="2000">
                <a:latin typeface="Georgia" panose="02040502050405020303" pitchFamily="18" charset="0"/>
              </a:rPr>
              <a:t>Step </a:t>
            </a:r>
            <a:r>
              <a:rPr lang="en-US" sz="2000">
                <a:latin typeface="Times New Roman" panose="02020603050405020304" pitchFamily="18" charset="0"/>
                <a:cs typeface="Times New Roman" panose="02020603050405020304" pitchFamily="18" charset="0"/>
              </a:rPr>
              <a:t>1</a:t>
            </a:r>
            <a:r>
              <a:rPr lang="en-US" sz="2000">
                <a:latin typeface="Georgia" panose="02040502050405020303" pitchFamily="18" charset="0"/>
              </a:rPr>
              <a:t> – Take image as input from a camera.</a:t>
            </a:r>
          </a:p>
          <a:p>
            <a:endParaRPr lang="en-US" sz="2000">
              <a:latin typeface="Georgia" panose="02040502050405020303" pitchFamily="18" charset="0"/>
            </a:endParaRPr>
          </a:p>
          <a:p>
            <a:r>
              <a:rPr lang="en-US" sz="2000">
                <a:latin typeface="Georgia" panose="02040502050405020303" pitchFamily="18" charset="0"/>
              </a:rPr>
              <a:t>Step </a:t>
            </a:r>
            <a:r>
              <a:rPr lang="en-US" sz="2000">
                <a:latin typeface="Times New Roman" panose="02020603050405020304" pitchFamily="18" charset="0"/>
                <a:cs typeface="Times New Roman" panose="02020603050405020304" pitchFamily="18" charset="0"/>
              </a:rPr>
              <a:t>2</a:t>
            </a:r>
            <a:r>
              <a:rPr lang="en-US" sz="2000">
                <a:latin typeface="Georgia" panose="02040502050405020303" pitchFamily="18" charset="0"/>
              </a:rPr>
              <a:t> – Detect the face in the image and create a Region of Interest (ROI).</a:t>
            </a:r>
          </a:p>
          <a:p>
            <a:endParaRPr lang="en-US" sz="2000">
              <a:latin typeface="Georgia" panose="02040502050405020303" pitchFamily="18" charset="0"/>
            </a:endParaRPr>
          </a:p>
          <a:p>
            <a:r>
              <a:rPr lang="en-US" sz="2000">
                <a:latin typeface="Georgia" panose="02040502050405020303" pitchFamily="18" charset="0"/>
              </a:rPr>
              <a:t>Step </a:t>
            </a:r>
            <a:r>
              <a:rPr lang="en-US" sz="2000">
                <a:latin typeface="Times New Roman" panose="02020603050405020304" pitchFamily="18" charset="0"/>
                <a:cs typeface="Times New Roman" panose="02020603050405020304" pitchFamily="18" charset="0"/>
              </a:rPr>
              <a:t>3</a:t>
            </a:r>
            <a:r>
              <a:rPr lang="en-US" sz="2000">
                <a:latin typeface="Georgia" panose="02040502050405020303" pitchFamily="18" charset="0"/>
              </a:rPr>
              <a:t> – Detect the eyes from ROI and feed it to the classifier.</a:t>
            </a:r>
          </a:p>
          <a:p>
            <a:endParaRPr lang="en-US" sz="2000">
              <a:latin typeface="Georgia" panose="02040502050405020303" pitchFamily="18" charset="0"/>
            </a:endParaRPr>
          </a:p>
          <a:p>
            <a:r>
              <a:rPr lang="en-US" sz="2000">
                <a:latin typeface="Georgia" panose="02040502050405020303" pitchFamily="18" charset="0"/>
              </a:rPr>
              <a:t>Step </a:t>
            </a:r>
            <a:r>
              <a:rPr lang="en-US" sz="2000">
                <a:latin typeface="Times New Roman" panose="02020603050405020304" pitchFamily="18" charset="0"/>
                <a:cs typeface="Times New Roman" panose="02020603050405020304" pitchFamily="18" charset="0"/>
              </a:rPr>
              <a:t>4</a:t>
            </a:r>
            <a:r>
              <a:rPr lang="en-US" sz="2000">
                <a:latin typeface="Georgia" panose="02040502050405020303" pitchFamily="18" charset="0"/>
              </a:rPr>
              <a:t> – Classifier will categorize whether eyes are open or closed.</a:t>
            </a:r>
          </a:p>
          <a:p>
            <a:endParaRPr lang="en-US" sz="2000">
              <a:latin typeface="Georgia" panose="02040502050405020303" pitchFamily="18" charset="0"/>
            </a:endParaRPr>
          </a:p>
          <a:p>
            <a:r>
              <a:rPr lang="en-US" sz="2000">
                <a:latin typeface="Georgia" panose="02040502050405020303" pitchFamily="18" charset="0"/>
              </a:rPr>
              <a:t>Step </a:t>
            </a:r>
            <a:r>
              <a:rPr lang="en-US" sz="2000">
                <a:latin typeface="Times New Roman" panose="02020603050405020304" pitchFamily="18" charset="0"/>
                <a:cs typeface="Times New Roman" panose="02020603050405020304" pitchFamily="18" charset="0"/>
              </a:rPr>
              <a:t>5</a:t>
            </a:r>
            <a:r>
              <a:rPr lang="en-US" sz="2000">
                <a:latin typeface="Georgia" panose="02040502050405020303" pitchFamily="18" charset="0"/>
              </a:rPr>
              <a:t> – Calculate score to check whether the person is drowsy.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F241-548D-479F-863D-61FEFBB1A6B1}"/>
              </a:ext>
            </a:extLst>
          </p:cNvPr>
          <p:cNvSpPr>
            <a:spLocks noGrp="1"/>
          </p:cNvSpPr>
          <p:nvPr>
            <p:ph type="title"/>
          </p:nvPr>
        </p:nvSpPr>
        <p:spPr>
          <a:xfrm>
            <a:off x="457199" y="457200"/>
            <a:ext cx="8229600" cy="1143000"/>
          </a:xfrm>
        </p:spPr>
        <p:txBody>
          <a:bodyPr>
            <a:normAutofit/>
          </a:bodyPr>
          <a:lstStyle/>
          <a:p>
            <a:r>
              <a:rPr lang="en-IN" sz="4000">
                <a:latin typeface="Times New Roman" panose="02020603050405020304" pitchFamily="18" charset="0"/>
                <a:cs typeface="Times New Roman" panose="02020603050405020304" pitchFamily="18" charset="0"/>
              </a:rPr>
              <a:t>Sample Test Case </a:t>
            </a:r>
            <a:endParaRPr lang="en-US" sz="4000"/>
          </a:p>
        </p:txBody>
      </p:sp>
      <p:pic>
        <p:nvPicPr>
          <p:cNvPr id="5" name="Content Placeholder 4">
            <a:extLst>
              <a:ext uri="{FF2B5EF4-FFF2-40B4-BE49-F238E27FC236}">
                <a16:creationId xmlns:a16="http://schemas.microsoft.com/office/drawing/2014/main" id="{45528AC4-DE5D-497E-9A63-393A964BA4E8}"/>
              </a:ext>
            </a:extLst>
          </p:cNvPr>
          <p:cNvPicPr>
            <a:picLocks noGrp="1" noChangeAspect="1"/>
          </p:cNvPicPr>
          <p:nvPr>
            <p:ph idx="1"/>
          </p:nvPr>
        </p:nvPicPr>
        <p:blipFill>
          <a:blip r:embed="rId2"/>
          <a:stretch>
            <a:fillRect/>
          </a:stretch>
        </p:blipFill>
        <p:spPr>
          <a:xfrm>
            <a:off x="310251" y="1905000"/>
            <a:ext cx="8523497" cy="4038600"/>
          </a:xfrm>
        </p:spPr>
      </p:pic>
    </p:spTree>
    <p:extLst>
      <p:ext uri="{BB962C8B-B14F-4D97-AF65-F5344CB8AC3E}">
        <p14:creationId xmlns:p14="http://schemas.microsoft.com/office/powerpoint/2010/main" val="347605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2251</TotalTime>
  <Words>982</Words>
  <Application>Microsoft Office PowerPoint</Application>
  <PresentationFormat>On-screen Show (4:3)</PresentationFormat>
  <Paragraphs>103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Arabic Typesetting</vt:lpstr>
      <vt:lpstr>Arial</vt:lpstr>
      <vt:lpstr>Calibri</vt:lpstr>
      <vt:lpstr>Georgia</vt:lpstr>
      <vt:lpstr>Times New Roman</vt:lpstr>
      <vt:lpstr>Wingdings</vt:lpstr>
      <vt:lpstr>Office Theme</vt:lpstr>
      <vt:lpstr>Driver Drowsiness Detection System</vt:lpstr>
      <vt:lpstr>PowerPoint Presentation</vt:lpstr>
      <vt:lpstr>Introduction</vt:lpstr>
      <vt:lpstr> Literature Survey </vt:lpstr>
      <vt:lpstr>PowerPoint Presentation</vt:lpstr>
      <vt:lpstr> Objectives</vt:lpstr>
      <vt:lpstr>Block Diagram</vt:lpstr>
      <vt:lpstr>           Proposed Methodology</vt:lpstr>
      <vt:lpstr>Sample Test Case </vt:lpstr>
      <vt:lpstr>PowerPoint Presentation</vt:lpstr>
      <vt:lpstr>PowerPoint Presentation</vt:lpstr>
      <vt:lpstr> Applications </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 id : (Employee code)</dc:title>
  <dc:creator>Vrinda Nadkarni</dc:creator>
  <cp:lastModifiedBy>Aman Jain</cp:lastModifiedBy>
  <cp:revision>218</cp:revision>
  <cp:lastPrinted>2016-03-22T08:05:51Z</cp:lastPrinted>
  <dcterms:created xsi:type="dcterms:W3CDTF">2015-02-04T09:59:21Z</dcterms:created>
  <dcterms:modified xsi:type="dcterms:W3CDTF">2021-04-07T08:13:42Z</dcterms:modified>
</cp:coreProperties>
</file>