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34" r:id="rId3"/>
    <p:sldId id="324" r:id="rId4"/>
    <p:sldId id="332" r:id="rId5"/>
    <p:sldId id="337" r:id="rId6"/>
    <p:sldId id="326" r:id="rId7"/>
    <p:sldId id="331" r:id="rId8"/>
    <p:sldId id="330" r:id="rId9"/>
    <p:sldId id="327" r:id="rId10"/>
    <p:sldId id="338" r:id="rId11"/>
    <p:sldId id="339" r:id="rId12"/>
    <p:sldId id="340" r:id="rId13"/>
    <p:sldId id="344" r:id="rId14"/>
    <p:sldId id="348" r:id="rId15"/>
    <p:sldId id="341" r:id="rId16"/>
    <p:sldId id="347" r:id="rId17"/>
    <p:sldId id="342" r:id="rId18"/>
    <p:sldId id="346" r:id="rId19"/>
    <p:sldId id="349" r:id="rId20"/>
    <p:sldId id="329" r:id="rId21"/>
    <p:sldId id="304" r:id="rId2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2" autoAdjust="0"/>
  </p:normalViewPr>
  <p:slideViewPr>
    <p:cSldViewPr>
      <p:cViewPr varScale="1">
        <p:scale>
          <a:sx n="84" d="100"/>
          <a:sy n="84" d="100"/>
        </p:scale>
        <p:origin x="59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093A1-D7B4-4E8E-8210-10255B7D7BAC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0645CE0-1B83-4F56-86B5-9CD194EE0B23}">
      <dgm:prSet phldrT="[Text]"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Import modules and load data using pandas</a:t>
          </a:r>
          <a:endParaRPr lang="en-US" sz="1800">
            <a:latin typeface="Georgia" panose="02040502050405020303" pitchFamily="18" charset="0"/>
          </a:endParaRPr>
        </a:p>
      </dgm:t>
    </dgm:pt>
    <dgm:pt modelId="{7F119A44-EF49-4630-AF3C-BA0ED3FFACDE}" type="parTrans" cxnId="{249D2DFD-7E07-4562-8925-86DD6F9CF85A}">
      <dgm:prSet/>
      <dgm:spPr/>
      <dgm:t>
        <a:bodyPr/>
        <a:lstStyle/>
        <a:p>
          <a:endParaRPr lang="en-US"/>
        </a:p>
      </dgm:t>
    </dgm:pt>
    <dgm:pt modelId="{F3C46F43-E4EC-4F96-AD16-C962AAA2BA0C}" type="sibTrans" cxnId="{249D2DFD-7E07-4562-8925-86DD6F9CF85A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F93D0E4C-5EC4-4E8A-9FA8-E5A249F27495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Preprocessing the sales data</a:t>
          </a:r>
          <a:endParaRPr lang="en-US" sz="1800" b="0">
            <a:latin typeface="Georgia" panose="02040502050405020303" pitchFamily="18" charset="0"/>
          </a:endParaRPr>
        </a:p>
      </dgm:t>
    </dgm:pt>
    <dgm:pt modelId="{6AECD0F6-18DF-47B4-81BF-C4B04BA95D3D}" type="parTrans" cxnId="{1CBEC282-EF14-435F-ACE1-8AA32B86A5FA}">
      <dgm:prSet/>
      <dgm:spPr/>
      <dgm:t>
        <a:bodyPr/>
        <a:lstStyle/>
        <a:p>
          <a:endParaRPr lang="en-US"/>
        </a:p>
      </dgm:t>
    </dgm:pt>
    <dgm:pt modelId="{9F10F491-CB01-4D5E-B8A9-D6FADC5B8843}" type="sibTrans" cxnId="{1CBEC282-EF14-435F-ACE1-8AA32B86A5FA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CD7190C4-0C3C-44C9-AF90-347C00E9F0DE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Creation of new attributes</a:t>
          </a:r>
          <a:endParaRPr lang="en-US" sz="1800" b="0">
            <a:latin typeface="Georgia" panose="02040502050405020303" pitchFamily="18" charset="0"/>
          </a:endParaRPr>
        </a:p>
      </dgm:t>
    </dgm:pt>
    <dgm:pt modelId="{9A315055-3623-4E53-B246-51949D7930E5}" type="parTrans" cxnId="{98B3F3B6-C924-47C0-9928-4FA471A819CD}">
      <dgm:prSet/>
      <dgm:spPr/>
      <dgm:t>
        <a:bodyPr/>
        <a:lstStyle/>
        <a:p>
          <a:endParaRPr lang="en-US"/>
        </a:p>
      </dgm:t>
    </dgm:pt>
    <dgm:pt modelId="{835B7427-0ADA-4E38-959D-7722991FAC15}" type="sibTrans" cxnId="{98B3F3B6-C924-47C0-9928-4FA471A819CD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B016EB6F-747F-447A-9EC3-929C3F4E8448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Exploratory Data Analysis of sales data</a:t>
          </a:r>
          <a:endParaRPr lang="en-US" sz="1800" b="0">
            <a:latin typeface="Georgia" panose="02040502050405020303" pitchFamily="18" charset="0"/>
          </a:endParaRPr>
        </a:p>
      </dgm:t>
    </dgm:pt>
    <dgm:pt modelId="{773B6D66-1104-4DDE-B844-DF5190BAF0C3}" type="parTrans" cxnId="{41AA9C59-A370-4350-BF96-D3278A432F9F}">
      <dgm:prSet/>
      <dgm:spPr/>
      <dgm:t>
        <a:bodyPr/>
        <a:lstStyle/>
        <a:p>
          <a:endParaRPr lang="en-US"/>
        </a:p>
      </dgm:t>
    </dgm:pt>
    <dgm:pt modelId="{1543173C-99E9-4D02-9CD5-D981AF61427B}" type="sibTrans" cxnId="{41AA9C59-A370-4350-BF96-D3278A432F9F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A4A8B2EE-E7F7-4A98-BD9C-D56DDECB68DA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Correlation matrix</a:t>
          </a:r>
          <a:endParaRPr lang="en-US" sz="1800" b="0">
            <a:latin typeface="Georgia" panose="02040502050405020303" pitchFamily="18" charset="0"/>
          </a:endParaRPr>
        </a:p>
      </dgm:t>
    </dgm:pt>
    <dgm:pt modelId="{4ED33D63-3EDA-4520-9272-8AC87197FB99}" type="parTrans" cxnId="{E443710E-516A-4E9F-A994-2215875BEEDE}">
      <dgm:prSet/>
      <dgm:spPr/>
      <dgm:t>
        <a:bodyPr/>
        <a:lstStyle/>
        <a:p>
          <a:endParaRPr lang="en-US"/>
        </a:p>
      </dgm:t>
    </dgm:pt>
    <dgm:pt modelId="{EB927AA9-4B83-43CF-8823-A87CE9EFF359}" type="sibTrans" cxnId="{E443710E-516A-4E9F-A994-2215875BEEDE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95992A2C-D3F4-4654-B441-ED970DFCD9CF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Label Encoding for data preprocessing</a:t>
          </a:r>
          <a:endParaRPr lang="en-US" sz="1800" b="0">
            <a:latin typeface="Georgia" panose="02040502050405020303" pitchFamily="18" charset="0"/>
          </a:endParaRPr>
        </a:p>
      </dgm:t>
    </dgm:pt>
    <dgm:pt modelId="{33FFC66C-FF12-474B-A285-49AECC4922F7}" type="parTrans" cxnId="{9CFB61CF-54D5-401A-B485-3E239EE7D44F}">
      <dgm:prSet/>
      <dgm:spPr/>
      <dgm:t>
        <a:bodyPr/>
        <a:lstStyle/>
        <a:p>
          <a:endParaRPr lang="en-US"/>
        </a:p>
      </dgm:t>
    </dgm:pt>
    <dgm:pt modelId="{61F189CE-ECF2-4C85-91E5-FB57030E4B54}" type="sibTrans" cxnId="{9CFB61CF-54D5-401A-B485-3E239EE7D44F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433831DF-F4DC-4D03-AF07-E5F3D86F9ECF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Feature Engineering</a:t>
          </a:r>
          <a:endParaRPr lang="en-US" sz="1800" b="0">
            <a:latin typeface="Georgia" panose="02040502050405020303" pitchFamily="18" charset="0"/>
          </a:endParaRPr>
        </a:p>
      </dgm:t>
    </dgm:pt>
    <dgm:pt modelId="{A2156148-6EA7-48E9-84A2-7367DD0C7B0F}" type="parTrans" cxnId="{6C3337F0-296A-41D5-872E-75CD8D732AA8}">
      <dgm:prSet/>
      <dgm:spPr/>
      <dgm:t>
        <a:bodyPr/>
        <a:lstStyle/>
        <a:p>
          <a:endParaRPr lang="en-US"/>
        </a:p>
      </dgm:t>
    </dgm:pt>
    <dgm:pt modelId="{C51087EF-EC72-4B6B-B356-E98B5477739C}" type="sibTrans" cxnId="{6C3337F0-296A-41D5-872E-75CD8D732AA8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169435B2-FC00-4086-A95D-80164FAFE729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Model Training &amp; Testing</a:t>
          </a:r>
          <a:endParaRPr lang="en-US" sz="1800" b="0">
            <a:latin typeface="Georgia" panose="02040502050405020303" pitchFamily="18" charset="0"/>
          </a:endParaRPr>
        </a:p>
      </dgm:t>
    </dgm:pt>
    <dgm:pt modelId="{0966B95C-DFE5-4046-9A2E-43593EDC7D0A}" type="parTrans" cxnId="{1F73FD2D-D0FA-4F73-98DF-F7BFC23D6682}">
      <dgm:prSet/>
      <dgm:spPr/>
      <dgm:t>
        <a:bodyPr/>
        <a:lstStyle/>
        <a:p>
          <a:endParaRPr lang="en-US"/>
        </a:p>
      </dgm:t>
    </dgm:pt>
    <dgm:pt modelId="{94A4B82C-05C6-4960-9E2B-88940C1A091F}" type="sibTrans" cxnId="{1F73FD2D-D0FA-4F73-98DF-F7BFC23D6682}">
      <dgm:prSet/>
      <dgm:spPr/>
      <dgm:t>
        <a:bodyPr/>
        <a:lstStyle/>
        <a:p>
          <a:endParaRPr lang="en-US" sz="1800">
            <a:latin typeface="Georgia" panose="02040502050405020303" pitchFamily="18" charset="0"/>
          </a:endParaRPr>
        </a:p>
      </dgm:t>
    </dgm:pt>
    <dgm:pt modelId="{552E0884-A05C-4E9C-8053-4B359ECE1893}">
      <dgm:prSet custT="1"/>
      <dgm:spPr/>
      <dgm:t>
        <a:bodyPr/>
        <a:lstStyle/>
        <a:p>
          <a:r>
            <a:rPr lang="en-US" sz="1800" b="0" i="0" u="none">
              <a:latin typeface="Georgia" panose="02040502050405020303" pitchFamily="18" charset="0"/>
            </a:rPr>
            <a:t>Evaluation of Model using Test Data</a:t>
          </a:r>
          <a:endParaRPr lang="en-US" sz="1800" b="0">
            <a:latin typeface="Georgia" panose="02040502050405020303" pitchFamily="18" charset="0"/>
          </a:endParaRPr>
        </a:p>
      </dgm:t>
    </dgm:pt>
    <dgm:pt modelId="{29DB3FE6-8621-4DD5-9F6E-3B1ABC35EEDD}" type="parTrans" cxnId="{51CBE761-CCF9-4996-922B-93F142E8055A}">
      <dgm:prSet/>
      <dgm:spPr/>
      <dgm:t>
        <a:bodyPr/>
        <a:lstStyle/>
        <a:p>
          <a:endParaRPr lang="en-US"/>
        </a:p>
      </dgm:t>
    </dgm:pt>
    <dgm:pt modelId="{EAEEA8C6-596F-442F-946F-D0AA5B64F61F}" type="sibTrans" cxnId="{51CBE761-CCF9-4996-922B-93F142E8055A}">
      <dgm:prSet/>
      <dgm:spPr/>
      <dgm:t>
        <a:bodyPr/>
        <a:lstStyle/>
        <a:p>
          <a:endParaRPr lang="en-US"/>
        </a:p>
      </dgm:t>
    </dgm:pt>
    <dgm:pt modelId="{B71561C6-6DBB-429C-9B3F-5373985866C7}" type="pres">
      <dgm:prSet presAssocID="{A1B093A1-D7B4-4E8E-8210-10255B7D7BA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02883DF5-F897-430A-B1A0-C99D7D00BE30}" type="pres">
      <dgm:prSet presAssocID="{70645CE0-1B83-4F56-86B5-9CD194EE0B23}" presName="compNode" presStyleCnt="0"/>
      <dgm:spPr/>
    </dgm:pt>
    <dgm:pt modelId="{724E65F8-F8FB-4779-8054-1867402020A9}" type="pres">
      <dgm:prSet presAssocID="{70645CE0-1B83-4F56-86B5-9CD194EE0B23}" presName="dummyConnPt" presStyleCnt="0"/>
      <dgm:spPr/>
    </dgm:pt>
    <dgm:pt modelId="{F696AA44-F94E-4C27-945D-022269EE922B}" type="pres">
      <dgm:prSet presAssocID="{70645CE0-1B83-4F56-86B5-9CD194EE0B2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C7F373-7190-48E7-9C21-EBF79DE7FCD0}" type="pres">
      <dgm:prSet presAssocID="{F3C46F43-E4EC-4F96-AD16-C962AAA2BA0C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4E199CA4-A214-4897-83CA-E4BA1EE877EB}" type="pres">
      <dgm:prSet presAssocID="{F93D0E4C-5EC4-4E8A-9FA8-E5A249F27495}" presName="compNode" presStyleCnt="0"/>
      <dgm:spPr/>
    </dgm:pt>
    <dgm:pt modelId="{58D1E792-7B3C-4479-9FDD-CF1D2AEB8C6F}" type="pres">
      <dgm:prSet presAssocID="{F93D0E4C-5EC4-4E8A-9FA8-E5A249F27495}" presName="dummyConnPt" presStyleCnt="0"/>
      <dgm:spPr/>
    </dgm:pt>
    <dgm:pt modelId="{CC24FD98-7749-4B52-A8E8-AE81C4D0F48B}" type="pres">
      <dgm:prSet presAssocID="{F93D0E4C-5EC4-4E8A-9FA8-E5A249F2749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3FBFEF-2598-4EA2-A737-4C2D6EFD9693}" type="pres">
      <dgm:prSet presAssocID="{9F10F491-CB01-4D5E-B8A9-D6FADC5B8843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40D17FCA-49C4-433C-82B9-83565CDEE99A}" type="pres">
      <dgm:prSet presAssocID="{CD7190C4-0C3C-44C9-AF90-347C00E9F0DE}" presName="compNode" presStyleCnt="0"/>
      <dgm:spPr/>
    </dgm:pt>
    <dgm:pt modelId="{0F3C8160-9360-470A-AC29-2DF9FCFDB10F}" type="pres">
      <dgm:prSet presAssocID="{CD7190C4-0C3C-44C9-AF90-347C00E9F0DE}" presName="dummyConnPt" presStyleCnt="0"/>
      <dgm:spPr/>
    </dgm:pt>
    <dgm:pt modelId="{19A9F7B2-7BA2-4CED-BC63-7BC8DD2A61D0}" type="pres">
      <dgm:prSet presAssocID="{CD7190C4-0C3C-44C9-AF90-347C00E9F0D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D656DF-A996-424C-A178-58C034195B5D}" type="pres">
      <dgm:prSet presAssocID="{835B7427-0ADA-4E38-959D-7722991FAC15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739C5C78-2831-4BF9-8B93-F11F9E2CF4F7}" type="pres">
      <dgm:prSet presAssocID="{B016EB6F-747F-447A-9EC3-929C3F4E8448}" presName="compNode" presStyleCnt="0"/>
      <dgm:spPr/>
    </dgm:pt>
    <dgm:pt modelId="{C281A7F7-FD29-42DB-AD81-64191F24C0EA}" type="pres">
      <dgm:prSet presAssocID="{B016EB6F-747F-447A-9EC3-929C3F4E8448}" presName="dummyConnPt" presStyleCnt="0"/>
      <dgm:spPr/>
    </dgm:pt>
    <dgm:pt modelId="{5802C0D3-83D8-4260-94E2-854E9558FCFF}" type="pres">
      <dgm:prSet presAssocID="{B016EB6F-747F-447A-9EC3-929C3F4E84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276DDC-FB51-4BD8-BC35-5DF63C9105AA}" type="pres">
      <dgm:prSet presAssocID="{1543173C-99E9-4D02-9CD5-D981AF61427B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018B1195-81C1-4248-83BB-A301A094DAE7}" type="pres">
      <dgm:prSet presAssocID="{A4A8B2EE-E7F7-4A98-BD9C-D56DDECB68DA}" presName="compNode" presStyleCnt="0"/>
      <dgm:spPr/>
    </dgm:pt>
    <dgm:pt modelId="{1FCE9BCD-3C57-43C4-8F0F-FD4B8586FD35}" type="pres">
      <dgm:prSet presAssocID="{A4A8B2EE-E7F7-4A98-BD9C-D56DDECB68DA}" presName="dummyConnPt" presStyleCnt="0"/>
      <dgm:spPr/>
    </dgm:pt>
    <dgm:pt modelId="{918C05B5-94FF-4FCC-A4B2-0BA97C12004D}" type="pres">
      <dgm:prSet presAssocID="{A4A8B2EE-E7F7-4A98-BD9C-D56DDECB68D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1EC374-03C0-4468-937B-D28B4BFA5CFB}" type="pres">
      <dgm:prSet presAssocID="{EB927AA9-4B83-43CF-8823-A87CE9EFF359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6ECC5E20-E5C3-48B5-A738-39E6E2C22AF2}" type="pres">
      <dgm:prSet presAssocID="{95992A2C-D3F4-4654-B441-ED970DFCD9CF}" presName="compNode" presStyleCnt="0"/>
      <dgm:spPr/>
    </dgm:pt>
    <dgm:pt modelId="{67DDDE5C-5814-41DF-9ECD-622D9ECFAB73}" type="pres">
      <dgm:prSet presAssocID="{95992A2C-D3F4-4654-B441-ED970DFCD9CF}" presName="dummyConnPt" presStyleCnt="0"/>
      <dgm:spPr/>
    </dgm:pt>
    <dgm:pt modelId="{C7653F9F-0E4C-49D6-A346-68A766F391C8}" type="pres">
      <dgm:prSet presAssocID="{95992A2C-D3F4-4654-B441-ED970DFCD9C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7E7380-22BC-44BC-91A1-2D587684A7DA}" type="pres">
      <dgm:prSet presAssocID="{61F189CE-ECF2-4C85-91E5-FB57030E4B54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6BE8836A-B825-43DD-9821-15E1A71C74FE}" type="pres">
      <dgm:prSet presAssocID="{433831DF-F4DC-4D03-AF07-E5F3D86F9ECF}" presName="compNode" presStyleCnt="0"/>
      <dgm:spPr/>
    </dgm:pt>
    <dgm:pt modelId="{A5ACF631-1957-414C-AB15-27CE7799822C}" type="pres">
      <dgm:prSet presAssocID="{433831DF-F4DC-4D03-AF07-E5F3D86F9ECF}" presName="dummyConnPt" presStyleCnt="0"/>
      <dgm:spPr/>
    </dgm:pt>
    <dgm:pt modelId="{0CA43553-63D3-4E38-A67F-DD38A3834D43}" type="pres">
      <dgm:prSet presAssocID="{433831DF-F4DC-4D03-AF07-E5F3D86F9EC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EA9081-2308-464A-AF72-B11343ED037C}" type="pres">
      <dgm:prSet presAssocID="{C51087EF-EC72-4B6B-B356-E98B5477739C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D1F9AC12-B768-4FFD-B7C4-48208F2E6635}" type="pres">
      <dgm:prSet presAssocID="{169435B2-FC00-4086-A95D-80164FAFE729}" presName="compNode" presStyleCnt="0"/>
      <dgm:spPr/>
    </dgm:pt>
    <dgm:pt modelId="{E80D8788-B376-42DF-98C5-D3328FBA0C53}" type="pres">
      <dgm:prSet presAssocID="{169435B2-FC00-4086-A95D-80164FAFE729}" presName="dummyConnPt" presStyleCnt="0"/>
      <dgm:spPr/>
    </dgm:pt>
    <dgm:pt modelId="{EBBE5AB6-463C-4007-9A11-EADD49291454}" type="pres">
      <dgm:prSet presAssocID="{169435B2-FC00-4086-A95D-80164FAFE72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E43CF2-A7E0-4029-A953-7EEBB1A9C868}" type="pres">
      <dgm:prSet presAssocID="{94A4B82C-05C6-4960-9E2B-88940C1A091F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15F3479C-49EC-4C37-BCB1-270F98C68ABB}" type="pres">
      <dgm:prSet presAssocID="{552E0884-A05C-4E9C-8053-4B359ECE1893}" presName="compNode" presStyleCnt="0"/>
      <dgm:spPr/>
    </dgm:pt>
    <dgm:pt modelId="{415465F0-F9E1-4969-AD25-46CC1A0F4002}" type="pres">
      <dgm:prSet presAssocID="{552E0884-A05C-4E9C-8053-4B359ECE1893}" presName="dummyConnPt" presStyleCnt="0"/>
      <dgm:spPr/>
    </dgm:pt>
    <dgm:pt modelId="{A97CB657-55BB-40C8-A222-C59FD8145A6E}" type="pres">
      <dgm:prSet presAssocID="{552E0884-A05C-4E9C-8053-4B359ECE189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70D5AFE-0DF2-4693-83DD-A3843C5CD18E}" type="presOf" srcId="{61F189CE-ECF2-4C85-91E5-FB57030E4B54}" destId="{007E7380-22BC-44BC-91A1-2D587684A7DA}" srcOrd="0" destOrd="0" presId="urn:microsoft.com/office/officeart/2005/8/layout/bProcess4"/>
    <dgm:cxn modelId="{6C3337F0-296A-41D5-872E-75CD8D732AA8}" srcId="{A1B093A1-D7B4-4E8E-8210-10255B7D7BAC}" destId="{433831DF-F4DC-4D03-AF07-E5F3D86F9ECF}" srcOrd="6" destOrd="0" parTransId="{A2156148-6EA7-48E9-84A2-7367DD0C7B0F}" sibTransId="{C51087EF-EC72-4B6B-B356-E98B5477739C}"/>
    <dgm:cxn modelId="{3528C88D-6CEC-4E95-83C5-C5DEED43E3C1}" type="presOf" srcId="{C51087EF-EC72-4B6B-B356-E98B5477739C}" destId="{ACEA9081-2308-464A-AF72-B11343ED037C}" srcOrd="0" destOrd="0" presId="urn:microsoft.com/office/officeart/2005/8/layout/bProcess4"/>
    <dgm:cxn modelId="{249D2DFD-7E07-4562-8925-86DD6F9CF85A}" srcId="{A1B093A1-D7B4-4E8E-8210-10255B7D7BAC}" destId="{70645CE0-1B83-4F56-86B5-9CD194EE0B23}" srcOrd="0" destOrd="0" parTransId="{7F119A44-EF49-4630-AF3C-BA0ED3FFACDE}" sibTransId="{F3C46F43-E4EC-4F96-AD16-C962AAA2BA0C}"/>
    <dgm:cxn modelId="{9CFB61CF-54D5-401A-B485-3E239EE7D44F}" srcId="{A1B093A1-D7B4-4E8E-8210-10255B7D7BAC}" destId="{95992A2C-D3F4-4654-B441-ED970DFCD9CF}" srcOrd="5" destOrd="0" parTransId="{33FFC66C-FF12-474B-A285-49AECC4922F7}" sibTransId="{61F189CE-ECF2-4C85-91E5-FB57030E4B54}"/>
    <dgm:cxn modelId="{0E5EF177-DB0B-432A-90D9-C76620E523F9}" type="presOf" srcId="{835B7427-0ADA-4E38-959D-7722991FAC15}" destId="{79D656DF-A996-424C-A178-58C034195B5D}" srcOrd="0" destOrd="0" presId="urn:microsoft.com/office/officeart/2005/8/layout/bProcess4"/>
    <dgm:cxn modelId="{3877D2CB-00F3-418F-B0A8-FA78D6F88C4B}" type="presOf" srcId="{1543173C-99E9-4D02-9CD5-D981AF61427B}" destId="{71276DDC-FB51-4BD8-BC35-5DF63C9105AA}" srcOrd="0" destOrd="0" presId="urn:microsoft.com/office/officeart/2005/8/layout/bProcess4"/>
    <dgm:cxn modelId="{1CBEC282-EF14-435F-ACE1-8AA32B86A5FA}" srcId="{A1B093A1-D7B4-4E8E-8210-10255B7D7BAC}" destId="{F93D0E4C-5EC4-4E8A-9FA8-E5A249F27495}" srcOrd="1" destOrd="0" parTransId="{6AECD0F6-18DF-47B4-81BF-C4B04BA95D3D}" sibTransId="{9F10F491-CB01-4D5E-B8A9-D6FADC5B8843}"/>
    <dgm:cxn modelId="{6972BCCB-3590-4386-BDAD-D64B85681652}" type="presOf" srcId="{9F10F491-CB01-4D5E-B8A9-D6FADC5B8843}" destId="{DD3FBFEF-2598-4EA2-A737-4C2D6EFD9693}" srcOrd="0" destOrd="0" presId="urn:microsoft.com/office/officeart/2005/8/layout/bProcess4"/>
    <dgm:cxn modelId="{F7E2CCC0-417D-47A0-A8B1-FB3436A72D88}" type="presOf" srcId="{F93D0E4C-5EC4-4E8A-9FA8-E5A249F27495}" destId="{CC24FD98-7749-4B52-A8E8-AE81C4D0F48B}" srcOrd="0" destOrd="0" presId="urn:microsoft.com/office/officeart/2005/8/layout/bProcess4"/>
    <dgm:cxn modelId="{B0594B87-1361-4D81-A913-8DF777DFA8B0}" type="presOf" srcId="{70645CE0-1B83-4F56-86B5-9CD194EE0B23}" destId="{F696AA44-F94E-4C27-945D-022269EE922B}" srcOrd="0" destOrd="0" presId="urn:microsoft.com/office/officeart/2005/8/layout/bProcess4"/>
    <dgm:cxn modelId="{0661C0FD-89E1-42B5-A3FF-DB971D8A1391}" type="presOf" srcId="{CD7190C4-0C3C-44C9-AF90-347C00E9F0DE}" destId="{19A9F7B2-7BA2-4CED-BC63-7BC8DD2A61D0}" srcOrd="0" destOrd="0" presId="urn:microsoft.com/office/officeart/2005/8/layout/bProcess4"/>
    <dgm:cxn modelId="{3C084475-1307-451C-BA44-E8568BD7AD3D}" type="presOf" srcId="{94A4B82C-05C6-4960-9E2B-88940C1A091F}" destId="{CDE43CF2-A7E0-4029-A953-7EEBB1A9C868}" srcOrd="0" destOrd="0" presId="urn:microsoft.com/office/officeart/2005/8/layout/bProcess4"/>
    <dgm:cxn modelId="{1F73FD2D-D0FA-4F73-98DF-F7BFC23D6682}" srcId="{A1B093A1-D7B4-4E8E-8210-10255B7D7BAC}" destId="{169435B2-FC00-4086-A95D-80164FAFE729}" srcOrd="7" destOrd="0" parTransId="{0966B95C-DFE5-4046-9A2E-43593EDC7D0A}" sibTransId="{94A4B82C-05C6-4960-9E2B-88940C1A091F}"/>
    <dgm:cxn modelId="{41AA9C59-A370-4350-BF96-D3278A432F9F}" srcId="{A1B093A1-D7B4-4E8E-8210-10255B7D7BAC}" destId="{B016EB6F-747F-447A-9EC3-929C3F4E8448}" srcOrd="3" destOrd="0" parTransId="{773B6D66-1104-4DDE-B844-DF5190BAF0C3}" sibTransId="{1543173C-99E9-4D02-9CD5-D981AF61427B}"/>
    <dgm:cxn modelId="{92038C74-1444-4E27-B31C-2E16D0B71716}" type="presOf" srcId="{F3C46F43-E4EC-4F96-AD16-C962AAA2BA0C}" destId="{38C7F373-7190-48E7-9C21-EBF79DE7FCD0}" srcOrd="0" destOrd="0" presId="urn:microsoft.com/office/officeart/2005/8/layout/bProcess4"/>
    <dgm:cxn modelId="{51CBE761-CCF9-4996-922B-93F142E8055A}" srcId="{A1B093A1-D7B4-4E8E-8210-10255B7D7BAC}" destId="{552E0884-A05C-4E9C-8053-4B359ECE1893}" srcOrd="8" destOrd="0" parTransId="{29DB3FE6-8621-4DD5-9F6E-3B1ABC35EEDD}" sibTransId="{EAEEA8C6-596F-442F-946F-D0AA5B64F61F}"/>
    <dgm:cxn modelId="{98B3F3B6-C924-47C0-9928-4FA471A819CD}" srcId="{A1B093A1-D7B4-4E8E-8210-10255B7D7BAC}" destId="{CD7190C4-0C3C-44C9-AF90-347C00E9F0DE}" srcOrd="2" destOrd="0" parTransId="{9A315055-3623-4E53-B246-51949D7930E5}" sibTransId="{835B7427-0ADA-4E38-959D-7722991FAC15}"/>
    <dgm:cxn modelId="{48117E86-2971-4CFA-8216-9D35A58BE02F}" type="presOf" srcId="{B016EB6F-747F-447A-9EC3-929C3F4E8448}" destId="{5802C0D3-83D8-4260-94E2-854E9558FCFF}" srcOrd="0" destOrd="0" presId="urn:microsoft.com/office/officeart/2005/8/layout/bProcess4"/>
    <dgm:cxn modelId="{EF22251F-547B-4474-8690-CF77FAF65965}" type="presOf" srcId="{169435B2-FC00-4086-A95D-80164FAFE729}" destId="{EBBE5AB6-463C-4007-9A11-EADD49291454}" srcOrd="0" destOrd="0" presId="urn:microsoft.com/office/officeart/2005/8/layout/bProcess4"/>
    <dgm:cxn modelId="{3FC740DC-5AB6-456E-8F5A-67C4A41AFE03}" type="presOf" srcId="{433831DF-F4DC-4D03-AF07-E5F3D86F9ECF}" destId="{0CA43553-63D3-4E38-A67F-DD38A3834D43}" srcOrd="0" destOrd="0" presId="urn:microsoft.com/office/officeart/2005/8/layout/bProcess4"/>
    <dgm:cxn modelId="{E443710E-516A-4E9F-A994-2215875BEEDE}" srcId="{A1B093A1-D7B4-4E8E-8210-10255B7D7BAC}" destId="{A4A8B2EE-E7F7-4A98-BD9C-D56DDECB68DA}" srcOrd="4" destOrd="0" parTransId="{4ED33D63-3EDA-4520-9272-8AC87197FB99}" sibTransId="{EB927AA9-4B83-43CF-8823-A87CE9EFF359}"/>
    <dgm:cxn modelId="{34725E7A-1794-4FA2-8719-0A1D9F3F6C94}" type="presOf" srcId="{A4A8B2EE-E7F7-4A98-BD9C-D56DDECB68DA}" destId="{918C05B5-94FF-4FCC-A4B2-0BA97C12004D}" srcOrd="0" destOrd="0" presId="urn:microsoft.com/office/officeart/2005/8/layout/bProcess4"/>
    <dgm:cxn modelId="{890F5D54-A064-4F80-89F6-70EEE1C65CC9}" type="presOf" srcId="{A1B093A1-D7B4-4E8E-8210-10255B7D7BAC}" destId="{B71561C6-6DBB-429C-9B3F-5373985866C7}" srcOrd="0" destOrd="0" presId="urn:microsoft.com/office/officeart/2005/8/layout/bProcess4"/>
    <dgm:cxn modelId="{15D4ACBA-17B6-4EDB-80AA-CF7B92CAE435}" type="presOf" srcId="{95992A2C-D3F4-4654-B441-ED970DFCD9CF}" destId="{C7653F9F-0E4C-49D6-A346-68A766F391C8}" srcOrd="0" destOrd="0" presId="urn:microsoft.com/office/officeart/2005/8/layout/bProcess4"/>
    <dgm:cxn modelId="{9C0D1658-A5AE-43AF-8D35-90D284295D02}" type="presOf" srcId="{EB927AA9-4B83-43CF-8823-A87CE9EFF359}" destId="{5F1EC374-03C0-4468-937B-D28B4BFA5CFB}" srcOrd="0" destOrd="0" presId="urn:microsoft.com/office/officeart/2005/8/layout/bProcess4"/>
    <dgm:cxn modelId="{3A2EC093-74D1-402C-B207-7E9580A5F418}" type="presOf" srcId="{552E0884-A05C-4E9C-8053-4B359ECE1893}" destId="{A97CB657-55BB-40C8-A222-C59FD8145A6E}" srcOrd="0" destOrd="0" presId="urn:microsoft.com/office/officeart/2005/8/layout/bProcess4"/>
    <dgm:cxn modelId="{3367CA24-CBE9-498D-91D4-82FE98DDC08F}" type="presParOf" srcId="{B71561C6-6DBB-429C-9B3F-5373985866C7}" destId="{02883DF5-F897-430A-B1A0-C99D7D00BE30}" srcOrd="0" destOrd="0" presId="urn:microsoft.com/office/officeart/2005/8/layout/bProcess4"/>
    <dgm:cxn modelId="{1D0D9E3F-D7DF-4E14-B678-A8DD8A348544}" type="presParOf" srcId="{02883DF5-F897-430A-B1A0-C99D7D00BE30}" destId="{724E65F8-F8FB-4779-8054-1867402020A9}" srcOrd="0" destOrd="0" presId="urn:microsoft.com/office/officeart/2005/8/layout/bProcess4"/>
    <dgm:cxn modelId="{22DAB924-05C9-470B-AA99-22C20F9CB4E7}" type="presParOf" srcId="{02883DF5-F897-430A-B1A0-C99D7D00BE30}" destId="{F696AA44-F94E-4C27-945D-022269EE922B}" srcOrd="1" destOrd="0" presId="urn:microsoft.com/office/officeart/2005/8/layout/bProcess4"/>
    <dgm:cxn modelId="{98C2078C-7A32-4FEE-8349-038497F7B286}" type="presParOf" srcId="{B71561C6-6DBB-429C-9B3F-5373985866C7}" destId="{38C7F373-7190-48E7-9C21-EBF79DE7FCD0}" srcOrd="1" destOrd="0" presId="urn:microsoft.com/office/officeart/2005/8/layout/bProcess4"/>
    <dgm:cxn modelId="{5F7B176C-8A03-40BD-8B91-085125668AE1}" type="presParOf" srcId="{B71561C6-6DBB-429C-9B3F-5373985866C7}" destId="{4E199CA4-A214-4897-83CA-E4BA1EE877EB}" srcOrd="2" destOrd="0" presId="urn:microsoft.com/office/officeart/2005/8/layout/bProcess4"/>
    <dgm:cxn modelId="{14288491-B31D-40E5-9136-BBDCFAB9B0D2}" type="presParOf" srcId="{4E199CA4-A214-4897-83CA-E4BA1EE877EB}" destId="{58D1E792-7B3C-4479-9FDD-CF1D2AEB8C6F}" srcOrd="0" destOrd="0" presId="urn:microsoft.com/office/officeart/2005/8/layout/bProcess4"/>
    <dgm:cxn modelId="{6DFE4772-1D4C-4BF9-A595-08CFD3135BCA}" type="presParOf" srcId="{4E199CA4-A214-4897-83CA-E4BA1EE877EB}" destId="{CC24FD98-7749-4B52-A8E8-AE81C4D0F48B}" srcOrd="1" destOrd="0" presId="urn:microsoft.com/office/officeart/2005/8/layout/bProcess4"/>
    <dgm:cxn modelId="{B89C3D58-B7D2-4965-9CE1-7CDB6314D5CD}" type="presParOf" srcId="{B71561C6-6DBB-429C-9B3F-5373985866C7}" destId="{DD3FBFEF-2598-4EA2-A737-4C2D6EFD9693}" srcOrd="3" destOrd="0" presId="urn:microsoft.com/office/officeart/2005/8/layout/bProcess4"/>
    <dgm:cxn modelId="{99A941A0-8FFA-4C26-8466-786E5BFF66F4}" type="presParOf" srcId="{B71561C6-6DBB-429C-9B3F-5373985866C7}" destId="{40D17FCA-49C4-433C-82B9-83565CDEE99A}" srcOrd="4" destOrd="0" presId="urn:microsoft.com/office/officeart/2005/8/layout/bProcess4"/>
    <dgm:cxn modelId="{A96449A7-ECC8-4E7C-BAFA-571F34FEF2E6}" type="presParOf" srcId="{40D17FCA-49C4-433C-82B9-83565CDEE99A}" destId="{0F3C8160-9360-470A-AC29-2DF9FCFDB10F}" srcOrd="0" destOrd="0" presId="urn:microsoft.com/office/officeart/2005/8/layout/bProcess4"/>
    <dgm:cxn modelId="{C60C3674-819C-4E5B-8E9F-893C9E3F6E79}" type="presParOf" srcId="{40D17FCA-49C4-433C-82B9-83565CDEE99A}" destId="{19A9F7B2-7BA2-4CED-BC63-7BC8DD2A61D0}" srcOrd="1" destOrd="0" presId="urn:microsoft.com/office/officeart/2005/8/layout/bProcess4"/>
    <dgm:cxn modelId="{3606B2EF-9014-484B-B368-C7529B530A59}" type="presParOf" srcId="{B71561C6-6DBB-429C-9B3F-5373985866C7}" destId="{79D656DF-A996-424C-A178-58C034195B5D}" srcOrd="5" destOrd="0" presId="urn:microsoft.com/office/officeart/2005/8/layout/bProcess4"/>
    <dgm:cxn modelId="{60AEC68F-D9DE-4DAD-8705-A1567F8E003E}" type="presParOf" srcId="{B71561C6-6DBB-429C-9B3F-5373985866C7}" destId="{739C5C78-2831-4BF9-8B93-F11F9E2CF4F7}" srcOrd="6" destOrd="0" presId="urn:microsoft.com/office/officeart/2005/8/layout/bProcess4"/>
    <dgm:cxn modelId="{DAB13F82-A956-44F5-B979-02448110F0EC}" type="presParOf" srcId="{739C5C78-2831-4BF9-8B93-F11F9E2CF4F7}" destId="{C281A7F7-FD29-42DB-AD81-64191F24C0EA}" srcOrd="0" destOrd="0" presId="urn:microsoft.com/office/officeart/2005/8/layout/bProcess4"/>
    <dgm:cxn modelId="{2A0D5251-AFC6-4AFA-98D5-74AAC39F5466}" type="presParOf" srcId="{739C5C78-2831-4BF9-8B93-F11F9E2CF4F7}" destId="{5802C0D3-83D8-4260-94E2-854E9558FCFF}" srcOrd="1" destOrd="0" presId="urn:microsoft.com/office/officeart/2005/8/layout/bProcess4"/>
    <dgm:cxn modelId="{CEACDB48-10D5-4563-949E-A7ED9A3F2EF3}" type="presParOf" srcId="{B71561C6-6DBB-429C-9B3F-5373985866C7}" destId="{71276DDC-FB51-4BD8-BC35-5DF63C9105AA}" srcOrd="7" destOrd="0" presId="urn:microsoft.com/office/officeart/2005/8/layout/bProcess4"/>
    <dgm:cxn modelId="{2CCAA84F-D90E-4FE4-B472-557F48F4528D}" type="presParOf" srcId="{B71561C6-6DBB-429C-9B3F-5373985866C7}" destId="{018B1195-81C1-4248-83BB-A301A094DAE7}" srcOrd="8" destOrd="0" presId="urn:microsoft.com/office/officeart/2005/8/layout/bProcess4"/>
    <dgm:cxn modelId="{218184D7-049C-4BCB-A967-96E8BB8DC186}" type="presParOf" srcId="{018B1195-81C1-4248-83BB-A301A094DAE7}" destId="{1FCE9BCD-3C57-43C4-8F0F-FD4B8586FD35}" srcOrd="0" destOrd="0" presId="urn:microsoft.com/office/officeart/2005/8/layout/bProcess4"/>
    <dgm:cxn modelId="{4F7F09A4-3CE1-4A10-9B9E-03D657CB4ED6}" type="presParOf" srcId="{018B1195-81C1-4248-83BB-A301A094DAE7}" destId="{918C05B5-94FF-4FCC-A4B2-0BA97C12004D}" srcOrd="1" destOrd="0" presId="urn:microsoft.com/office/officeart/2005/8/layout/bProcess4"/>
    <dgm:cxn modelId="{99FF786A-C1C1-4893-B2E6-878F8AC18F83}" type="presParOf" srcId="{B71561C6-6DBB-429C-9B3F-5373985866C7}" destId="{5F1EC374-03C0-4468-937B-D28B4BFA5CFB}" srcOrd="9" destOrd="0" presId="urn:microsoft.com/office/officeart/2005/8/layout/bProcess4"/>
    <dgm:cxn modelId="{1CB7F75A-63B6-4349-B2C8-3FFE0980F1EE}" type="presParOf" srcId="{B71561C6-6DBB-429C-9B3F-5373985866C7}" destId="{6ECC5E20-E5C3-48B5-A738-39E6E2C22AF2}" srcOrd="10" destOrd="0" presId="urn:microsoft.com/office/officeart/2005/8/layout/bProcess4"/>
    <dgm:cxn modelId="{6F6AE6CC-F46A-4777-A473-25F1ACBDA906}" type="presParOf" srcId="{6ECC5E20-E5C3-48B5-A738-39E6E2C22AF2}" destId="{67DDDE5C-5814-41DF-9ECD-622D9ECFAB73}" srcOrd="0" destOrd="0" presId="urn:microsoft.com/office/officeart/2005/8/layout/bProcess4"/>
    <dgm:cxn modelId="{04BA1A94-5326-4314-A0C8-BC02BFD7F304}" type="presParOf" srcId="{6ECC5E20-E5C3-48B5-A738-39E6E2C22AF2}" destId="{C7653F9F-0E4C-49D6-A346-68A766F391C8}" srcOrd="1" destOrd="0" presId="urn:microsoft.com/office/officeart/2005/8/layout/bProcess4"/>
    <dgm:cxn modelId="{3CC86EF3-765E-4342-ABA7-1D07E595E783}" type="presParOf" srcId="{B71561C6-6DBB-429C-9B3F-5373985866C7}" destId="{007E7380-22BC-44BC-91A1-2D587684A7DA}" srcOrd="11" destOrd="0" presId="urn:microsoft.com/office/officeart/2005/8/layout/bProcess4"/>
    <dgm:cxn modelId="{BFCFA4CA-EED5-4A50-BA8F-AC04FE43DDAB}" type="presParOf" srcId="{B71561C6-6DBB-429C-9B3F-5373985866C7}" destId="{6BE8836A-B825-43DD-9821-15E1A71C74FE}" srcOrd="12" destOrd="0" presId="urn:microsoft.com/office/officeart/2005/8/layout/bProcess4"/>
    <dgm:cxn modelId="{B2CE06F7-FFC3-4A25-A8BD-D44F66C64CF0}" type="presParOf" srcId="{6BE8836A-B825-43DD-9821-15E1A71C74FE}" destId="{A5ACF631-1957-414C-AB15-27CE7799822C}" srcOrd="0" destOrd="0" presId="urn:microsoft.com/office/officeart/2005/8/layout/bProcess4"/>
    <dgm:cxn modelId="{8BF78033-FE6D-46D8-8DDF-14889601BAFD}" type="presParOf" srcId="{6BE8836A-B825-43DD-9821-15E1A71C74FE}" destId="{0CA43553-63D3-4E38-A67F-DD38A3834D43}" srcOrd="1" destOrd="0" presId="urn:microsoft.com/office/officeart/2005/8/layout/bProcess4"/>
    <dgm:cxn modelId="{54D54B60-654D-4CB1-BB77-18CB377171EE}" type="presParOf" srcId="{B71561C6-6DBB-429C-9B3F-5373985866C7}" destId="{ACEA9081-2308-464A-AF72-B11343ED037C}" srcOrd="13" destOrd="0" presId="urn:microsoft.com/office/officeart/2005/8/layout/bProcess4"/>
    <dgm:cxn modelId="{B90B9B16-E3E7-47FD-B9CC-EC19AD52533C}" type="presParOf" srcId="{B71561C6-6DBB-429C-9B3F-5373985866C7}" destId="{D1F9AC12-B768-4FFD-B7C4-48208F2E6635}" srcOrd="14" destOrd="0" presId="urn:microsoft.com/office/officeart/2005/8/layout/bProcess4"/>
    <dgm:cxn modelId="{8722D494-DFC0-49AB-A241-740E99BD26C2}" type="presParOf" srcId="{D1F9AC12-B768-4FFD-B7C4-48208F2E6635}" destId="{E80D8788-B376-42DF-98C5-D3328FBA0C53}" srcOrd="0" destOrd="0" presId="urn:microsoft.com/office/officeart/2005/8/layout/bProcess4"/>
    <dgm:cxn modelId="{9E64342B-8D94-4A3D-921D-231B9AA4E1CE}" type="presParOf" srcId="{D1F9AC12-B768-4FFD-B7C4-48208F2E6635}" destId="{EBBE5AB6-463C-4007-9A11-EADD49291454}" srcOrd="1" destOrd="0" presId="urn:microsoft.com/office/officeart/2005/8/layout/bProcess4"/>
    <dgm:cxn modelId="{4E6E5A8C-7261-43AD-92BC-E9846DFC4469}" type="presParOf" srcId="{B71561C6-6DBB-429C-9B3F-5373985866C7}" destId="{CDE43CF2-A7E0-4029-A953-7EEBB1A9C868}" srcOrd="15" destOrd="0" presId="urn:microsoft.com/office/officeart/2005/8/layout/bProcess4"/>
    <dgm:cxn modelId="{E7D872D8-7F40-471C-B997-8041B4D4F74B}" type="presParOf" srcId="{B71561C6-6DBB-429C-9B3F-5373985866C7}" destId="{15F3479C-49EC-4C37-BCB1-270F98C68ABB}" srcOrd="16" destOrd="0" presId="urn:microsoft.com/office/officeart/2005/8/layout/bProcess4"/>
    <dgm:cxn modelId="{0EE81354-FFDE-4F8E-A756-49902FC39BDB}" type="presParOf" srcId="{15F3479C-49EC-4C37-BCB1-270F98C68ABB}" destId="{415465F0-F9E1-4969-AD25-46CC1A0F4002}" srcOrd="0" destOrd="0" presId="urn:microsoft.com/office/officeart/2005/8/layout/bProcess4"/>
    <dgm:cxn modelId="{DDECE597-61BC-4976-9E6B-8152012E755D}" type="presParOf" srcId="{15F3479C-49EC-4C37-BCB1-270F98C68ABB}" destId="{A97CB657-55BB-40C8-A222-C59FD8145A6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65CA-7B34-41F8-9B07-D5652CEB7928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28D32-DDD4-493C-9B89-19951ADE3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28D32-DDD4-493C-9B89-19951ADE3A0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28D32-DDD4-493C-9B89-19951ADE3A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A18B-95D1-4D97-8D5E-5E688EBA43BA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BF84-20B3-4F4E-9331-EBA85CB837C1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378D-F226-481D-A6F9-65056AC12D32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72F7-1567-4927-B8EE-0CFB0620DE17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5338-427B-4BF4-8B19-EB058B7C3F31}" type="datetime3">
              <a:rPr lang="en-US" smtClean="0"/>
              <a:t>26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755-2DC7-4128-A8C9-1FD356427423}" type="datetime3">
              <a:rPr lang="en-US" smtClean="0"/>
              <a:t>26 March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106D-3EA1-41F9-BF98-1619514D4D86}" type="datetime3">
              <a:rPr lang="en-US" smtClean="0"/>
              <a:t>26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26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AEA7-1B36-4919-A1B0-71F5B96833B2}" type="datetime3">
              <a:rPr lang="en-US" smtClean="0"/>
              <a:t>26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9EFF-0113-4138-B3A7-291E29057F02}" type="datetime3">
              <a:rPr lang="en-US" smtClean="0"/>
              <a:t>26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F234-309B-48AC-A50F-53D7FE9FBC84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A444-581C-4B54-A54A-B2D08887D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21294" y="3458547"/>
            <a:ext cx="3657600" cy="2209800"/>
          </a:xfrm>
        </p:spPr>
        <p:txBody>
          <a:bodyPr>
            <a:noAutofit/>
          </a:bodyPr>
          <a:lstStyle/>
          <a:p>
            <a:pPr algn="l"/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18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l"/>
            <a:endParaRPr lang="en-IN" sz="1800" b="1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Dhrumil Vadgama (C-238)</a:t>
            </a: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Aritro Sengupta (C-232)</a:t>
            </a: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Jain (C-241)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7467600" cy="1371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Sales Forecasting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6908800" y="3429000"/>
            <a:ext cx="3657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Mentor(</a:t>
            </a:r>
            <a:r>
              <a:rPr lang="en-IN" sz="18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s):</a:t>
            </a:r>
          </a:p>
          <a:p>
            <a:pPr algn="l"/>
            <a:endParaRPr lang="en-IN" sz="1800" b="1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Sunil Chaudhari            </a:t>
            </a:r>
            <a:endParaRPr lang="en-IN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A0BD-ACD2-4C7C-9826-3A80886C1B9A}" type="datetime3">
              <a:rPr lang="en-US" smtClean="0"/>
              <a:t>26 March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FC3FF-1E93-4650-959A-DA2AC60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B99138-4AD2-4540-A624-2A5CCF61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5F239A-013D-4375-A381-A9A5BFB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331A8D-9FB4-44AE-A395-FB1800F21306}"/>
              </a:ext>
            </a:extLst>
          </p:cNvPr>
          <p:cNvSpPr txBox="1"/>
          <p:nvPr/>
        </p:nvSpPr>
        <p:spPr>
          <a:xfrm>
            <a:off x="896585" y="17075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Univariate Analysis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1C5DD52C-F273-4DF5-8D32-558702EB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5" y="2610820"/>
            <a:ext cx="4818415" cy="30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FD628E5-E3F6-4FD9-8C5C-79464434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02" y="2610820"/>
            <a:ext cx="4752182" cy="307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59B468-C17D-4F53-A0FA-1333DCC8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A0D1D1-D821-4123-9104-9A729EE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2733FD69-810E-4948-BA90-E319397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9803"/>
            <a:ext cx="4461588" cy="42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5EB11C-13BB-4D51-8DF1-CEC10762AB05}"/>
              </a:ext>
            </a:extLst>
          </p:cNvPr>
          <p:cNvSpPr txBox="1"/>
          <p:nvPr/>
        </p:nvSpPr>
        <p:spPr>
          <a:xfrm>
            <a:off x="1905000" y="12185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Univariate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9DA86DE-C799-40FA-8451-A8E3DC1E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03" y="2009803"/>
            <a:ext cx="4613194" cy="42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2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75207-594F-4A96-AD93-830E3AB1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C3BF9-1BFD-457B-9B98-6BC9D02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9530106F-0668-4DA7-8031-7B944CC6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2875"/>
            <a:ext cx="8382000" cy="47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646438-5D68-41FE-A7D3-B07E1E5F2B3C}"/>
              </a:ext>
            </a:extLst>
          </p:cNvPr>
          <p:cNvSpPr txBox="1"/>
          <p:nvPr/>
        </p:nvSpPr>
        <p:spPr>
          <a:xfrm>
            <a:off x="1883228" y="50666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Bivariate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31B349-4A9A-434F-9B2D-5FC60419720C}"/>
              </a:ext>
            </a:extLst>
          </p:cNvPr>
          <p:cNvSpPr txBox="1"/>
          <p:nvPr/>
        </p:nvSpPr>
        <p:spPr>
          <a:xfrm>
            <a:off x="1906555" y="1022317"/>
            <a:ext cx="701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Item_Weight has a low correlation with our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6716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EDCED1-89B9-4E4A-942C-03C15B82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4F977C-89DB-4714-A611-822B7A16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418C6DF8-4CFB-46B9-99BD-278290E7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611273"/>
            <a:ext cx="8915400" cy="471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5ED124-7549-4D6C-8FA5-F26B7A7F53A9}"/>
              </a:ext>
            </a:extLst>
          </p:cNvPr>
          <p:cNvSpPr txBox="1"/>
          <p:nvPr/>
        </p:nvSpPr>
        <p:spPr>
          <a:xfrm>
            <a:off x="1905000" y="53044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Bivariate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80E72E-7D6C-4332-AC80-215766D706F4}"/>
              </a:ext>
            </a:extLst>
          </p:cNvPr>
          <p:cNvSpPr txBox="1"/>
          <p:nvPr/>
        </p:nvSpPr>
        <p:spPr>
          <a:xfrm>
            <a:off x="1925734" y="1066800"/>
            <a:ext cx="958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This plot chart indicate the more visible a product is, the less higher its sales will be.</a:t>
            </a:r>
          </a:p>
          <a:p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3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7D12D8-8146-4596-AA8B-F4001517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26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5C1ED81-3866-45D1-97C0-9C92348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ABBA249-636D-4CF3-9704-041C2981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6" y="2441454"/>
            <a:ext cx="5957999" cy="34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E3101B83-B8EC-4F96-A4A9-64DE96BB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" y="2441455"/>
            <a:ext cx="5955479" cy="34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FA6493-94B8-4368-8613-3F052444D271}"/>
              </a:ext>
            </a:extLst>
          </p:cNvPr>
          <p:cNvSpPr txBox="1"/>
          <p:nvPr/>
        </p:nvSpPr>
        <p:spPr>
          <a:xfrm>
            <a:off x="2032000" y="990600"/>
            <a:ext cx="734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Georgia" panose="02040502050405020303" pitchFamily="18" charset="0"/>
              </a:rPr>
              <a:t>Do Tier </a:t>
            </a:r>
            <a:r>
              <a:rPr lang="en-US" sz="200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Georgia" panose="02040502050405020303" pitchFamily="18" charset="0"/>
              </a:rPr>
              <a:t> cities have higher sales?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Georgia" panose="02040502050405020303" pitchFamily="18" charset="0"/>
              </a:rPr>
              <a:t>Do stores which are very big in size have higher sales?</a:t>
            </a:r>
          </a:p>
        </p:txBody>
      </p:sp>
    </p:spTree>
    <p:extLst>
      <p:ext uri="{BB962C8B-B14F-4D97-AF65-F5344CB8AC3E}">
        <p14:creationId xmlns:p14="http://schemas.microsoft.com/office/powerpoint/2010/main" val="233805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BC6900-B901-40B2-8BAB-24CE6A34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F1F962-73E9-4E46-92D2-3B049A23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4D72451-AA42-4A80-8149-28A26226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7467600" cy="56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49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996521-63D9-4377-A539-36D37DF9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26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7DEAEB-17E1-4ABB-A37A-FA84E6C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5052F80-780F-436A-A57F-5E9C23A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57" y="1417144"/>
            <a:ext cx="7323885" cy="42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E82A2CEE-2D4D-40CD-8914-F3819B3B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35" y="5851858"/>
            <a:ext cx="8915400" cy="6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73F8B6-427D-4F87-AA07-2E45D9902097}"/>
              </a:ext>
            </a:extLst>
          </p:cNvPr>
          <p:cNvSpPr txBox="1"/>
          <p:nvPr/>
        </p:nvSpPr>
        <p:spPr>
          <a:xfrm>
            <a:off x="1937657" y="580208"/>
            <a:ext cx="96774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>
                <a:latin typeface="Georgia" panose="02040502050405020303" pitchFamily="18" charset="0"/>
              </a:rPr>
              <a:t>From the below bar chart, we see that the groceries (“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OUT010</a:t>
            </a:r>
            <a:r>
              <a:rPr lang="en-US" sz="1900">
                <a:latin typeface="Georgia" panose="02040502050405020303" pitchFamily="18" charset="0"/>
              </a:rPr>
              <a:t>”, “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OUT019</a:t>
            </a:r>
            <a:r>
              <a:rPr lang="en-US" sz="1900">
                <a:latin typeface="Georgia" panose="02040502050405020303" pitchFamily="18" charset="0"/>
              </a:rPr>
              <a:t>”) have the lowest sales.</a:t>
            </a:r>
          </a:p>
        </p:txBody>
      </p:sp>
    </p:spTree>
    <p:extLst>
      <p:ext uri="{BB962C8B-B14F-4D97-AF65-F5344CB8AC3E}">
        <p14:creationId xmlns:p14="http://schemas.microsoft.com/office/powerpoint/2010/main" val="299742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0CE64-20AD-42BB-B230-C2AFA4C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33B41-23D7-4B76-80E1-84301C72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A47F86-FC04-4769-9C81-46D5C902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A1807-52BE-49EA-9328-92691B66BF69}"/>
              </a:ext>
            </a:extLst>
          </p:cNvPr>
          <p:cNvSpPr txBox="1"/>
          <p:nvPr/>
        </p:nvSpPr>
        <p:spPr>
          <a:xfrm>
            <a:off x="1816100" y="1374424"/>
            <a:ext cx="3276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  <a:latin typeface="Georgia" panose="02040502050405020303" pitchFamily="18" charset="0"/>
              </a:rPr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C6C790-8535-444D-A28A-67147944B391}"/>
              </a:ext>
            </a:extLst>
          </p:cNvPr>
          <p:cNvSpPr txBox="1"/>
          <p:nvPr/>
        </p:nvSpPr>
        <p:spPr>
          <a:xfrm>
            <a:off x="10749479" y="1370587"/>
            <a:ext cx="1295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Ridge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010DE6-F6B6-45B2-B10B-E7AF1252CEEB}"/>
              </a:ext>
            </a:extLst>
          </p:cNvPr>
          <p:cNvSpPr txBox="1"/>
          <p:nvPr/>
        </p:nvSpPr>
        <p:spPr>
          <a:xfrm>
            <a:off x="5092700" y="1807604"/>
            <a:ext cx="20412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(Linear Regression)</a:t>
            </a:r>
          </a:p>
          <a:p>
            <a:r>
              <a:rPr lang="en-US" sz="1600"/>
              <a:t>Accuracy : 56.35 %</a:t>
            </a:r>
          </a:p>
          <a:p>
            <a:r>
              <a:rPr lang="en-US" sz="1600"/>
              <a:t>RMSE : 1127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196FF8-2840-4D02-80BC-1DC509A4E17F}"/>
              </a:ext>
            </a:extLst>
          </p:cNvPr>
          <p:cNvSpPr txBox="1"/>
          <p:nvPr/>
        </p:nvSpPr>
        <p:spPr>
          <a:xfrm>
            <a:off x="5086450" y="4393484"/>
            <a:ext cx="19839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(Ridge)</a:t>
            </a:r>
          </a:p>
          <a:p>
            <a:r>
              <a:rPr lang="en-US" sz="1600"/>
              <a:t>Accuracy : 56.25 %</a:t>
            </a:r>
          </a:p>
          <a:p>
            <a:r>
              <a:rPr lang="en-US" sz="1600"/>
              <a:t>RMSE : 1129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3E4985C-6E19-4C60-BA7C-40B3D905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" y="1807604"/>
            <a:ext cx="4715649" cy="491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35D18E1-B49B-4A4A-8194-93DB81320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23" y="1801474"/>
            <a:ext cx="4715648" cy="4924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8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BAC156-DE2A-47BF-8957-13AD1A22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26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70D87E-8E78-4B1C-9818-637653AC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4571AB-FE24-4BAC-85DB-912ECDE7F4BA}"/>
              </a:ext>
            </a:extLst>
          </p:cNvPr>
          <p:cNvSpPr txBox="1"/>
          <p:nvPr/>
        </p:nvSpPr>
        <p:spPr>
          <a:xfrm>
            <a:off x="5181990" y="1946701"/>
            <a:ext cx="18284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(Decision Tree)</a:t>
            </a:r>
          </a:p>
          <a:p>
            <a:r>
              <a:rPr lang="en-US" sz="1600"/>
              <a:t>Accuracy - 61.58 %</a:t>
            </a:r>
          </a:p>
          <a:p>
            <a:r>
              <a:rPr lang="en-US" sz="1600"/>
              <a:t>RMSE : 1058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6F96ED-0F9C-4C05-8767-8354BFCCBAA1}"/>
              </a:ext>
            </a:extLst>
          </p:cNvPr>
          <p:cNvSpPr txBox="1"/>
          <p:nvPr/>
        </p:nvSpPr>
        <p:spPr>
          <a:xfrm>
            <a:off x="5181990" y="4495800"/>
            <a:ext cx="19804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Model Report</a:t>
            </a:r>
          </a:p>
          <a:p>
            <a:r>
              <a:rPr lang="en-US" sz="1600"/>
              <a:t>(Random Forest)</a:t>
            </a:r>
          </a:p>
          <a:p>
            <a:r>
              <a:rPr lang="en-US" sz="1600"/>
              <a:t>Accuracy - 60.77 %</a:t>
            </a:r>
          </a:p>
          <a:p>
            <a:r>
              <a:rPr lang="en-US" sz="1600"/>
              <a:t>RMSE : 1069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1DDEEB-FE86-4292-BF51-7608435895DE}"/>
              </a:ext>
            </a:extLst>
          </p:cNvPr>
          <p:cNvSpPr txBox="1"/>
          <p:nvPr/>
        </p:nvSpPr>
        <p:spPr>
          <a:xfrm>
            <a:off x="1676400" y="1178172"/>
            <a:ext cx="3276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Decision Tree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310102-1C81-4915-B4E7-77E04FC55809}"/>
              </a:ext>
            </a:extLst>
          </p:cNvPr>
          <p:cNvSpPr txBox="1"/>
          <p:nvPr/>
        </p:nvSpPr>
        <p:spPr>
          <a:xfrm>
            <a:off x="8413104" y="1178172"/>
            <a:ext cx="3733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rgbClr val="00B050"/>
                </a:solidFill>
                <a:latin typeface="Georgia" panose="02040502050405020303" pitchFamily="18" charset="0"/>
              </a:rPr>
              <a:t>Random Forest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6B2B313-BC41-4068-AB75-DB1F108D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" y="1602839"/>
            <a:ext cx="4677394" cy="506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0CFBC1C-B04E-4981-A77D-34FE2378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76" y="1612665"/>
            <a:ext cx="4677944" cy="5068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82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D4C1D0-5909-43AA-8117-247E1C0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882-F23C-4346-967C-BAD204AF03C6}" type="datetime3">
              <a:rPr lang="en-US" smtClean="0"/>
              <a:t>26 March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FCAC92-3A48-4748-9465-94338587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87C4B8-02AB-4482-B5D1-93EE782753C7}"/>
              </a:ext>
            </a:extLst>
          </p:cNvPr>
          <p:cNvSpPr txBox="1"/>
          <p:nvPr/>
        </p:nvSpPr>
        <p:spPr>
          <a:xfrm>
            <a:off x="2019559" y="702398"/>
            <a:ext cx="34282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XGBoost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B849A1-59FF-4FE3-819C-5935D12C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3" y="1462562"/>
            <a:ext cx="4861517" cy="803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8E4A5B-871F-41FC-B960-D02522EF7C5B}"/>
              </a:ext>
            </a:extLst>
          </p:cNvPr>
          <p:cNvSpPr txBox="1"/>
          <p:nvPr/>
        </p:nvSpPr>
        <p:spPr>
          <a:xfrm>
            <a:off x="6306841" y="3429000"/>
            <a:ext cx="48615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Georgia" panose="02040502050405020303" pitchFamily="18" charset="0"/>
              </a:rPr>
              <a:t>XGBoost is found to be the appropriate algorithm with accuracy of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61.97%</a:t>
            </a:r>
            <a:r>
              <a:rPr lang="en-US" sz="2000">
                <a:latin typeface="Georgia" panose="02040502050405020303" pitchFamily="18" charset="0"/>
              </a:rPr>
              <a:t> according to the collected data and thus fulfilling the aim of this project.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F03BBB2-26B9-4945-88B4-156A3918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05286"/>
              </p:ext>
            </p:extLst>
          </p:nvPr>
        </p:nvGraphicFramePr>
        <p:xfrm>
          <a:off x="545114" y="2660598"/>
          <a:ext cx="4879340" cy="3001645"/>
        </p:xfrm>
        <a:graphic>
          <a:graphicData uri="http://schemas.openxmlformats.org/drawingml/2006/table">
            <a:tbl>
              <a:tblPr firstRow="1" firstCol="1" bandRow="1"/>
              <a:tblGrid>
                <a:gridCol w="3323590">
                  <a:extLst>
                    <a:ext uri="{9D8B030D-6E8A-4147-A177-3AD203B41FA5}">
                      <a16:colId xmlns:a16="http://schemas.microsoft.com/office/drawing/2014/main" xmlns="" val="1496107859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xmlns="" val="1989322880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Georgia" panose="02040502050405020303" pitchFamily="18" charset="0"/>
                        </a:rPr>
                        <a:t>Algorithms</a:t>
                      </a:r>
                      <a:endParaRPr lang="en-US" sz="1200" b="1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  <a:endParaRPr lang="en-US" sz="1200" b="1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005807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Linear Regression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991461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Ridge Regression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201540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Decision Tree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815539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086387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Georgia" panose="02040502050405020303" pitchFamily="18" charset="0"/>
                        </a:rPr>
                        <a:t>XGBoost Model</a:t>
                      </a:r>
                      <a:endParaRPr lang="en-US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61.97%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613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3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C6734-16D0-4429-9EFD-28F6A15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F753B7-707A-4AF1-8F4E-90008605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DCDDCD-47C2-4292-9C55-E8FA6B0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DB5AB0-7747-4E19-A29A-B54DC8B06696}"/>
              </a:ext>
            </a:extLst>
          </p:cNvPr>
          <p:cNvSpPr txBox="1"/>
          <p:nvPr/>
        </p:nvSpPr>
        <p:spPr>
          <a:xfrm>
            <a:off x="2362200" y="2144033"/>
            <a:ext cx="7467600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292929"/>
                </a:solidFill>
                <a:latin typeface="Georgia" panose="02040502050405020303" pitchFamily="18" charset="0"/>
              </a:rPr>
              <a:t>Forecasting sales is a common and essential use of machine learning (ML). </a:t>
            </a:r>
          </a:p>
          <a:p>
            <a:endParaRPr lang="en-US" sz="2300">
              <a:solidFill>
                <a:srgbClr val="292929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292929"/>
                </a:solidFill>
                <a:latin typeface="Georgia" panose="02040502050405020303" pitchFamily="18" charset="0"/>
              </a:rPr>
              <a:t>Sales forecasts can be used to identify benchmarks and determine incremental impacts of new initiatives, plan resources in response to expected demand, and project future budgets.</a:t>
            </a:r>
            <a:endParaRPr lang="en-US" sz="23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0FA9-6B30-41E0-A384-28E37A144DB5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81370B-3782-46BE-B6B2-EBC26FADF600}"/>
              </a:ext>
            </a:extLst>
          </p:cNvPr>
          <p:cNvSpPr txBox="1"/>
          <p:nvPr/>
        </p:nvSpPr>
        <p:spPr>
          <a:xfrm>
            <a:off x="1676400" y="1978148"/>
            <a:ext cx="8610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333333"/>
                </a:solidFill>
                <a:latin typeface="Georgia" panose="02040502050405020303" pitchFamily="18" charset="0"/>
              </a:rPr>
              <a:t>A sales forecast helps every business make better business decisions. It helps in overall business planning, budgeting, and risk management.</a:t>
            </a:r>
          </a:p>
          <a:p>
            <a:endParaRPr lang="en-US" sz="230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333333"/>
                </a:solidFill>
                <a:latin typeface="Georgia" panose="02040502050405020303" pitchFamily="18" charset="0"/>
              </a:rPr>
              <a:t>Ability to focus a sales team on high-revenue, high-profit sales pipeline opportunities, resulting in improved win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>
                <a:solidFill>
                  <a:srgbClr val="333333"/>
                </a:solidFill>
                <a:latin typeface="Georgia" panose="02040502050405020303" pitchFamily="18" charset="0"/>
              </a:rPr>
              <a:t>Sales forecasts help sales teams achieve their goals by identifying early warning signals in their sales pipeline and course-correct before it’s too late</a:t>
            </a:r>
          </a:p>
          <a:p>
            <a:r>
              <a:rPr lang="en-US" sz="2400"/>
              <a:t/>
            </a:r>
            <a:br>
              <a:rPr lang="en-US" sz="2400"/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8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76145" y="2209800"/>
            <a:ext cx="6858000" cy="55245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20501583">
            <a:off x="2707025" y="2852605"/>
            <a:ext cx="6400800" cy="115278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IN" sz="5400" b="1" i="1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5400" b="1" i="1" dirty="0"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BCF-D3CF-47D0-A3A5-6D6B7437766B}" type="datetime3">
              <a:rPr lang="en-US" smtClean="0"/>
              <a:t>26 March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"/>
            <a:ext cx="8077200" cy="1143000"/>
          </a:xfrm>
        </p:spPr>
        <p:txBody>
          <a:bodyPr>
            <a:normAutofit/>
          </a:bodyPr>
          <a:lstStyle/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30388"/>
            <a:ext cx="8229600" cy="4113213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latin typeface="Georgia" panose="02040502050405020303" pitchFamily="18" charset="0"/>
                <a:cs typeface="Times New Roman" panose="02020603050405020304" pitchFamily="18" charset="0"/>
              </a:rPr>
              <a:t>Predicting future sales for a company is one of the most important aspects of strategic planning.</a:t>
            </a:r>
          </a:p>
          <a:p>
            <a:pPr marL="0" indent="0" algn="just">
              <a:buNone/>
            </a:pPr>
            <a:endParaRPr lang="en-US" sz="230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>
                <a:latin typeface="Georgia" panose="02040502050405020303" pitchFamily="18" charset="0"/>
                <a:cs typeface="Times New Roman" panose="02020603050405020304" pitchFamily="18" charset="0"/>
              </a:rPr>
              <a:t>Our goal is to identify the most important variables and to define the best regression model for predicting our target variable.</a:t>
            </a:r>
          </a:p>
          <a:p>
            <a:pPr marL="0" indent="0" algn="just">
              <a:buNone/>
            </a:pPr>
            <a:endParaRPr lang="en-US" sz="230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>
                <a:latin typeface="Georgia" panose="02040502050405020303" pitchFamily="18" charset="0"/>
                <a:cs typeface="Times New Roman" panose="02020603050405020304" pitchFamily="18" charset="0"/>
              </a:rPr>
              <a:t>Machine learning can help us discover the factors that influence sales in a retail store and estimate the number of sales it will have in the near future.</a:t>
            </a:r>
            <a:endParaRPr lang="en-US" sz="23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3226-6A56-4FCF-B229-B7228E2CC718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B1E97C-D5AF-4B54-9B07-BD6912C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5F34E5-51CE-41EC-B865-84D0C14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60C569-1A16-4C82-AB4A-2C673A99A508}"/>
              </a:ext>
            </a:extLst>
          </p:cNvPr>
          <p:cNvSpPr txBox="1"/>
          <p:nvPr/>
        </p:nvSpPr>
        <p:spPr>
          <a:xfrm>
            <a:off x="1752600" y="1591421"/>
            <a:ext cx="86868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The objective of our project is to develop a statistical Model based on the dataset available.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First we will import modules and load data using pandas. 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We will then preprocess the big mart sales data and create new</a:t>
            </a: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              attributes.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Exploratory Data Analysis of big mart sales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Feature Engineering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Step </a:t>
            </a:r>
            <a:r>
              <a:rPr lang="en-US" sz="21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- We are going to use different models to test the accuracy and </a:t>
            </a:r>
          </a:p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              will finally train the whole data to check the score.</a:t>
            </a:r>
            <a:endParaRPr lang="en-US" sz="2100">
              <a:latin typeface="Georgia" panose="020405020504050203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9B9C42B-4CB7-437C-A54E-A4535DC7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1164"/>
            <a:ext cx="8229600" cy="11019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472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544BF-4FFD-41D8-99B9-DB35D134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266" y="517530"/>
            <a:ext cx="6405466" cy="679451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Make Assumptions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8168C8-5A83-4C08-8343-F9DD72EB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B0E976-9316-4CEF-89CC-42426D29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C811688-CA4C-4A9F-AAF8-1C00BBFC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6" y="2302523"/>
            <a:ext cx="8662987" cy="41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F263C3-CA62-4262-AC27-F7700B8951EA}"/>
              </a:ext>
            </a:extLst>
          </p:cNvPr>
          <p:cNvSpPr txBox="1"/>
          <p:nvPr/>
        </p:nvSpPr>
        <p:spPr>
          <a:xfrm>
            <a:off x="1676398" y="1447800"/>
            <a:ext cx="9448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eorgia" panose="02040502050405020303" pitchFamily="18" charset="0"/>
              </a:rPr>
              <a:t>To find which possible factors might affect the sales prediction outcome we can first divide the process into four levels: Store level, Product level, Customer level and Macro level.</a:t>
            </a:r>
          </a:p>
        </p:txBody>
      </p:sp>
    </p:spTree>
    <p:extLst>
      <p:ext uri="{BB962C8B-B14F-4D97-AF65-F5344CB8AC3E}">
        <p14:creationId xmlns:p14="http://schemas.microsoft.com/office/powerpoint/2010/main" val="26161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8B-371C-42CD-85EC-C08D5DEC508A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C58CE9-68C3-49E5-A4DC-C68939A7A99E}"/>
              </a:ext>
            </a:extLst>
          </p:cNvPr>
          <p:cNvSpPr txBox="1"/>
          <p:nvPr/>
        </p:nvSpPr>
        <p:spPr>
          <a:xfrm>
            <a:off x="1693506" y="1828800"/>
            <a:ext cx="89154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Dataset Information - 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The dataset we will use in this project is downloaded from kaggle. The data scientists at BigMart have collected </a:t>
            </a:r>
            <a:r>
              <a:rPr lang="en-US" sz="2100">
                <a:solidFill>
                  <a:srgbClr val="333333"/>
                </a:solidFill>
              </a:rPr>
              <a:t>2013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sales data for </a:t>
            </a:r>
            <a:r>
              <a:rPr lang="en-US" sz="2100">
                <a:solidFill>
                  <a:srgbClr val="333333"/>
                </a:solidFill>
              </a:rPr>
              <a:t>1559</a:t>
            </a: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 products across 10 stores in different cities. Also, certain attributes of each product and store have been defined. </a:t>
            </a:r>
          </a:p>
          <a:p>
            <a:endParaRPr lang="en-US" sz="210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333333"/>
                </a:solidFill>
                <a:latin typeface="Georgia" panose="02040502050405020303" pitchFamily="18" charset="0"/>
              </a:rPr>
              <a:t>Using this model, BigMart will try to understand the properties of products and stores which play a key role in increasing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2100">
                <a:latin typeface="Georgia" panose="02040502050405020303" pitchFamily="18" charset="0"/>
              </a:rPr>
              <a:t>Link : </a:t>
            </a:r>
            <a:r>
              <a:rPr lang="en-US" sz="2100">
                <a:solidFill>
                  <a:schemeClr val="accent1"/>
                </a:solidFill>
                <a:latin typeface="Georgia" panose="02040502050405020303" pitchFamily="18" charset="0"/>
              </a:rPr>
              <a:t>https://www.kaggle.com/devashish</a:t>
            </a:r>
            <a:r>
              <a:rPr lang="en-US" sz="2100">
                <a:solidFill>
                  <a:schemeClr val="accent1"/>
                </a:solidFill>
              </a:rPr>
              <a:t>0507</a:t>
            </a:r>
            <a:r>
              <a:rPr lang="en-US" sz="2100">
                <a:solidFill>
                  <a:schemeClr val="accent1"/>
                </a:solidFill>
                <a:latin typeface="Georgia" panose="02040502050405020303" pitchFamily="18" charset="0"/>
              </a:rPr>
              <a:t>/big-mart-sales-prediction</a:t>
            </a:r>
          </a:p>
        </p:txBody>
      </p:sp>
    </p:spTree>
    <p:extLst>
      <p:ext uri="{BB962C8B-B14F-4D97-AF65-F5344CB8AC3E}">
        <p14:creationId xmlns:p14="http://schemas.microsoft.com/office/powerpoint/2010/main" val="4730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7A53D1-9EAE-4F78-A3E1-B8D0B52D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0D1379-6C7D-48AF-AEED-D2DD66D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473171D-59D9-4DF1-A4C3-DD09B059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8792219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3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54D477-43D1-4AA1-9A3E-F993BBF1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64C-0CE4-450C-B86A-988B1CB8F706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D8F238-1CFE-4A30-A74F-C52477F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565671-8C87-44D7-8D25-46384EA7E8B7}"/>
              </a:ext>
            </a:extLst>
          </p:cNvPr>
          <p:cNvSpPr txBox="1"/>
          <p:nvPr/>
        </p:nvSpPr>
        <p:spPr>
          <a:xfrm>
            <a:off x="3352800" y="953688"/>
            <a:ext cx="457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>
                <a:latin typeface="Georgia" panose="02040502050405020303" pitchFamily="18" charset="0"/>
              </a:rPr>
              <a:t>Libraries -</a:t>
            </a:r>
            <a:r>
              <a:rPr lang="en-US" sz="230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scikit-learn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7A1802-C86F-427C-989C-41C44D0D612B}"/>
              </a:ext>
            </a:extLst>
          </p:cNvPr>
          <p:cNvSpPr txBox="1"/>
          <p:nvPr/>
        </p:nvSpPr>
        <p:spPr>
          <a:xfrm>
            <a:off x="3352800" y="3429000"/>
            <a:ext cx="457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>
                <a:latin typeface="Georgia" panose="02040502050405020303" pitchFamily="18" charset="0"/>
              </a:rPr>
              <a:t>Algorithms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Ridge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>
                <a:latin typeface="Georgia" panose="02040502050405020303" pitchFamily="18" charset="0"/>
              </a:rPr>
              <a:t>XGBoost Model</a:t>
            </a:r>
          </a:p>
        </p:txBody>
      </p:sp>
    </p:spTree>
    <p:extLst>
      <p:ext uri="{BB962C8B-B14F-4D97-AF65-F5344CB8AC3E}">
        <p14:creationId xmlns:p14="http://schemas.microsoft.com/office/powerpoint/2010/main" val="38201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58CD-B826-4A27-853A-4BCD9EC609B7}" type="datetime3">
              <a:rPr lang="en-US" smtClean="0"/>
              <a:t>26 March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A444-581C-4B54-A54A-B2D08887D2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xmlns="" id="{886A9428-410C-4C23-8252-F5C6BB8DB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xmlns="" id="{A16B3BE3-BCA8-47D2-8053-21CF1FBE7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52202"/>
              </p:ext>
            </p:extLst>
          </p:nvPr>
        </p:nvGraphicFramePr>
        <p:xfrm>
          <a:off x="1981200" y="162401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22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585</Words>
  <Application>Microsoft Office PowerPoint</Application>
  <PresentationFormat>Widescreen</PresentationFormat>
  <Paragraphs>164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Arabic Typesetting</vt:lpstr>
      <vt:lpstr>Arial</vt:lpstr>
      <vt:lpstr>Calibri</vt:lpstr>
      <vt:lpstr>Georgia</vt:lpstr>
      <vt:lpstr>Mangal</vt:lpstr>
      <vt:lpstr>Times New Roman</vt:lpstr>
      <vt:lpstr>Wingdings</vt:lpstr>
      <vt:lpstr>Office Theme</vt:lpstr>
      <vt:lpstr>Sales Forecasting using ML</vt:lpstr>
      <vt:lpstr>Abstract</vt:lpstr>
      <vt:lpstr>Introduction</vt:lpstr>
      <vt:lpstr>Methodology</vt:lpstr>
      <vt:lpstr>Make Assumptions</vt:lpstr>
      <vt:lpstr>PowerPoint Presentation</vt:lpstr>
      <vt:lpstr>PowerPoint Presentation</vt:lpstr>
      <vt:lpstr>PowerPoint Presentation</vt:lpstr>
      <vt:lpstr>Block Diagram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</vt:lpstr>
      <vt:lpstr>PowerPoint Presentation</vt:lpstr>
      <vt:lpstr>PowerPoint Presentation</vt:lpstr>
      <vt:lpstr>Social Impact (Applications)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id : (Employee code)</dc:title>
  <dc:creator>Vrinda Nadkarni</dc:creator>
  <cp:lastModifiedBy>Dhrumil Vadgama</cp:lastModifiedBy>
  <cp:revision>233</cp:revision>
  <cp:lastPrinted>2016-03-22T08:05:51Z</cp:lastPrinted>
  <dcterms:created xsi:type="dcterms:W3CDTF">2015-02-04T09:59:21Z</dcterms:created>
  <dcterms:modified xsi:type="dcterms:W3CDTF">2022-03-26T05:39:49Z</dcterms:modified>
</cp:coreProperties>
</file>