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1" r:id="rId7"/>
    <p:sldId id="284" r:id="rId8"/>
    <p:sldId id="279" r:id="rId9"/>
    <p:sldId id="262" r:id="rId10"/>
    <p:sldId id="263" r:id="rId11"/>
    <p:sldId id="285" r:id="rId12"/>
    <p:sldId id="264" r:id="rId13"/>
    <p:sldId id="286" r:id="rId14"/>
    <p:sldId id="265" r:id="rId15"/>
    <p:sldId id="287" r:id="rId16"/>
    <p:sldId id="283" r:id="rId17"/>
    <p:sldId id="266"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3/11/2025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3/11/2025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3/11/2025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3/11/2025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3/11/2025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3/11/2025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3/11/2025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IN" b="1" dirty="0"/>
              <a:t>Bug Bounty Vulnerability Scanner</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Autofit/>
          </a:bodyPr>
          <a:lstStyle/>
          <a:p>
            <a:r>
              <a:rPr lang="en-US" sz="2200" dirty="0"/>
              <a:t>Dhrumil patel -- </a:t>
            </a:r>
            <a:r>
              <a:rPr lang="en-US" sz="2200" dirty="0" err="1"/>
              <a:t>CodeAlpha</a:t>
            </a:r>
            <a:endParaRPr lang="en-US" sz="2200" dirty="0"/>
          </a:p>
          <a:p>
            <a:endParaRPr lang="en-US" sz="2200" b="1"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08A31-A603-5010-E352-3E12BA8F6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0660BA-55B8-3B8D-070E-575400E937EA}"/>
              </a:ext>
            </a:extLst>
          </p:cNvPr>
          <p:cNvSpPr>
            <a:spLocks noGrp="1"/>
          </p:cNvSpPr>
          <p:nvPr>
            <p:ph type="title"/>
          </p:nvPr>
        </p:nvSpPr>
        <p:spPr/>
        <p:txBody>
          <a:bodyPr>
            <a:noAutofit/>
          </a:bodyPr>
          <a:lstStyle/>
          <a:p>
            <a:r>
              <a:rPr lang="en-IN" sz="4200" b="1" dirty="0"/>
              <a:t>Implementation of RFID Blocking</a:t>
            </a:r>
          </a:p>
        </p:txBody>
      </p:sp>
      <p:sp>
        <p:nvSpPr>
          <p:cNvPr id="6" name="Content Placeholder 5">
            <a:extLst>
              <a:ext uri="{FF2B5EF4-FFF2-40B4-BE49-F238E27FC236}">
                <a16:creationId xmlns:a16="http://schemas.microsoft.com/office/drawing/2014/main" id="{49D38FEA-54F9-3DA4-2F8C-A433C0C4F8E6}"/>
              </a:ext>
            </a:extLst>
          </p:cNvPr>
          <p:cNvSpPr>
            <a:spLocks noGrp="1"/>
          </p:cNvSpPr>
          <p:nvPr>
            <p:ph idx="1"/>
          </p:nvPr>
        </p:nvSpPr>
        <p:spPr>
          <a:xfrm>
            <a:off x="581193" y="2303486"/>
            <a:ext cx="11029615" cy="4337946"/>
          </a:xfrm>
        </p:spPr>
        <p:txBody>
          <a:bodyPr>
            <a:noAutofit/>
          </a:bodyPr>
          <a:lstStyle/>
          <a:p>
            <a:pPr marL="838350" lvl="1" indent="-514350">
              <a:buFont typeface="+mj-lt"/>
              <a:buAutoNum type="arabicPeriod" startAt="3"/>
            </a:pPr>
            <a:r>
              <a:rPr lang="en-US" sz="2900" b="1" dirty="0"/>
              <a:t>Test the effectiveness of the RFID blocker using an RFID scanner.</a:t>
            </a:r>
          </a:p>
          <a:p>
            <a:pPr marL="838350" lvl="1" indent="-514350">
              <a:buFont typeface="+mj-lt"/>
              <a:buAutoNum type="arabicPeriod" startAt="3"/>
            </a:pPr>
            <a:r>
              <a:rPr lang="en-US" sz="2900" b="1" dirty="0"/>
              <a:t>Regularly update security measures to counter new threats.</a:t>
            </a:r>
          </a:p>
        </p:txBody>
      </p:sp>
    </p:spTree>
    <p:extLst>
      <p:ext uri="{BB962C8B-B14F-4D97-AF65-F5344CB8AC3E}">
        <p14:creationId xmlns:p14="http://schemas.microsoft.com/office/powerpoint/2010/main" val="21027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60902-DD1E-7C13-EE66-BC4FED5EED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2FE6C-F2E4-AFAF-709A-FE1014BBDDC2}"/>
              </a:ext>
            </a:extLst>
          </p:cNvPr>
          <p:cNvSpPr>
            <a:spLocks noGrp="1"/>
          </p:cNvSpPr>
          <p:nvPr>
            <p:ph type="title"/>
          </p:nvPr>
        </p:nvSpPr>
        <p:spPr/>
        <p:txBody>
          <a:bodyPr>
            <a:noAutofit/>
          </a:bodyPr>
          <a:lstStyle/>
          <a:p>
            <a:r>
              <a:rPr lang="en-IN" sz="4200" b="1" dirty="0"/>
              <a:t>Hardware and Software Requirements</a:t>
            </a:r>
          </a:p>
        </p:txBody>
      </p:sp>
      <p:sp>
        <p:nvSpPr>
          <p:cNvPr id="6" name="Content Placeholder 5">
            <a:extLst>
              <a:ext uri="{FF2B5EF4-FFF2-40B4-BE49-F238E27FC236}">
                <a16:creationId xmlns:a16="http://schemas.microsoft.com/office/drawing/2014/main" id="{0402EE51-C763-2075-977C-38723B799FD1}"/>
              </a:ext>
            </a:extLst>
          </p:cNvPr>
          <p:cNvSpPr>
            <a:spLocks noGrp="1"/>
          </p:cNvSpPr>
          <p:nvPr>
            <p:ph idx="1"/>
          </p:nvPr>
        </p:nvSpPr>
        <p:spPr>
          <a:xfrm>
            <a:off x="581193" y="1890876"/>
            <a:ext cx="11029615" cy="4750556"/>
          </a:xfrm>
        </p:spPr>
        <p:txBody>
          <a:bodyPr>
            <a:noAutofit/>
          </a:bodyPr>
          <a:lstStyle/>
          <a:p>
            <a:r>
              <a:rPr lang="en-US" sz="3200" dirty="0"/>
              <a:t>For an RFID blocking detection system, the following hardware and software components are required:</a:t>
            </a:r>
          </a:p>
          <a:p>
            <a:r>
              <a:rPr lang="en-IN" sz="3200" dirty="0"/>
              <a:t>Hardware: </a:t>
            </a:r>
          </a:p>
          <a:p>
            <a:pPr lvl="1">
              <a:buFont typeface="Arial" panose="020B0604020202020204" pitchFamily="34" charset="0"/>
              <a:buChar char="•"/>
            </a:pPr>
            <a:r>
              <a:rPr lang="en-US" sz="3200" dirty="0"/>
              <a:t>Raspberry Pi (for detection system development)</a:t>
            </a:r>
          </a:p>
          <a:p>
            <a:pPr lvl="1">
              <a:buFont typeface="Arial" panose="020B0604020202020204" pitchFamily="34" charset="0"/>
              <a:buChar char="•"/>
            </a:pPr>
            <a:r>
              <a:rPr lang="en-US" sz="3200" dirty="0"/>
              <a:t>MFRC522 RFID Reader Module</a:t>
            </a:r>
          </a:p>
          <a:p>
            <a:pPr lvl="1">
              <a:buFont typeface="Arial" panose="020B0604020202020204" pitchFamily="34" charset="0"/>
              <a:buChar char="•"/>
            </a:pPr>
            <a:r>
              <a:rPr lang="en-US" sz="3200" dirty="0"/>
              <a:t>RFID-enabled cards for testing</a:t>
            </a:r>
          </a:p>
          <a:p>
            <a:pPr lvl="1">
              <a:buFont typeface="Arial" panose="020B0604020202020204" pitchFamily="34" charset="0"/>
              <a:buChar char="•"/>
            </a:pPr>
            <a:r>
              <a:rPr lang="en-US" sz="3200" dirty="0"/>
              <a:t>Jumper wires and breadboard</a:t>
            </a:r>
          </a:p>
        </p:txBody>
      </p:sp>
    </p:spTree>
    <p:extLst>
      <p:ext uri="{BB962C8B-B14F-4D97-AF65-F5344CB8AC3E}">
        <p14:creationId xmlns:p14="http://schemas.microsoft.com/office/powerpoint/2010/main" val="269168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E2458-38ED-AF4B-B3B1-9DCB7A664A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A2C92-2CC8-721D-8F37-9D8FBC77125C}"/>
              </a:ext>
            </a:extLst>
          </p:cNvPr>
          <p:cNvSpPr>
            <a:spLocks noGrp="1"/>
          </p:cNvSpPr>
          <p:nvPr>
            <p:ph type="title"/>
          </p:nvPr>
        </p:nvSpPr>
        <p:spPr/>
        <p:txBody>
          <a:bodyPr>
            <a:noAutofit/>
          </a:bodyPr>
          <a:lstStyle/>
          <a:p>
            <a:r>
              <a:rPr lang="en-IN" sz="4200" b="1" dirty="0"/>
              <a:t>Hardware and Software Requirements</a:t>
            </a:r>
          </a:p>
        </p:txBody>
      </p:sp>
      <p:sp>
        <p:nvSpPr>
          <p:cNvPr id="6" name="Content Placeholder 5">
            <a:extLst>
              <a:ext uri="{FF2B5EF4-FFF2-40B4-BE49-F238E27FC236}">
                <a16:creationId xmlns:a16="http://schemas.microsoft.com/office/drawing/2014/main" id="{AE4171A3-E2F5-30AF-A767-D14FB5F8179B}"/>
              </a:ext>
            </a:extLst>
          </p:cNvPr>
          <p:cNvSpPr>
            <a:spLocks noGrp="1"/>
          </p:cNvSpPr>
          <p:nvPr>
            <p:ph idx="1"/>
          </p:nvPr>
        </p:nvSpPr>
        <p:spPr>
          <a:xfrm>
            <a:off x="581193" y="1890876"/>
            <a:ext cx="11029615" cy="4750556"/>
          </a:xfrm>
        </p:spPr>
        <p:txBody>
          <a:bodyPr>
            <a:noAutofit/>
          </a:bodyPr>
          <a:lstStyle/>
          <a:p>
            <a:r>
              <a:rPr lang="en-IN" sz="3200" dirty="0"/>
              <a:t>Software: </a:t>
            </a:r>
          </a:p>
          <a:p>
            <a:pPr lvl="1">
              <a:buFont typeface="Arial" panose="020B0604020202020204" pitchFamily="34" charset="0"/>
              <a:buChar char="•"/>
            </a:pPr>
            <a:r>
              <a:rPr lang="en-US" sz="3200" dirty="0"/>
              <a:t>Python 3</a:t>
            </a:r>
          </a:p>
          <a:p>
            <a:pPr lvl="1">
              <a:buFont typeface="Arial" panose="020B0604020202020204" pitchFamily="34" charset="0"/>
              <a:buChar char="•"/>
            </a:pPr>
            <a:r>
              <a:rPr lang="en-US" sz="3200" dirty="0" err="1"/>
              <a:t>RPi.GPIO</a:t>
            </a:r>
            <a:r>
              <a:rPr lang="en-US" sz="3200" dirty="0"/>
              <a:t> library</a:t>
            </a:r>
          </a:p>
          <a:p>
            <a:pPr lvl="1">
              <a:buFont typeface="Arial" panose="020B0604020202020204" pitchFamily="34" charset="0"/>
              <a:buChar char="•"/>
            </a:pPr>
            <a:r>
              <a:rPr lang="en-US" sz="3200" dirty="0"/>
              <a:t>MFRC522 Python library</a:t>
            </a:r>
          </a:p>
        </p:txBody>
      </p:sp>
    </p:spTree>
    <p:extLst>
      <p:ext uri="{BB962C8B-B14F-4D97-AF65-F5344CB8AC3E}">
        <p14:creationId xmlns:p14="http://schemas.microsoft.com/office/powerpoint/2010/main" val="272257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838E4-85BC-A1F7-DA00-CD5E38B389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684EBA-1B8F-289A-6410-5A2BD8A3D88B}"/>
              </a:ext>
            </a:extLst>
          </p:cNvPr>
          <p:cNvSpPr>
            <a:spLocks noGrp="1"/>
          </p:cNvSpPr>
          <p:nvPr>
            <p:ph type="title"/>
          </p:nvPr>
        </p:nvSpPr>
        <p:spPr/>
        <p:txBody>
          <a:bodyPr>
            <a:noAutofit/>
          </a:bodyPr>
          <a:lstStyle/>
          <a:p>
            <a:r>
              <a:rPr lang="en-IN" sz="4200" b="1" dirty="0"/>
              <a:t>Applications of RFID Blocking</a:t>
            </a:r>
          </a:p>
        </p:txBody>
      </p:sp>
      <p:sp>
        <p:nvSpPr>
          <p:cNvPr id="6" name="Content Placeholder 5">
            <a:extLst>
              <a:ext uri="{FF2B5EF4-FFF2-40B4-BE49-F238E27FC236}">
                <a16:creationId xmlns:a16="http://schemas.microsoft.com/office/drawing/2014/main" id="{0883E2AA-09F3-EA5D-85A2-5DA65BCF9450}"/>
              </a:ext>
            </a:extLst>
          </p:cNvPr>
          <p:cNvSpPr>
            <a:spLocks noGrp="1"/>
          </p:cNvSpPr>
          <p:nvPr>
            <p:ph idx="1"/>
          </p:nvPr>
        </p:nvSpPr>
        <p:spPr>
          <a:xfrm>
            <a:off x="581193" y="1890876"/>
            <a:ext cx="11029615" cy="4750556"/>
          </a:xfrm>
        </p:spPr>
        <p:txBody>
          <a:bodyPr>
            <a:noAutofit/>
          </a:bodyPr>
          <a:lstStyle/>
          <a:p>
            <a:r>
              <a:rPr lang="en-US" sz="2800" b="1" dirty="0"/>
              <a:t>RFID blocking technology is used in various sectors to enhance security:</a:t>
            </a:r>
          </a:p>
          <a:p>
            <a:pPr lvl="1">
              <a:buFont typeface="Arial" panose="020B0604020202020204" pitchFamily="34" charset="0"/>
              <a:buChar char="•"/>
            </a:pPr>
            <a:r>
              <a:rPr lang="en-US" sz="2800" dirty="0"/>
              <a:t>Financial Sector: Protecting contactless payment cards from skimming.</a:t>
            </a:r>
          </a:p>
          <a:p>
            <a:pPr lvl="1">
              <a:buFont typeface="Arial" panose="020B0604020202020204" pitchFamily="34" charset="0"/>
              <a:buChar char="•"/>
            </a:pPr>
            <a:r>
              <a:rPr lang="en-US" sz="2800" dirty="0"/>
              <a:t>Government &amp; Travel: Preventing passport and ID card fraud.</a:t>
            </a:r>
          </a:p>
          <a:p>
            <a:pPr lvl="1">
              <a:buFont typeface="Arial" panose="020B0604020202020204" pitchFamily="34" charset="0"/>
              <a:buChar char="•"/>
            </a:pPr>
            <a:r>
              <a:rPr lang="en-US" sz="2800" dirty="0"/>
              <a:t>Healthcare: Securing patient records and medical equipment.</a:t>
            </a:r>
          </a:p>
          <a:p>
            <a:pPr lvl="1">
              <a:buFont typeface="Arial" panose="020B0604020202020204" pitchFamily="34" charset="0"/>
              <a:buChar char="•"/>
            </a:pPr>
            <a:r>
              <a:rPr lang="en-US" sz="2800" dirty="0"/>
              <a:t>Retail &amp; Supply Chain: Protecting inventory tracking systems from cyber threats.</a:t>
            </a:r>
          </a:p>
        </p:txBody>
      </p:sp>
    </p:spTree>
    <p:extLst>
      <p:ext uri="{BB962C8B-B14F-4D97-AF65-F5344CB8AC3E}">
        <p14:creationId xmlns:p14="http://schemas.microsoft.com/office/powerpoint/2010/main" val="281380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27D30-1ADA-DE61-E879-A1AD6F3EA5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380C6-4E74-F9D4-D40D-75BF013578B4}"/>
              </a:ext>
            </a:extLst>
          </p:cNvPr>
          <p:cNvSpPr>
            <a:spLocks noGrp="1"/>
          </p:cNvSpPr>
          <p:nvPr>
            <p:ph type="title"/>
          </p:nvPr>
        </p:nvSpPr>
        <p:spPr/>
        <p:txBody>
          <a:bodyPr>
            <a:noAutofit/>
          </a:bodyPr>
          <a:lstStyle/>
          <a:p>
            <a:r>
              <a:rPr lang="en-IN" sz="4200" b="1" dirty="0"/>
              <a:t> Future of RFID Security</a:t>
            </a:r>
          </a:p>
        </p:txBody>
      </p:sp>
      <p:sp>
        <p:nvSpPr>
          <p:cNvPr id="6" name="Content Placeholder 5">
            <a:extLst>
              <a:ext uri="{FF2B5EF4-FFF2-40B4-BE49-F238E27FC236}">
                <a16:creationId xmlns:a16="http://schemas.microsoft.com/office/drawing/2014/main" id="{8275102B-E976-4728-CEA3-CECCD5840F1D}"/>
              </a:ext>
            </a:extLst>
          </p:cNvPr>
          <p:cNvSpPr>
            <a:spLocks noGrp="1"/>
          </p:cNvSpPr>
          <p:nvPr>
            <p:ph idx="1"/>
          </p:nvPr>
        </p:nvSpPr>
        <p:spPr>
          <a:xfrm>
            <a:off x="581193" y="2149642"/>
            <a:ext cx="11029615" cy="4491790"/>
          </a:xfrm>
        </p:spPr>
        <p:txBody>
          <a:bodyPr>
            <a:noAutofit/>
          </a:bodyPr>
          <a:lstStyle/>
          <a:p>
            <a:r>
              <a:rPr lang="en-US" sz="2800" dirty="0"/>
              <a:t>As RFID technology continues to evolve, so do the security risks. The future of RFID security includes:</a:t>
            </a:r>
          </a:p>
          <a:p>
            <a:pPr lvl="1">
              <a:buFont typeface="Arial" panose="020B0604020202020204" pitchFamily="34" charset="0"/>
              <a:buChar char="•"/>
            </a:pPr>
            <a:r>
              <a:rPr lang="en-US" sz="2500" dirty="0"/>
              <a:t>Development of smart RFID blockers with AI-driven detection.</a:t>
            </a:r>
          </a:p>
          <a:p>
            <a:pPr lvl="1">
              <a:buFont typeface="Arial" panose="020B0604020202020204" pitchFamily="34" charset="0"/>
              <a:buChar char="•"/>
            </a:pPr>
            <a:r>
              <a:rPr lang="en-US" sz="2500" dirty="0"/>
              <a:t>Integration of blockchain technology for secure transactions.</a:t>
            </a:r>
          </a:p>
          <a:p>
            <a:pPr lvl="1">
              <a:buFont typeface="Arial" panose="020B0604020202020204" pitchFamily="34" charset="0"/>
              <a:buChar char="•"/>
            </a:pPr>
            <a:r>
              <a:rPr lang="en-US" sz="2500" dirty="0"/>
              <a:t>Enhanced encryption methods for RFID communication.</a:t>
            </a:r>
          </a:p>
          <a:p>
            <a:pPr lvl="1">
              <a:buFont typeface="Arial" panose="020B0604020202020204" pitchFamily="34" charset="0"/>
              <a:buChar char="•"/>
            </a:pPr>
            <a:r>
              <a:rPr lang="en-US" sz="2500" dirty="0"/>
              <a:t>Next-generation shielding materials for improved RFID blocking.</a:t>
            </a:r>
          </a:p>
        </p:txBody>
      </p:sp>
    </p:spTree>
    <p:extLst>
      <p:ext uri="{BB962C8B-B14F-4D97-AF65-F5344CB8AC3E}">
        <p14:creationId xmlns:p14="http://schemas.microsoft.com/office/powerpoint/2010/main" val="694672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FB9F9-579E-8B15-541B-655271C182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12D224-75DA-1DAF-07AA-44384BE75B81}"/>
              </a:ext>
            </a:extLst>
          </p:cNvPr>
          <p:cNvSpPr>
            <a:spLocks noGrp="1"/>
          </p:cNvSpPr>
          <p:nvPr>
            <p:ph type="title"/>
          </p:nvPr>
        </p:nvSpPr>
        <p:spPr/>
        <p:txBody>
          <a:bodyPr>
            <a:noAutofit/>
          </a:bodyPr>
          <a:lstStyle/>
          <a:p>
            <a:r>
              <a:rPr lang="en-US" sz="4200" dirty="0"/>
              <a:t>CONCLUSION</a:t>
            </a:r>
          </a:p>
        </p:txBody>
      </p:sp>
      <p:sp>
        <p:nvSpPr>
          <p:cNvPr id="6" name="Content Placeholder 5">
            <a:extLst>
              <a:ext uri="{FF2B5EF4-FFF2-40B4-BE49-F238E27FC236}">
                <a16:creationId xmlns:a16="http://schemas.microsoft.com/office/drawing/2014/main" id="{1F07F47A-731D-5A15-3014-0F54917F1A06}"/>
              </a:ext>
            </a:extLst>
          </p:cNvPr>
          <p:cNvSpPr>
            <a:spLocks noGrp="1"/>
          </p:cNvSpPr>
          <p:nvPr>
            <p:ph idx="1"/>
          </p:nvPr>
        </p:nvSpPr>
        <p:spPr>
          <a:xfrm>
            <a:off x="581193" y="2149642"/>
            <a:ext cx="11029615" cy="4491790"/>
          </a:xfrm>
        </p:spPr>
        <p:txBody>
          <a:bodyPr>
            <a:noAutofit/>
          </a:bodyPr>
          <a:lstStyle/>
          <a:p>
            <a:r>
              <a:rPr lang="en-US" sz="2800" dirty="0"/>
              <a:t>RFID technology offers great convenience but also poses significant security threats. RFID blocking solutions are essential to prevent unauthorized scanning and data theft. Implementing effective RFID protection measures can enhance security for individuals and businesses alike. As technology advances, continuous improvements in RFID security will be necessary to counter evolving threats.</a:t>
            </a:r>
          </a:p>
        </p:txBody>
      </p:sp>
    </p:spTree>
    <p:extLst>
      <p:ext uri="{BB962C8B-B14F-4D97-AF65-F5344CB8AC3E}">
        <p14:creationId xmlns:p14="http://schemas.microsoft.com/office/powerpoint/2010/main" val="230385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4000" dirty="0"/>
              <a:t>INTRODUCTION</a:t>
            </a:r>
          </a:p>
        </p:txBody>
      </p:sp>
      <p:sp>
        <p:nvSpPr>
          <p:cNvPr id="6" name="Content Placeholder 5">
            <a:extLst>
              <a:ext uri="{FF2B5EF4-FFF2-40B4-BE49-F238E27FC236}">
                <a16:creationId xmlns:a16="http://schemas.microsoft.com/office/drawing/2014/main" id="{D1DBD442-BFF6-DB31-E7CA-36B511BB1ED4}"/>
              </a:ext>
            </a:extLst>
          </p:cNvPr>
          <p:cNvSpPr>
            <a:spLocks noGrp="1"/>
          </p:cNvSpPr>
          <p:nvPr>
            <p:ph idx="1"/>
          </p:nvPr>
        </p:nvSpPr>
        <p:spPr>
          <a:xfrm>
            <a:off x="581193" y="2303486"/>
            <a:ext cx="11029615" cy="4337946"/>
          </a:xfrm>
        </p:spPr>
        <p:txBody>
          <a:bodyPr>
            <a:normAutofit fontScale="32500" lnSpcReduction="20000"/>
          </a:bodyPr>
          <a:lstStyle/>
          <a:p>
            <a:r>
              <a:rPr lang="en-US" sz="8600" dirty="0"/>
              <a:t>Radio Frequency Identification (RFID) is a technology that enables wireless communication between a tag and a reader using radio waves. </a:t>
            </a:r>
          </a:p>
          <a:p>
            <a:r>
              <a:rPr lang="en-US" sz="8600" dirty="0"/>
              <a:t>While it is widely used for contactless payments, access control, and inventory tracking, RFID technology also presents security risks. </a:t>
            </a:r>
          </a:p>
          <a:p>
            <a:r>
              <a:rPr lang="en-US" sz="8600" dirty="0"/>
              <a:t>Unauthorized RFID scanning can lead to data theft, fraud, and privacy violations. </a:t>
            </a:r>
          </a:p>
          <a:p>
            <a:r>
              <a:rPr lang="en-US" sz="8600" dirty="0"/>
              <a:t>To prevent such attacks, RFID blocking methods have been developed to protect sensitive information.</a:t>
            </a:r>
          </a:p>
          <a:p>
            <a:pPr marL="0" indent="0">
              <a:buNone/>
            </a:pPr>
            <a:endParaRPr lang="en-IN" sz="3200"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7AA89-0316-7A89-7F88-EB7E0233F4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8588F5-6D77-6626-BA1F-FF672897E066}"/>
              </a:ext>
            </a:extLst>
          </p:cNvPr>
          <p:cNvSpPr>
            <a:spLocks noGrp="1"/>
          </p:cNvSpPr>
          <p:nvPr>
            <p:ph type="title"/>
          </p:nvPr>
        </p:nvSpPr>
        <p:spPr/>
        <p:txBody>
          <a:bodyPr>
            <a:normAutofit/>
          </a:bodyPr>
          <a:lstStyle/>
          <a:p>
            <a:r>
              <a:rPr lang="en-IN" sz="4200" b="1" dirty="0"/>
              <a:t>Understanding RFID Technology</a:t>
            </a:r>
          </a:p>
        </p:txBody>
      </p:sp>
      <p:sp>
        <p:nvSpPr>
          <p:cNvPr id="6" name="Content Placeholder 5">
            <a:extLst>
              <a:ext uri="{FF2B5EF4-FFF2-40B4-BE49-F238E27FC236}">
                <a16:creationId xmlns:a16="http://schemas.microsoft.com/office/drawing/2014/main" id="{CC74E378-A827-452C-4EEB-4E15F5AE601F}"/>
              </a:ext>
            </a:extLst>
          </p:cNvPr>
          <p:cNvSpPr>
            <a:spLocks noGrp="1"/>
          </p:cNvSpPr>
          <p:nvPr>
            <p:ph idx="1"/>
          </p:nvPr>
        </p:nvSpPr>
        <p:spPr>
          <a:xfrm>
            <a:off x="581193" y="2303486"/>
            <a:ext cx="11029615" cy="4337946"/>
          </a:xfrm>
        </p:spPr>
        <p:txBody>
          <a:bodyPr>
            <a:normAutofit/>
          </a:bodyPr>
          <a:lstStyle/>
          <a:p>
            <a:r>
              <a:rPr lang="en-US" sz="3200" dirty="0"/>
              <a:t>RFID consists of three main components:</a:t>
            </a:r>
          </a:p>
          <a:p>
            <a:pPr lvl="2">
              <a:buFont typeface="Arial" panose="020B0604020202020204" pitchFamily="34" charset="0"/>
              <a:buChar char="•"/>
            </a:pPr>
            <a:r>
              <a:rPr lang="en-US" sz="2800" dirty="0"/>
              <a:t>RFID Tags: Embedded in credit cards, passports, and keycards, these contain sensitive data.</a:t>
            </a:r>
          </a:p>
          <a:p>
            <a:pPr lvl="2">
              <a:buFont typeface="Arial" panose="020B0604020202020204" pitchFamily="34" charset="0"/>
              <a:buChar char="•"/>
            </a:pPr>
            <a:r>
              <a:rPr lang="en-US" sz="2800" dirty="0"/>
              <a:t>RFID Readers: Devices that scan and retrieve data from RFID tags.</a:t>
            </a:r>
          </a:p>
          <a:p>
            <a:pPr lvl="2">
              <a:buFont typeface="Arial" panose="020B0604020202020204" pitchFamily="34" charset="0"/>
              <a:buChar char="•"/>
            </a:pPr>
            <a:r>
              <a:rPr lang="en-US" sz="2800" dirty="0"/>
              <a:t>Antenna: Facilitates communication between the tag and the reader.</a:t>
            </a:r>
            <a:endParaRPr lang="en-IN" sz="2800" dirty="0"/>
          </a:p>
        </p:txBody>
      </p:sp>
    </p:spTree>
    <p:extLst>
      <p:ext uri="{BB962C8B-B14F-4D97-AF65-F5344CB8AC3E}">
        <p14:creationId xmlns:p14="http://schemas.microsoft.com/office/powerpoint/2010/main" val="98245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84996-D1E6-3E7A-4799-514388E7E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C8FFD9-CCCF-9231-F6EA-E54AECCC2E9A}"/>
              </a:ext>
            </a:extLst>
          </p:cNvPr>
          <p:cNvSpPr>
            <a:spLocks noGrp="1"/>
          </p:cNvSpPr>
          <p:nvPr>
            <p:ph type="title"/>
          </p:nvPr>
        </p:nvSpPr>
        <p:spPr/>
        <p:txBody>
          <a:bodyPr>
            <a:normAutofit/>
          </a:bodyPr>
          <a:lstStyle/>
          <a:p>
            <a:r>
              <a:rPr lang="en-IN" sz="4200" b="1" dirty="0"/>
              <a:t>Understanding RFID Technology</a:t>
            </a:r>
          </a:p>
        </p:txBody>
      </p:sp>
      <p:sp>
        <p:nvSpPr>
          <p:cNvPr id="6" name="Content Placeholder 5">
            <a:extLst>
              <a:ext uri="{FF2B5EF4-FFF2-40B4-BE49-F238E27FC236}">
                <a16:creationId xmlns:a16="http://schemas.microsoft.com/office/drawing/2014/main" id="{5A353D86-2E40-0479-20C3-2BB6C53B06E9}"/>
              </a:ext>
            </a:extLst>
          </p:cNvPr>
          <p:cNvSpPr>
            <a:spLocks noGrp="1"/>
          </p:cNvSpPr>
          <p:nvPr>
            <p:ph idx="1"/>
          </p:nvPr>
        </p:nvSpPr>
        <p:spPr>
          <a:xfrm>
            <a:off x="581193" y="2303486"/>
            <a:ext cx="11029615" cy="4337946"/>
          </a:xfrm>
        </p:spPr>
        <p:txBody>
          <a:bodyPr>
            <a:normAutofit/>
          </a:bodyPr>
          <a:lstStyle/>
          <a:p>
            <a:r>
              <a:rPr lang="en-US" sz="3200" dirty="0"/>
              <a:t>RFID operates at different frequency bands:</a:t>
            </a:r>
          </a:p>
          <a:p>
            <a:pPr lvl="2">
              <a:buFont typeface="Arial" panose="020B0604020202020204" pitchFamily="34" charset="0"/>
              <a:buChar char="•"/>
            </a:pPr>
            <a:r>
              <a:rPr lang="en-US" sz="2800" dirty="0"/>
              <a:t>Low Frequency (LF): 125-134 kHz (used in access control systems).</a:t>
            </a:r>
          </a:p>
          <a:p>
            <a:pPr lvl="2">
              <a:buFont typeface="Arial" panose="020B0604020202020204" pitchFamily="34" charset="0"/>
              <a:buChar char="•"/>
            </a:pPr>
            <a:r>
              <a:rPr lang="en-US" sz="2800" dirty="0"/>
              <a:t>High Frequency (HF): 13.56 MHz (used in credit/debit cards and passports).</a:t>
            </a:r>
          </a:p>
          <a:p>
            <a:pPr lvl="2">
              <a:buFont typeface="Arial" panose="020B0604020202020204" pitchFamily="34" charset="0"/>
              <a:buChar char="•"/>
            </a:pPr>
            <a:r>
              <a:rPr lang="en-US" sz="2800" dirty="0"/>
              <a:t>Ultra-High Frequency (UHF): 860-960 MHz (used in supply chain management).</a:t>
            </a:r>
          </a:p>
        </p:txBody>
      </p:sp>
    </p:spTree>
    <p:extLst>
      <p:ext uri="{BB962C8B-B14F-4D97-AF65-F5344CB8AC3E}">
        <p14:creationId xmlns:p14="http://schemas.microsoft.com/office/powerpoint/2010/main" val="1078728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A0FE8-B921-C485-1B66-00E6F203AA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0F9900-57E3-BC70-3A88-37580B919C0D}"/>
              </a:ext>
            </a:extLst>
          </p:cNvPr>
          <p:cNvSpPr>
            <a:spLocks noGrp="1"/>
          </p:cNvSpPr>
          <p:nvPr>
            <p:ph type="title"/>
          </p:nvPr>
        </p:nvSpPr>
        <p:spPr/>
        <p:txBody>
          <a:bodyPr>
            <a:noAutofit/>
          </a:bodyPr>
          <a:lstStyle/>
          <a:p>
            <a:r>
              <a:rPr lang="en-IN" sz="4200" b="1" dirty="0"/>
              <a:t>Security Threats of RFID</a:t>
            </a:r>
          </a:p>
        </p:txBody>
      </p:sp>
      <p:sp>
        <p:nvSpPr>
          <p:cNvPr id="6" name="Content Placeholder 5">
            <a:extLst>
              <a:ext uri="{FF2B5EF4-FFF2-40B4-BE49-F238E27FC236}">
                <a16:creationId xmlns:a16="http://schemas.microsoft.com/office/drawing/2014/main" id="{E14A0704-3811-5449-9C31-F5F7B906A1A2}"/>
              </a:ext>
            </a:extLst>
          </p:cNvPr>
          <p:cNvSpPr>
            <a:spLocks noGrp="1"/>
          </p:cNvSpPr>
          <p:nvPr>
            <p:ph idx="1"/>
          </p:nvPr>
        </p:nvSpPr>
        <p:spPr>
          <a:xfrm>
            <a:off x="581193" y="2303486"/>
            <a:ext cx="11029615" cy="4337946"/>
          </a:xfrm>
        </p:spPr>
        <p:txBody>
          <a:bodyPr>
            <a:noAutofit/>
          </a:bodyPr>
          <a:lstStyle/>
          <a:p>
            <a:r>
              <a:rPr lang="en-US" sz="2800" b="1" dirty="0"/>
              <a:t>Despite its convenience, RFID technology is vulnerable to various security risks, including:</a:t>
            </a:r>
          </a:p>
          <a:p>
            <a:pPr lvl="1">
              <a:buFont typeface="Arial" panose="020B0604020202020204" pitchFamily="34" charset="0"/>
              <a:buChar char="•"/>
            </a:pPr>
            <a:r>
              <a:rPr lang="en-US" sz="2800" dirty="0"/>
              <a:t>Skimming: Unauthorized scanning of RFID-enabled cards.</a:t>
            </a:r>
          </a:p>
          <a:p>
            <a:pPr lvl="1">
              <a:buFont typeface="Arial" panose="020B0604020202020204" pitchFamily="34" charset="0"/>
              <a:buChar char="•"/>
            </a:pPr>
            <a:r>
              <a:rPr lang="en-US" sz="2800" dirty="0"/>
              <a:t>Eavesdropping: Interception of RFID communications.</a:t>
            </a:r>
          </a:p>
          <a:p>
            <a:pPr lvl="1">
              <a:buFont typeface="Arial" panose="020B0604020202020204" pitchFamily="34" charset="0"/>
              <a:buChar char="•"/>
            </a:pPr>
            <a:r>
              <a:rPr lang="en-US" sz="2800" dirty="0"/>
              <a:t>Cloning: Replication of an RFID tag to gain unauthorized access.</a:t>
            </a:r>
          </a:p>
          <a:p>
            <a:pPr lvl="1">
              <a:buFont typeface="Arial" panose="020B0604020202020204" pitchFamily="34" charset="0"/>
              <a:buChar char="•"/>
            </a:pPr>
            <a:r>
              <a:rPr lang="en-US" sz="2800" dirty="0"/>
              <a:t>Denial of Service (DoS) Attacks: Disrupting RFID systems to prevent legitimate access.</a:t>
            </a:r>
          </a:p>
        </p:txBody>
      </p:sp>
    </p:spTree>
    <p:extLst>
      <p:ext uri="{BB962C8B-B14F-4D97-AF65-F5344CB8AC3E}">
        <p14:creationId xmlns:p14="http://schemas.microsoft.com/office/powerpoint/2010/main" val="74116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6122F-BA85-51FB-DCC2-40F905AB74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2CE944-2DA7-324A-AF9E-DD7FFBF81BB8}"/>
              </a:ext>
            </a:extLst>
          </p:cNvPr>
          <p:cNvSpPr>
            <a:spLocks noGrp="1"/>
          </p:cNvSpPr>
          <p:nvPr>
            <p:ph type="title"/>
          </p:nvPr>
        </p:nvSpPr>
        <p:spPr/>
        <p:txBody>
          <a:bodyPr>
            <a:normAutofit/>
          </a:bodyPr>
          <a:lstStyle/>
          <a:p>
            <a:r>
              <a:rPr lang="en-IN" sz="4200" b="1" dirty="0"/>
              <a:t>RFID Blocking Techniques</a:t>
            </a:r>
          </a:p>
        </p:txBody>
      </p:sp>
      <p:sp>
        <p:nvSpPr>
          <p:cNvPr id="6" name="Content Placeholder 5">
            <a:extLst>
              <a:ext uri="{FF2B5EF4-FFF2-40B4-BE49-F238E27FC236}">
                <a16:creationId xmlns:a16="http://schemas.microsoft.com/office/drawing/2014/main" id="{F9F00EB9-2F5D-4503-938F-464C1B902B14}"/>
              </a:ext>
            </a:extLst>
          </p:cNvPr>
          <p:cNvSpPr>
            <a:spLocks noGrp="1"/>
          </p:cNvSpPr>
          <p:nvPr>
            <p:ph idx="1"/>
          </p:nvPr>
        </p:nvSpPr>
        <p:spPr>
          <a:xfrm>
            <a:off x="581193" y="2303486"/>
            <a:ext cx="11029615" cy="4337946"/>
          </a:xfrm>
        </p:spPr>
        <p:txBody>
          <a:bodyPr>
            <a:normAutofit fontScale="92500" lnSpcReduction="20000"/>
          </a:bodyPr>
          <a:lstStyle/>
          <a:p>
            <a:r>
              <a:rPr lang="en-US" sz="3200" dirty="0"/>
              <a:t>RFID blocking methods help prevent unauthorized scanning by creating a barrier between the RFID tag and potential attackers. Some common techniques include:</a:t>
            </a:r>
          </a:p>
          <a:p>
            <a:pPr lvl="1">
              <a:buFont typeface="Arial" panose="020B0604020202020204" pitchFamily="34" charset="0"/>
              <a:buChar char="•"/>
            </a:pPr>
            <a:r>
              <a:rPr lang="en-US" sz="3200" dirty="0"/>
              <a:t>Faraday Cage Principle: Using conductive materials to block electromagnetic signals.</a:t>
            </a:r>
          </a:p>
          <a:p>
            <a:pPr lvl="1">
              <a:buFont typeface="Arial" panose="020B0604020202020204" pitchFamily="34" charset="0"/>
              <a:buChar char="•"/>
            </a:pPr>
            <a:r>
              <a:rPr lang="en-US" sz="3200" dirty="0"/>
              <a:t>Electromagnetic Shielding: Special materials that absorb or reflect radio waves.</a:t>
            </a:r>
          </a:p>
          <a:p>
            <a:pPr lvl="1">
              <a:buFont typeface="Arial" panose="020B0604020202020204" pitchFamily="34" charset="0"/>
              <a:buChar char="•"/>
            </a:pPr>
            <a:r>
              <a:rPr lang="en-US" sz="3200" dirty="0"/>
              <a:t>Jamming Devices: Interfering with RFID signals to prevent unauthorized scanning.</a:t>
            </a:r>
          </a:p>
        </p:txBody>
      </p:sp>
    </p:spTree>
    <p:extLst>
      <p:ext uri="{BB962C8B-B14F-4D97-AF65-F5344CB8AC3E}">
        <p14:creationId xmlns:p14="http://schemas.microsoft.com/office/powerpoint/2010/main" val="320721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2AFEE-FCD1-8DB6-4965-A403D05BA8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7F6B01-494A-D2D9-2043-C80D35FC3141}"/>
              </a:ext>
            </a:extLst>
          </p:cNvPr>
          <p:cNvSpPr>
            <a:spLocks noGrp="1"/>
          </p:cNvSpPr>
          <p:nvPr>
            <p:ph type="title"/>
          </p:nvPr>
        </p:nvSpPr>
        <p:spPr/>
        <p:txBody>
          <a:bodyPr>
            <a:noAutofit/>
          </a:bodyPr>
          <a:lstStyle/>
          <a:p>
            <a:r>
              <a:rPr lang="en-US" sz="4200" b="1" dirty="0"/>
              <a:t>Types of RFID Blocking Solutions</a:t>
            </a:r>
            <a:endParaRPr lang="en-IN" sz="4200" b="1" dirty="0"/>
          </a:p>
        </p:txBody>
      </p:sp>
      <p:sp>
        <p:nvSpPr>
          <p:cNvPr id="6" name="Content Placeholder 5">
            <a:extLst>
              <a:ext uri="{FF2B5EF4-FFF2-40B4-BE49-F238E27FC236}">
                <a16:creationId xmlns:a16="http://schemas.microsoft.com/office/drawing/2014/main" id="{0FB965E2-F8C4-9A9A-E100-51EE8C17D920}"/>
              </a:ext>
            </a:extLst>
          </p:cNvPr>
          <p:cNvSpPr>
            <a:spLocks noGrp="1"/>
          </p:cNvSpPr>
          <p:nvPr>
            <p:ph idx="1"/>
          </p:nvPr>
        </p:nvSpPr>
        <p:spPr>
          <a:xfrm>
            <a:off x="581193" y="2303486"/>
            <a:ext cx="11029615" cy="4337946"/>
          </a:xfrm>
        </p:spPr>
        <p:txBody>
          <a:bodyPr>
            <a:noAutofit/>
          </a:bodyPr>
          <a:lstStyle/>
          <a:p>
            <a:pPr>
              <a:buFont typeface="Wingdings" panose="05000000000000000000" pitchFamily="2" charset="2"/>
              <a:buChar char="§"/>
            </a:pPr>
            <a:r>
              <a:rPr lang="en-US" sz="3200" dirty="0"/>
              <a:t>There are multiple RFID blocking solutions available to protect against data theft:</a:t>
            </a:r>
          </a:p>
          <a:p>
            <a:pPr marL="1108350" lvl="2" indent="-514350">
              <a:buFont typeface="+mj-lt"/>
              <a:buAutoNum type="arabicPeriod"/>
            </a:pPr>
            <a:r>
              <a:rPr lang="en-US" sz="2800" dirty="0"/>
              <a:t>RFID Blocking Wallets: Contain a layer of shielding material to prevent skimming.</a:t>
            </a:r>
          </a:p>
          <a:p>
            <a:pPr marL="1108350" lvl="2" indent="-514350">
              <a:buFont typeface="+mj-lt"/>
              <a:buAutoNum type="arabicPeriod"/>
            </a:pPr>
            <a:r>
              <a:rPr lang="en-US" sz="2800" dirty="0"/>
              <a:t>RFID Blocking Sleeves: Used for individual cards and passports.</a:t>
            </a:r>
          </a:p>
          <a:p>
            <a:pPr marL="0" indent="0">
              <a:buNone/>
            </a:pPr>
            <a:endParaRPr lang="en-US" sz="3200" dirty="0"/>
          </a:p>
        </p:txBody>
      </p:sp>
    </p:spTree>
    <p:extLst>
      <p:ext uri="{BB962C8B-B14F-4D97-AF65-F5344CB8AC3E}">
        <p14:creationId xmlns:p14="http://schemas.microsoft.com/office/powerpoint/2010/main" val="238031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DC777-2C22-DB2F-3002-80B5BD2A6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819CC0-C8DC-255D-98ED-5F54C2CA1DB3}"/>
              </a:ext>
            </a:extLst>
          </p:cNvPr>
          <p:cNvSpPr>
            <a:spLocks noGrp="1"/>
          </p:cNvSpPr>
          <p:nvPr>
            <p:ph type="title"/>
          </p:nvPr>
        </p:nvSpPr>
        <p:spPr/>
        <p:txBody>
          <a:bodyPr>
            <a:noAutofit/>
          </a:bodyPr>
          <a:lstStyle/>
          <a:p>
            <a:r>
              <a:rPr lang="en-US" sz="4200" b="1" dirty="0"/>
              <a:t>Types of RFID Blocking Solutions</a:t>
            </a:r>
            <a:endParaRPr lang="en-IN" sz="4200" b="1" dirty="0"/>
          </a:p>
        </p:txBody>
      </p:sp>
      <p:sp>
        <p:nvSpPr>
          <p:cNvPr id="6" name="Content Placeholder 5">
            <a:extLst>
              <a:ext uri="{FF2B5EF4-FFF2-40B4-BE49-F238E27FC236}">
                <a16:creationId xmlns:a16="http://schemas.microsoft.com/office/drawing/2014/main" id="{ECD71E02-F383-2638-762E-A6904F992068}"/>
              </a:ext>
            </a:extLst>
          </p:cNvPr>
          <p:cNvSpPr>
            <a:spLocks noGrp="1"/>
          </p:cNvSpPr>
          <p:nvPr>
            <p:ph idx="1"/>
          </p:nvPr>
        </p:nvSpPr>
        <p:spPr>
          <a:xfrm>
            <a:off x="581193" y="2303486"/>
            <a:ext cx="11029615" cy="4337946"/>
          </a:xfrm>
        </p:spPr>
        <p:txBody>
          <a:bodyPr>
            <a:noAutofit/>
          </a:bodyPr>
          <a:lstStyle/>
          <a:p>
            <a:pPr marL="1108350" lvl="2" indent="-514350">
              <a:buFont typeface="+mj-lt"/>
              <a:buAutoNum type="arabicPeriod" startAt="3"/>
            </a:pPr>
            <a:r>
              <a:rPr lang="en-US" sz="2800" dirty="0"/>
              <a:t>RFID-Enabled Clothing: Jackets and bags lined with RFID-blocking material.</a:t>
            </a:r>
          </a:p>
          <a:p>
            <a:pPr marL="1108350" lvl="2" indent="-514350">
              <a:buFont typeface="+mj-lt"/>
              <a:buAutoNum type="arabicPeriod" startAt="3"/>
            </a:pPr>
            <a:r>
              <a:rPr lang="en-US" sz="2800" dirty="0"/>
              <a:t>RFID Blocker Cards: Active and passive blocker cards that create interference.</a:t>
            </a:r>
          </a:p>
          <a:p>
            <a:pPr marL="1108350" lvl="2" indent="-514350">
              <a:buFont typeface="+mj-lt"/>
              <a:buAutoNum type="arabicPeriod" startAt="3"/>
            </a:pPr>
            <a:r>
              <a:rPr lang="en-US" sz="2800" dirty="0"/>
              <a:t>Custom RFID Protection Devices: Portable electronic solutions for advanced security.</a:t>
            </a:r>
          </a:p>
          <a:p>
            <a:pPr marL="0" indent="0">
              <a:buNone/>
            </a:pPr>
            <a:endParaRPr lang="en-US" sz="3200" dirty="0"/>
          </a:p>
        </p:txBody>
      </p:sp>
    </p:spTree>
    <p:extLst>
      <p:ext uri="{BB962C8B-B14F-4D97-AF65-F5344CB8AC3E}">
        <p14:creationId xmlns:p14="http://schemas.microsoft.com/office/powerpoint/2010/main" val="34354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F6047-3F1F-60C5-5C50-31F08B9AD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030FC-24CB-5E98-A8A7-B3ECE4A3DF3E}"/>
              </a:ext>
            </a:extLst>
          </p:cNvPr>
          <p:cNvSpPr>
            <a:spLocks noGrp="1"/>
          </p:cNvSpPr>
          <p:nvPr>
            <p:ph type="title"/>
          </p:nvPr>
        </p:nvSpPr>
        <p:spPr/>
        <p:txBody>
          <a:bodyPr>
            <a:noAutofit/>
          </a:bodyPr>
          <a:lstStyle/>
          <a:p>
            <a:r>
              <a:rPr lang="en-IN" sz="4200" b="1" dirty="0"/>
              <a:t>Implementation of RFID Blocking</a:t>
            </a:r>
          </a:p>
        </p:txBody>
      </p:sp>
      <p:sp>
        <p:nvSpPr>
          <p:cNvPr id="6" name="Content Placeholder 5">
            <a:extLst>
              <a:ext uri="{FF2B5EF4-FFF2-40B4-BE49-F238E27FC236}">
                <a16:creationId xmlns:a16="http://schemas.microsoft.com/office/drawing/2014/main" id="{51184028-7F65-AF48-F754-693B68C0D590}"/>
              </a:ext>
            </a:extLst>
          </p:cNvPr>
          <p:cNvSpPr>
            <a:spLocks noGrp="1"/>
          </p:cNvSpPr>
          <p:nvPr>
            <p:ph idx="1"/>
          </p:nvPr>
        </p:nvSpPr>
        <p:spPr>
          <a:xfrm>
            <a:off x="581193" y="2303486"/>
            <a:ext cx="11029615" cy="4337946"/>
          </a:xfrm>
        </p:spPr>
        <p:txBody>
          <a:bodyPr>
            <a:noAutofit/>
          </a:bodyPr>
          <a:lstStyle/>
          <a:p>
            <a:pPr>
              <a:buFont typeface="Wingdings" panose="05000000000000000000" pitchFamily="2" charset="2"/>
              <a:buChar char="§"/>
            </a:pPr>
            <a:r>
              <a:rPr lang="en-US" sz="3200" b="1" dirty="0"/>
              <a:t>To implement RFID blocking, follow these steps:</a:t>
            </a:r>
          </a:p>
          <a:p>
            <a:pPr marL="838350" lvl="1" indent="-514350">
              <a:buFont typeface="+mj-lt"/>
              <a:buAutoNum type="arabicPeriod"/>
            </a:pPr>
            <a:r>
              <a:rPr lang="en-US" sz="2900" b="1" dirty="0"/>
              <a:t>Identify RFID-enabled devices that require protection.</a:t>
            </a:r>
          </a:p>
          <a:p>
            <a:pPr marL="838350" lvl="1" indent="-514350">
              <a:buFont typeface="+mj-lt"/>
              <a:buAutoNum type="arabicPeriod"/>
            </a:pPr>
            <a:r>
              <a:rPr lang="en-US" sz="2900" b="1" dirty="0"/>
              <a:t>Choose the appropriate RFID-blocking solution based on your needs.</a:t>
            </a:r>
          </a:p>
        </p:txBody>
      </p:sp>
    </p:spTree>
    <p:extLst>
      <p:ext uri="{BB962C8B-B14F-4D97-AF65-F5344CB8AC3E}">
        <p14:creationId xmlns:p14="http://schemas.microsoft.com/office/powerpoint/2010/main" val="89735429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{77DF8C7E-1615-49F9-AA3E-5C859EF1F1A0}tf33552983_win32</Template>
  <TotalTime>107</TotalTime>
  <Words>687</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Franklin Gothic Book</vt:lpstr>
      <vt:lpstr>Franklin Gothic Demi</vt:lpstr>
      <vt:lpstr>Wingdings</vt:lpstr>
      <vt:lpstr>Wingdings 2</vt:lpstr>
      <vt:lpstr>DividendVTI</vt:lpstr>
      <vt:lpstr>Bug Bounty Vulnerability Scanner</vt:lpstr>
      <vt:lpstr>INTRODUCTION</vt:lpstr>
      <vt:lpstr>Understanding RFID Technology</vt:lpstr>
      <vt:lpstr>Understanding RFID Technology</vt:lpstr>
      <vt:lpstr>Security Threats of RFID</vt:lpstr>
      <vt:lpstr>RFID Blocking Techniques</vt:lpstr>
      <vt:lpstr>Types of RFID Blocking Solutions</vt:lpstr>
      <vt:lpstr>Types of RFID Blocking Solutions</vt:lpstr>
      <vt:lpstr>Implementation of RFID Blocking</vt:lpstr>
      <vt:lpstr>Implementation of RFID Blocking</vt:lpstr>
      <vt:lpstr>Hardware and Software Requirements</vt:lpstr>
      <vt:lpstr>Hardware and Software Requirements</vt:lpstr>
      <vt:lpstr>Applications of RFID Blocking</vt:lpstr>
      <vt:lpstr> Future of RFID Security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Dhrumil patel</dc:creator>
  <cp:lastModifiedBy>Dhrumil patel</cp:lastModifiedBy>
  <cp:revision>3</cp:revision>
  <dcterms:created xsi:type="dcterms:W3CDTF">2025-02-05T06:25:15Z</dcterms:created>
  <dcterms:modified xsi:type="dcterms:W3CDTF">2025-03-11T12:05:25Z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