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IN" dirty="0"/>
              <a:t>Mobile Application Security Assessment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Autofit/>
          </a:bodyPr>
          <a:lstStyle/>
          <a:p>
            <a:r>
              <a:rPr lang="en-US" sz="2200" dirty="0"/>
              <a:t>Dhrumil patel -- </a:t>
            </a:r>
            <a:r>
              <a:rPr lang="en-US" sz="2200" dirty="0" err="1"/>
              <a:t>CodeAlpha</a:t>
            </a:r>
            <a:endParaRPr lang="en-US" sz="2200" dirty="0"/>
          </a:p>
          <a:p>
            <a:endParaRPr lang="en-US" sz="2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C2D8-9C3D-A563-3BE5-9113B07F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BB0F-E3E5-28FD-310C-E38902DB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Insecure Communication</a:t>
            </a:r>
            <a:endParaRPr lang="en-US" sz="4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97599-066E-0F93-2A7E-3975A205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750556"/>
          </a:xfrm>
        </p:spPr>
        <p:txBody>
          <a:bodyPr>
            <a:noAutofit/>
          </a:bodyPr>
          <a:lstStyle/>
          <a:p>
            <a:r>
              <a:rPr lang="en-IN" sz="3800" dirty="0"/>
              <a:t>Lack of HTTPS encryption </a:t>
            </a:r>
          </a:p>
          <a:p>
            <a:r>
              <a:rPr lang="en-US" sz="3800" dirty="0"/>
              <a:t>Use of weak cryptographic protocols </a:t>
            </a:r>
          </a:p>
          <a:p>
            <a:r>
              <a:rPr lang="en-IN" sz="3800" dirty="0"/>
              <a:t>Man-in-the-middle (MITM) attacks</a:t>
            </a:r>
          </a:p>
        </p:txBody>
      </p:sp>
    </p:spTree>
    <p:extLst>
      <p:ext uri="{BB962C8B-B14F-4D97-AF65-F5344CB8AC3E}">
        <p14:creationId xmlns:p14="http://schemas.microsoft.com/office/powerpoint/2010/main" val="282715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354AE-788E-7AE7-DA8D-48251553E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F3A9-56CE-75E1-3887-75AB1214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Insecure Communication</a:t>
            </a:r>
            <a:endParaRPr lang="en-US" sz="4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05866-8B8D-03A1-3C4A-D198084F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US" sz="3800" dirty="0"/>
              <a:t>Preventative Measures:</a:t>
            </a:r>
          </a:p>
          <a:p>
            <a:pPr lvl="2"/>
            <a:r>
              <a:rPr lang="en-US" sz="3800" dirty="0"/>
              <a:t>  Enforce HTTPS/TLS 1.2+</a:t>
            </a:r>
          </a:p>
          <a:p>
            <a:pPr lvl="2"/>
            <a:r>
              <a:rPr lang="en-US" sz="3800" dirty="0"/>
              <a:t>  Implement certificate pinning</a:t>
            </a:r>
          </a:p>
          <a:p>
            <a:pPr lvl="2"/>
            <a:r>
              <a:rPr lang="en-US" sz="3800" dirty="0"/>
              <a:t>  Use strong encryption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56368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13AC0-5D0D-8A4C-DD42-C1E13A7BA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93C9-2351-3B37-BC0E-2213D29B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Security Assessment Methodology</a:t>
            </a:r>
            <a:endParaRPr lang="en-US" sz="4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8AF23-DAAB-B941-52F2-06F63D83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750556"/>
          </a:xfrm>
        </p:spPr>
        <p:txBody>
          <a:bodyPr>
            <a:noAutofit/>
          </a:bodyPr>
          <a:lstStyle/>
          <a:p>
            <a:r>
              <a:rPr lang="en-US" sz="3200" dirty="0"/>
              <a:t>Identify Application Components</a:t>
            </a:r>
          </a:p>
          <a:p>
            <a:r>
              <a:rPr lang="en-US" sz="3200" dirty="0"/>
              <a:t>Analyze Permissions and Data Storage</a:t>
            </a:r>
          </a:p>
          <a:p>
            <a:r>
              <a:rPr lang="en-US" sz="3200" dirty="0"/>
              <a:t>Perform Static and Dynamic Analysis</a:t>
            </a:r>
          </a:p>
          <a:p>
            <a:r>
              <a:rPr lang="en-US" sz="3200" dirty="0"/>
              <a:t>Evaluate Network Security (TLS/SSL)</a:t>
            </a:r>
          </a:p>
          <a:p>
            <a:r>
              <a:rPr lang="en-US" sz="3200" dirty="0"/>
              <a:t>Test Authentication and Authorization Mechanisms</a:t>
            </a:r>
          </a:p>
          <a:p>
            <a:r>
              <a:rPr lang="en-US" sz="3200" dirty="0"/>
              <a:t>Reverse Engineer for Vulnerabilities</a:t>
            </a:r>
          </a:p>
          <a:p>
            <a:r>
              <a:rPr lang="en-US" sz="3200" dirty="0"/>
              <a:t>Report and Remediate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85334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DB2F-73A8-B536-B637-C6CF796B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083B-4ECA-B501-9546-F765C879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Secure Authentication &amp; Authorization</a:t>
            </a:r>
            <a:endParaRPr lang="en-US" sz="4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89C-663E-B64A-2B49-D1A7D60D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US" sz="3800" dirty="0"/>
              <a:t>Weak passwords and authentication methods</a:t>
            </a:r>
          </a:p>
          <a:p>
            <a:r>
              <a:rPr lang="en-US" sz="3800" dirty="0"/>
              <a:t>Missing multi-factor authentication (MFA)</a:t>
            </a:r>
          </a:p>
          <a:p>
            <a:r>
              <a:rPr lang="en-US" sz="3800" dirty="0"/>
              <a:t>Broken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84309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5F5BB-815F-4FA8-C203-73FB02525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B07E-9236-80F9-6146-E985F9DC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Secure Authentication &amp; Authorization</a:t>
            </a:r>
            <a:endParaRPr lang="en-US" sz="4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DB64E-7C3B-233B-C5DA-762AFA19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IN" sz="3800" dirty="0"/>
              <a:t>Preventative Measures:</a:t>
            </a:r>
          </a:p>
          <a:p>
            <a:pPr lvl="1"/>
            <a:r>
              <a:rPr lang="en-IN" sz="3500" dirty="0"/>
              <a:t>  Enforce strong password policies</a:t>
            </a:r>
          </a:p>
          <a:p>
            <a:pPr lvl="1"/>
            <a:r>
              <a:rPr lang="en-IN" sz="3500" dirty="0"/>
              <a:t>  Implement MFA</a:t>
            </a:r>
          </a:p>
          <a:p>
            <a:pPr lvl="1"/>
            <a:r>
              <a:rPr lang="en-IN" sz="3500" dirty="0"/>
              <a:t>  Use secure session handling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67244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ACBBB-9B8B-9074-5B6C-A80E458C8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92EE-92D6-6108-F510-F4407ED9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Reverse Engineering &amp; Code Tampering</a:t>
            </a:r>
            <a:endParaRPr lang="en-US" sz="4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FDD74-C2CE-E231-571A-C5FF5747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IN" sz="3200" dirty="0"/>
              <a:t>Attackers decompile APKs to extract sensitive logic</a:t>
            </a:r>
          </a:p>
          <a:p>
            <a:r>
              <a:rPr lang="en-IN" sz="3200" dirty="0"/>
              <a:t>Code modifications can introduce backdoors</a:t>
            </a:r>
          </a:p>
          <a:p>
            <a:r>
              <a:rPr lang="en-IN" sz="3200" dirty="0"/>
              <a:t>Preventative Measures:</a:t>
            </a:r>
          </a:p>
          <a:p>
            <a:pPr lvl="1"/>
            <a:r>
              <a:rPr lang="en-IN" sz="2900" dirty="0"/>
              <a:t>  Obfuscate code using </a:t>
            </a:r>
            <a:r>
              <a:rPr lang="en-IN" sz="2900" dirty="0" err="1"/>
              <a:t>ProGuard</a:t>
            </a:r>
            <a:r>
              <a:rPr lang="en-IN" sz="2900" dirty="0"/>
              <a:t> or R8</a:t>
            </a:r>
          </a:p>
          <a:p>
            <a:pPr lvl="1"/>
            <a:r>
              <a:rPr lang="en-IN" sz="2900" dirty="0"/>
              <a:t>  Implement integrity checks</a:t>
            </a:r>
          </a:p>
          <a:p>
            <a:pPr lvl="1"/>
            <a:r>
              <a:rPr lang="en-IN" sz="2900" dirty="0"/>
              <a:t>  Monitor app </a:t>
            </a:r>
            <a:r>
              <a:rPr lang="en-IN" sz="2900" dirty="0" err="1"/>
              <a:t>behavior</a:t>
            </a:r>
            <a:r>
              <a:rPr lang="en-IN" sz="2900" dirty="0"/>
              <a:t> with runtime protections</a:t>
            </a:r>
          </a:p>
        </p:txBody>
      </p:sp>
    </p:spTree>
    <p:extLst>
      <p:ext uri="{BB962C8B-B14F-4D97-AF65-F5344CB8AC3E}">
        <p14:creationId xmlns:p14="http://schemas.microsoft.com/office/powerpoint/2010/main" val="12658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DC67C-D660-AD20-1380-AA24C02B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3D37-F672-96AD-6723-A1B41703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OWASP Mobile Top 10 Risks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06B1B-C32D-882A-49CF-210791A7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IN" sz="3800" dirty="0"/>
              <a:t>M1: Improper Platform Usage</a:t>
            </a:r>
          </a:p>
          <a:p>
            <a:r>
              <a:rPr lang="en-IN" sz="3800" dirty="0"/>
              <a:t>M2: Insecure Data Storage</a:t>
            </a:r>
          </a:p>
          <a:p>
            <a:r>
              <a:rPr lang="en-IN" sz="3800" dirty="0"/>
              <a:t>M3: Insecure Communication</a:t>
            </a:r>
          </a:p>
          <a:p>
            <a:r>
              <a:rPr lang="en-IN" sz="3800" dirty="0"/>
              <a:t>M4: Insecure Authentication</a:t>
            </a:r>
          </a:p>
          <a:p>
            <a:r>
              <a:rPr lang="en-IN" sz="3800" dirty="0"/>
              <a:t>M5: Insufficient Cryptography</a:t>
            </a:r>
          </a:p>
        </p:txBody>
      </p:sp>
    </p:spTree>
    <p:extLst>
      <p:ext uri="{BB962C8B-B14F-4D97-AF65-F5344CB8AC3E}">
        <p14:creationId xmlns:p14="http://schemas.microsoft.com/office/powerpoint/2010/main" val="321619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F4969-85BF-180E-500D-98D996397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B3BD-F60A-B6FA-4FF0-DD6892D6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OWASP Mobile Top 10 Risks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937F-A028-C65C-F4C8-CE514F88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US" sz="3800" dirty="0"/>
              <a:t>M6: Insecure Authorization</a:t>
            </a:r>
          </a:p>
          <a:p>
            <a:r>
              <a:rPr lang="en-US" sz="3800" dirty="0"/>
              <a:t>M7: Client Code Quality</a:t>
            </a:r>
          </a:p>
          <a:p>
            <a:r>
              <a:rPr lang="en-US" sz="3800" dirty="0"/>
              <a:t>M8: Code Tampering</a:t>
            </a:r>
          </a:p>
          <a:p>
            <a:r>
              <a:rPr lang="en-US" sz="3800" dirty="0"/>
              <a:t>M9: Reverse Engineering</a:t>
            </a:r>
          </a:p>
          <a:p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400025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0E6E7-DCE7-5819-DC4E-D6E9D1B4B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8004-F618-67CA-F820-5D2189FE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Best Practices for Mobile App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FDD13-7F52-3C0C-1FA3-8D4089C2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US" sz="3200" dirty="0"/>
              <a:t>Encrypt sensitive data</a:t>
            </a:r>
          </a:p>
          <a:p>
            <a:r>
              <a:rPr lang="en-US" sz="3200" dirty="0"/>
              <a:t>Use secure communication protocols</a:t>
            </a:r>
          </a:p>
          <a:p>
            <a:r>
              <a:rPr lang="en-US" sz="3200" dirty="0"/>
              <a:t>Implement proper authentication &amp; authorization</a:t>
            </a:r>
          </a:p>
          <a:p>
            <a:r>
              <a:rPr lang="en-US" sz="3200" dirty="0"/>
              <a:t>Keep applications updated</a:t>
            </a:r>
          </a:p>
          <a:p>
            <a:r>
              <a:rPr lang="en-US" sz="3200" dirty="0"/>
              <a:t>Perform regular security assessments</a:t>
            </a:r>
          </a:p>
          <a:p>
            <a:r>
              <a:rPr lang="en-US" sz="3200" dirty="0"/>
              <a:t>Use security testing tools (</a:t>
            </a:r>
            <a:r>
              <a:rPr lang="en-US" sz="3200" dirty="0" err="1"/>
              <a:t>MobSF</a:t>
            </a:r>
            <a:r>
              <a:rPr lang="en-US" sz="3200" dirty="0"/>
              <a:t>, Burp Suite, Frida)</a:t>
            </a:r>
          </a:p>
        </p:txBody>
      </p:sp>
    </p:spTree>
    <p:extLst>
      <p:ext uri="{BB962C8B-B14F-4D97-AF65-F5344CB8AC3E}">
        <p14:creationId xmlns:p14="http://schemas.microsoft.com/office/powerpoint/2010/main" val="153309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6B167-9A7D-59A9-57AB-0A15A20D7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3823-09E8-3BE1-2E39-2B12D345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Best Practices for Mobile App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ADC02-58C6-C152-D1D4-255FF008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US" sz="3200" dirty="0"/>
              <a:t>Implement Secure Data Storage Techniques</a:t>
            </a:r>
          </a:p>
          <a:p>
            <a:r>
              <a:rPr lang="en-US" sz="3200" dirty="0"/>
              <a:t>Use Strong Authentication and OAuth2</a:t>
            </a:r>
          </a:p>
          <a:p>
            <a:r>
              <a:rPr lang="en-US" sz="3200" dirty="0"/>
              <a:t>Encrypt Network Communications with TLS 1.2/1.3</a:t>
            </a:r>
          </a:p>
          <a:p>
            <a:r>
              <a:rPr lang="en-US" sz="3200" dirty="0"/>
              <a:t>Regularly Perform Security Audits</a:t>
            </a:r>
          </a:p>
          <a:p>
            <a:r>
              <a:rPr lang="en-US" sz="3200" dirty="0"/>
              <a:t>Educate Users on Security Awareness</a:t>
            </a:r>
          </a:p>
        </p:txBody>
      </p:sp>
    </p:spTree>
    <p:extLst>
      <p:ext uri="{BB962C8B-B14F-4D97-AF65-F5344CB8AC3E}">
        <p14:creationId xmlns:p14="http://schemas.microsoft.com/office/powerpoint/2010/main" val="196608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BD442-BFF6-DB31-E7CA-36B511BB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rmAutofit fontScale="62500" lnSpcReduction="20000"/>
          </a:bodyPr>
          <a:lstStyle/>
          <a:p>
            <a:endParaRPr lang="en-US" sz="4600" dirty="0"/>
          </a:p>
          <a:p>
            <a:r>
              <a:rPr lang="en-US" sz="4600" dirty="0"/>
              <a:t>Mobile applications store and transmit sensitive data.</a:t>
            </a:r>
          </a:p>
          <a:p>
            <a:r>
              <a:rPr lang="en-US" sz="4600" dirty="0"/>
              <a:t>Security vulnerabilities expose user data to cyber threats.</a:t>
            </a:r>
          </a:p>
          <a:p>
            <a:r>
              <a:rPr lang="en-US" sz="4600" dirty="0"/>
              <a:t>This assessment focuses on identifying security risks and best practices.</a:t>
            </a:r>
          </a:p>
          <a:p>
            <a:r>
              <a:rPr lang="en-US" sz="4600" dirty="0"/>
              <a:t>Mobile application security assessment is a crucial process that involves identifying and mitigating security risks to protect user data and maintain application integrity.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FB9F9-579E-8B15-541B-655271C1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D224-75DA-1DAF-07AA-44384BE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7F47A-731D-5A15-3014-0F54917F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US" sz="3800" dirty="0"/>
              <a:t>Mobile application security is a continuous process. Regular assessments, security best practices, and proactive threat mitigation are essential for maintaining a secure mobile application.</a:t>
            </a:r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30385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9EBBA-1E6E-361F-2E17-EDC01D1B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A5AB-C012-2B26-C5F9-A4F4CBB4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F7534-E533-D8AC-7E49-945BAA33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US" sz="3800" dirty="0"/>
              <a:t>OWASP Mobile Security Testing Guide</a:t>
            </a:r>
          </a:p>
          <a:p>
            <a:r>
              <a:rPr lang="en-US" sz="3800" dirty="0"/>
              <a:t>NIST Guidelines for Mobile Security</a:t>
            </a:r>
          </a:p>
          <a:p>
            <a:r>
              <a:rPr lang="en-US" sz="3800" dirty="0"/>
              <a:t>Various Security Tools and 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15953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7AA89-0316-7A89-7F88-EB7E0233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8F5-6D77-6626-BA1F-FF672897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Why is Mobile App Security Important?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4E378-A827-452C-4EEB-4E15F5AE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IN" sz="3200" dirty="0"/>
              <a:t>Protects all the sensitive user data </a:t>
            </a:r>
          </a:p>
          <a:p>
            <a:r>
              <a:rPr lang="en-IN" sz="3200" dirty="0"/>
              <a:t>Prevents the unauthorized access </a:t>
            </a:r>
          </a:p>
          <a:p>
            <a:r>
              <a:rPr lang="en-IN" sz="3200" dirty="0"/>
              <a:t>Ensures the regulatory compliance</a:t>
            </a:r>
            <a:endParaRPr lang="en-US" sz="3200" dirty="0"/>
          </a:p>
          <a:p>
            <a:r>
              <a:rPr lang="en-US" sz="3200" dirty="0"/>
              <a:t>Maintains user trust and application reputation.</a:t>
            </a:r>
          </a:p>
          <a:p>
            <a:r>
              <a:rPr lang="en-US" sz="3200" dirty="0"/>
              <a:t>Prevents financial and reputational losses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24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0FE8-B921-C485-1B66-00E6F203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9900-57E3-BC70-3A88-37580B9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Case Studies of Mobile Security Breaches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A0704-3811-5449-9C31-F5F7B906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800" dirty="0"/>
          </a:p>
          <a:p>
            <a:r>
              <a:rPr lang="en-IN" sz="3800" dirty="0"/>
              <a:t>WhatsApp Vulnerability (2019): Remote code execution via crafted messages.</a:t>
            </a:r>
          </a:p>
          <a:p>
            <a:r>
              <a:rPr lang="en-IN" sz="3800" dirty="0"/>
              <a:t>TikTok Security Flaws (2020): Account hijacking via deep link vulnerabilities.</a:t>
            </a:r>
          </a:p>
          <a:p>
            <a:r>
              <a:rPr lang="en-IN" sz="3800" dirty="0"/>
              <a:t>Banking App Breaches: Data leaks due to insecure API implementations.</a:t>
            </a:r>
          </a:p>
          <a:p>
            <a:pPr marL="0" indent="0">
              <a:buNone/>
            </a:pP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74116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122F-BA85-51FB-DCC2-40F905AB7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E944-2DA7-324A-AF9E-DD7FFBF8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/>
              <a:t>Common Security Vulnerabilities</a:t>
            </a:r>
            <a:endParaRPr lang="en-US" sz="4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0EB9-2F5D-4503-938F-464C1B90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IN" sz="4600" dirty="0"/>
              <a:t>Insecure Data Storage </a:t>
            </a:r>
          </a:p>
          <a:p>
            <a:r>
              <a:rPr lang="en-IN" sz="4600" dirty="0"/>
              <a:t>Insecure Communication </a:t>
            </a:r>
          </a:p>
          <a:p>
            <a:r>
              <a:rPr lang="en-IN" sz="4600" dirty="0"/>
              <a:t>Weak Authentication and Authorization </a:t>
            </a:r>
          </a:p>
          <a:p>
            <a:r>
              <a:rPr lang="en-IN" sz="4600" dirty="0"/>
              <a:t>Code Injection Attacks </a:t>
            </a:r>
          </a:p>
          <a:p>
            <a:r>
              <a:rPr lang="en-IN" sz="4600" dirty="0"/>
              <a:t>Reverse Engineering &amp; Code Tampering</a:t>
            </a:r>
          </a:p>
          <a:p>
            <a:r>
              <a:rPr lang="en-IN" sz="4600" dirty="0"/>
              <a:t>Insufficient 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320721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2AFEE-FCD1-8DB6-4965-A403D05BA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6B01-494A-D2D9-2043-C80D35FC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Mobile App Security Assessment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65E2-F8C4-9A9A-E100-51EE8C17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Autofit/>
          </a:bodyPr>
          <a:lstStyle/>
          <a:p>
            <a:r>
              <a:rPr lang="en-IN" sz="3200" dirty="0"/>
              <a:t>Information Gathering </a:t>
            </a:r>
          </a:p>
          <a:p>
            <a:r>
              <a:rPr lang="en-IN" sz="3200" dirty="0"/>
              <a:t>Threat </a:t>
            </a:r>
            <a:r>
              <a:rPr lang="en-IN" sz="3200" dirty="0" err="1"/>
              <a:t>Modeling</a:t>
            </a:r>
            <a:endParaRPr lang="en-IN" sz="3200" dirty="0"/>
          </a:p>
          <a:p>
            <a:r>
              <a:rPr lang="en-IN" sz="3200" dirty="0"/>
              <a:t>Static Analysis </a:t>
            </a:r>
          </a:p>
          <a:p>
            <a:r>
              <a:rPr lang="en-IN" sz="3200" dirty="0"/>
              <a:t>Dynamic Analysis </a:t>
            </a:r>
          </a:p>
          <a:p>
            <a:r>
              <a:rPr lang="en-IN" sz="3200" dirty="0"/>
              <a:t>Penetration Testing </a:t>
            </a:r>
          </a:p>
          <a:p>
            <a:r>
              <a:rPr lang="en-IN" sz="3200" dirty="0"/>
              <a:t>Remediation and Reassessment</a:t>
            </a:r>
          </a:p>
        </p:txBody>
      </p:sp>
    </p:spTree>
    <p:extLst>
      <p:ext uri="{BB962C8B-B14F-4D97-AF65-F5344CB8AC3E}">
        <p14:creationId xmlns:p14="http://schemas.microsoft.com/office/powerpoint/2010/main" val="238031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F6047-3F1F-60C5-5C50-31F08B9AD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30FC-24CB-5E98-A8A7-B3ECE4A3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Tools for Mobile Security Assessment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84028-7F65-AF48-F754-693B68C0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Autofit/>
          </a:bodyPr>
          <a:lstStyle/>
          <a:p>
            <a:r>
              <a:rPr lang="en-IN" sz="3200" dirty="0" err="1"/>
              <a:t>MobSF</a:t>
            </a:r>
            <a:r>
              <a:rPr lang="en-IN" sz="3200" dirty="0"/>
              <a:t> (Mobile Security Framework) </a:t>
            </a:r>
          </a:p>
          <a:p>
            <a:r>
              <a:rPr lang="en-IN" sz="3200" dirty="0" err="1"/>
              <a:t>Drozer</a:t>
            </a:r>
            <a:r>
              <a:rPr lang="en-IN" sz="3200" dirty="0"/>
              <a:t> </a:t>
            </a:r>
          </a:p>
          <a:p>
            <a:r>
              <a:rPr lang="en-IN" sz="3200" dirty="0"/>
              <a:t>Frida </a:t>
            </a:r>
          </a:p>
          <a:p>
            <a:r>
              <a:rPr lang="en-IN" sz="3200" dirty="0"/>
              <a:t>Burp Suite </a:t>
            </a:r>
          </a:p>
          <a:p>
            <a:r>
              <a:rPr lang="en-IN" sz="3200" dirty="0"/>
              <a:t>OWASP ZAP </a:t>
            </a:r>
          </a:p>
          <a:p>
            <a:r>
              <a:rPr lang="en-US" sz="3200" dirty="0" err="1"/>
              <a:t>APKTool</a:t>
            </a:r>
            <a:r>
              <a:rPr lang="en-US" sz="3200" dirty="0"/>
              <a:t> and JADX for reverse engineering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9735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60902-DD1E-7C13-EE66-BC4FED5E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FE6C-F2E4-AFAF-709A-FE1014BB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Insecure Data Storage</a:t>
            </a:r>
            <a:endParaRPr lang="en-US" sz="4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2EE51-C763-2075-977C-38723B79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750556"/>
          </a:xfrm>
        </p:spPr>
        <p:txBody>
          <a:bodyPr>
            <a:noAutofit/>
          </a:bodyPr>
          <a:lstStyle/>
          <a:p>
            <a:r>
              <a:rPr lang="en-US" sz="3800" dirty="0"/>
              <a:t>Storing sensitive data in plain text </a:t>
            </a:r>
          </a:p>
          <a:p>
            <a:r>
              <a:rPr lang="en-IN" sz="3800" dirty="0"/>
              <a:t>Lack of encryption </a:t>
            </a:r>
          </a:p>
          <a:p>
            <a:r>
              <a:rPr lang="en-IN" sz="3800" dirty="0"/>
              <a:t>Improper access controls </a:t>
            </a:r>
          </a:p>
        </p:txBody>
      </p:sp>
    </p:spTree>
    <p:extLst>
      <p:ext uri="{BB962C8B-B14F-4D97-AF65-F5344CB8AC3E}">
        <p14:creationId xmlns:p14="http://schemas.microsoft.com/office/powerpoint/2010/main" val="269168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27D30-1ADA-DE61-E879-A1AD6F3EA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80C6-4E74-F9D4-D40D-75BF0135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Insecure Data Storage</a:t>
            </a:r>
            <a:endParaRPr lang="en-US" sz="4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5102B-E976-4728-CEA3-CECCD584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IN" sz="3800" dirty="0"/>
              <a:t>Preventative Measures:</a:t>
            </a:r>
            <a:endParaRPr lang="en-US" sz="3800" dirty="0"/>
          </a:p>
          <a:p>
            <a:pPr lvl="1"/>
            <a:r>
              <a:rPr lang="en-US" sz="3800" dirty="0"/>
              <a:t>Use encrypted storage (KeyStore, Secure Enclave) </a:t>
            </a:r>
          </a:p>
          <a:p>
            <a:pPr lvl="1"/>
            <a:r>
              <a:rPr lang="en-IN" sz="3800" dirty="0"/>
              <a:t>Implement proper access controls</a:t>
            </a:r>
          </a:p>
          <a:p>
            <a:pPr lvl="1"/>
            <a:r>
              <a:rPr lang="en-US" sz="3800" dirty="0"/>
              <a:t>Avoid storing sensitive data locally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6946722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{77DF8C7E-1615-49F9-AA3E-5C859EF1F1A0}tf33552983_win32</Template>
  <TotalTime>48</TotalTime>
  <Words>556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Franklin Gothic Book</vt:lpstr>
      <vt:lpstr>Franklin Gothic Demi</vt:lpstr>
      <vt:lpstr>Wingdings 2</vt:lpstr>
      <vt:lpstr>DividendVTI</vt:lpstr>
      <vt:lpstr>Mobile Application Security Assessment</vt:lpstr>
      <vt:lpstr>INTRODUCTION</vt:lpstr>
      <vt:lpstr>Why is Mobile App Security Important?</vt:lpstr>
      <vt:lpstr>Case Studies of Mobile Security Breaches</vt:lpstr>
      <vt:lpstr>Common Security Vulnerabilities</vt:lpstr>
      <vt:lpstr>Mobile App Security Assessment Process</vt:lpstr>
      <vt:lpstr>Tools for Mobile Security Assessment</vt:lpstr>
      <vt:lpstr>Insecure Data Storage</vt:lpstr>
      <vt:lpstr>Insecure Data Storage</vt:lpstr>
      <vt:lpstr>Insecure Communication</vt:lpstr>
      <vt:lpstr>Insecure Communication</vt:lpstr>
      <vt:lpstr>Security Assessment Methodology</vt:lpstr>
      <vt:lpstr>Secure Authentication &amp; Authorization</vt:lpstr>
      <vt:lpstr>Secure Authentication &amp; Authorization</vt:lpstr>
      <vt:lpstr>Reverse Engineering &amp; Code Tampering</vt:lpstr>
      <vt:lpstr>OWASP Mobile Top 10 Risks</vt:lpstr>
      <vt:lpstr>OWASP Mobile Top 10 Risks</vt:lpstr>
      <vt:lpstr>Best Practices for Mobile App Security</vt:lpstr>
      <vt:lpstr>Best Practices for Mobile App Security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Dhrumil patel</dc:creator>
  <cp:lastModifiedBy>Dhrumil patel</cp:lastModifiedBy>
  <cp:revision>1</cp:revision>
  <dcterms:created xsi:type="dcterms:W3CDTF">2025-02-05T06:25:15Z</dcterms:created>
  <dcterms:modified xsi:type="dcterms:W3CDTF">2025-02-05T07:13:33Z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