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hDClKd0tZHO/s7xnVAWDugpbw5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2fc16435c_1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62fc16435c_19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2fc16435c_1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2fc16435c_19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2fb93cb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62fb93cb25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2fc16435c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2fc16435c_1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2fc16435c_1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62fc16435c_1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fc16435c_1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62fc16435c_19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fc16435c_1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2fc16435c_19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fc16435c_1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2fc16435c_19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fc16435c_19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62fc16435c_19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fc16435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62fc16435c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carlosgdcj/genius-song-lyrics-with-language-information" TargetMode="External"/><Relationship Id="rId4" Type="http://schemas.openxmlformats.org/officeDocument/2006/relationships/hyperlink" Target="https://www.kaggle.com/datasets/carlosgdcj/genius-song-lyrics-with-language-information" TargetMode="External"/><Relationship Id="rId5" Type="http://schemas.openxmlformats.org/officeDocument/2006/relationships/hyperlink" Target="https://www.kaggle.com/datasets/carlosgdcj/genius-song-lyrics-with-language-information" TargetMode="External"/><Relationship Id="rId6" Type="http://schemas.openxmlformats.org/officeDocument/2006/relationships/hyperlink" Target="https://geniu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903292">
            <a:off x="13490588" y="-1201402"/>
            <a:ext cx="9386756" cy="9519796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-12" y="3965713"/>
            <a:ext cx="96624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100" rtl="0" algn="ctr">
              <a:lnSpc>
                <a:spcPct val="107000"/>
              </a:lnSpc>
              <a:spcBef>
                <a:spcPts val="1200"/>
              </a:spcBef>
              <a:spcAft>
                <a:spcPts val="2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900">
                <a:solidFill>
                  <a:schemeClr val="dk1"/>
                </a:solidFill>
              </a:rPr>
              <a:t>Lyrics Generator: Deep Learning	for Artist and Sentiment-Driven Lyrics Composition</a:t>
            </a:r>
            <a:endParaRPr b="1" sz="4900">
              <a:solidFill>
                <a:schemeClr val="dk1"/>
              </a:solidFill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12287086" y="5648898"/>
            <a:ext cx="1578945" cy="1578945"/>
            <a:chOff x="0" y="0"/>
            <a:chExt cx="812800" cy="8128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560875" y="7392225"/>
            <a:ext cx="89088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Ashritha Kumari B, Dhrumil Shah, Himant Goyal, Ramya Sudireddy, Shashank Shashishekhar Reddy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908800" cy="37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fc16435c_19_45"/>
          <p:cNvSpPr txBox="1"/>
          <p:nvPr/>
        </p:nvSpPr>
        <p:spPr>
          <a:xfrm>
            <a:off x="1737400" y="2923645"/>
            <a:ext cx="83973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Development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62fc16435c_19_45"/>
          <p:cNvSpPr txBox="1"/>
          <p:nvPr/>
        </p:nvSpPr>
        <p:spPr>
          <a:xfrm>
            <a:off x="1737400" y="4308000"/>
            <a:ext cx="1567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Embedding Layer: Convert characters into numerical vectors for effective information representation.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Gated Recurrent Unit (GRU) Layer: Capture dependencies within lyrics, addressing the vanishing gradient problem.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Dense Layer: Process GRU outputs for final abstraction and logits generation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g262fc16435c_19_45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88" name="Google Shape;188;g262fc16435c_19_45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89" name="Google Shape;189;g262fc16435c_19_45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g262fc16435c_19_45"/>
          <p:cNvSpPr txBox="1"/>
          <p:nvPr/>
        </p:nvSpPr>
        <p:spPr>
          <a:xfrm>
            <a:off x="1737400" y="6388275"/>
            <a:ext cx="587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Flow Diagram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g262fc16435c_19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400" y="7426825"/>
            <a:ext cx="13649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fc16435c_19_56"/>
          <p:cNvSpPr txBox="1"/>
          <p:nvPr/>
        </p:nvSpPr>
        <p:spPr>
          <a:xfrm>
            <a:off x="1737400" y="2923645"/>
            <a:ext cx="83973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262fc16435c_19_56"/>
          <p:cNvSpPr txBox="1"/>
          <p:nvPr/>
        </p:nvSpPr>
        <p:spPr>
          <a:xfrm>
            <a:off x="1737400" y="4308000"/>
            <a:ext cx="15670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 quantitative metrics like Bleu Score with the chencherry.method1..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Bleu1 Score: 0.004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Metrics derived from a previous paper was used to get the Lyrics Quality Score, Rhyme Density Score and Sentiment Score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Lyrics Quality Score: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Rhyme Density Score: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Sentiment Score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g262fc16435c_19_56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99" name="Google Shape;199;g262fc16435c_19_56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00" name="Google Shape;200;g262fc16435c_19_56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fb93cb25_0_78"/>
          <p:cNvSpPr txBox="1"/>
          <p:nvPr/>
        </p:nvSpPr>
        <p:spPr>
          <a:xfrm>
            <a:off x="1543700" y="4350875"/>
            <a:ext cx="152388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6" name="Google Shape;206;g262fb93cb25_0_78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207" name="Google Shape;207;g262fb93cb25_0_78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08" name="Google Shape;208;g262fb93cb25_0_78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Results</a:t>
              </a:r>
              <a:endParaRPr b="1" i="0" sz="7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09" name="Google Shape;209;g262fb93cb25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3" y="2636400"/>
            <a:ext cx="9248475" cy="7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62fb93cb25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8625" y="2636400"/>
            <a:ext cx="8609375" cy="76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62fb93cb25_0_78"/>
          <p:cNvSpPr txBox="1"/>
          <p:nvPr/>
        </p:nvSpPr>
        <p:spPr>
          <a:xfrm>
            <a:off x="184350" y="1916850"/>
            <a:ext cx="1810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Kanye</a:t>
            </a:r>
            <a:r>
              <a:rPr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West epoch 20 													Kanye West epoch 30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2fc16435c_12_6"/>
          <p:cNvSpPr txBox="1"/>
          <p:nvPr/>
        </p:nvSpPr>
        <p:spPr>
          <a:xfrm>
            <a:off x="1543700" y="4350875"/>
            <a:ext cx="152388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7" name="Google Shape;217;g262fc16435c_12_6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218" name="Google Shape;218;g262fc16435c_12_6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19" name="Google Shape;219;g262fc16435c_12_6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Results</a:t>
              </a:r>
              <a:endParaRPr b="1" i="0" sz="7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0" name="Google Shape;220;g262fc16435c_12_6"/>
          <p:cNvSpPr txBox="1"/>
          <p:nvPr/>
        </p:nvSpPr>
        <p:spPr>
          <a:xfrm>
            <a:off x="103700" y="2013513"/>
            <a:ext cx="181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Ed Sheeran </a:t>
            </a:r>
            <a:r>
              <a:rPr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epoch 20												 Ed Sheeran epoch 30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g262fc16435c_1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9725"/>
            <a:ext cx="9224702" cy="74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62fc16435c_1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6450" y="2811600"/>
            <a:ext cx="8701550" cy="74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2fc16435c_17_2"/>
          <p:cNvSpPr txBox="1"/>
          <p:nvPr/>
        </p:nvSpPr>
        <p:spPr>
          <a:xfrm>
            <a:off x="1737400" y="2923645"/>
            <a:ext cx="839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and Future Scope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262fc16435c_17_2"/>
          <p:cNvSpPr txBox="1"/>
          <p:nvPr/>
        </p:nvSpPr>
        <p:spPr>
          <a:xfrm>
            <a:off x="1737400" y="4308000"/>
            <a:ext cx="1567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Demonstrated promising results with RNN in artist-specific lyric generation.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Successful capture of intricate nuances, including vocabulary, rhyme schemes, and thematic elements.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Generated lyrics exhibit coherence and authenticity, resembling distinctive artist traits.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highlights the power of machine learning in natural language processing for music creativity.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directions include lyric customization, genre experimentation, and audio synthesis from lyrics.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" name="Google Shape;229;g262fc16435c_17_2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230" name="Google Shape;230;g262fc16435c_17_2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231" name="Google Shape;231;g262fc16435c_17_2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/>
        </p:nvSpPr>
        <p:spPr>
          <a:xfrm>
            <a:off x="5361112" y="4229634"/>
            <a:ext cx="390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 rot="-1898322">
            <a:off x="13299669" y="5075791"/>
            <a:ext cx="8700980" cy="8722787"/>
          </a:xfrm>
          <a:custGeom>
            <a:rect b="b" l="l" r="r" t="t"/>
            <a:pathLst>
              <a:path extrusionOk="0"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9"/>
          <p:cNvSpPr/>
          <p:nvPr/>
        </p:nvSpPr>
        <p:spPr>
          <a:xfrm rot="-1898322">
            <a:off x="-3784911" y="-3899454"/>
            <a:ext cx="8700980" cy="8722787"/>
          </a:xfrm>
          <a:custGeom>
            <a:rect b="b" l="l" r="r" t="t"/>
            <a:pathLst>
              <a:path extrusionOk="0"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9"/>
          <p:cNvSpPr txBox="1"/>
          <p:nvPr/>
        </p:nvSpPr>
        <p:spPr>
          <a:xfrm>
            <a:off x="5361112" y="2575440"/>
            <a:ext cx="8460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10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737400" y="2923645"/>
            <a:ext cx="83973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737400" y="4308000"/>
            <a:ext cx="156705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B100E8"/>
                </a:solidFill>
                <a:latin typeface="Roboto"/>
                <a:ea typeface="Roboto"/>
                <a:cs typeface="Roboto"/>
                <a:sym typeface="Roboto"/>
              </a:rPr>
              <a:t>Pushing Boundaries in AI for Creative Expression</a:t>
            </a:r>
            <a:endParaRPr b="1" sz="2600">
              <a:solidFill>
                <a:srgbClr val="B100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Desire to explore AI applications in the creative domain, specifically in music.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Focus on generating artist-specific lyrics for a unique creative process.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Bridging the gap between technology and artistry.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Contribution to the digital transformation in the music industry.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737402" y="6734225"/>
            <a:ext cx="154077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B100E8"/>
                </a:solidFill>
                <a:latin typeface="Roboto"/>
                <a:ea typeface="Roboto"/>
                <a:cs typeface="Roboto"/>
                <a:sym typeface="Roboto"/>
              </a:rPr>
              <a:t>Nurturing Artistic Inspiration</a:t>
            </a:r>
            <a:endParaRPr b="1" sz="2600">
              <a:solidFill>
                <a:srgbClr val="B100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Introduction to AI-driven text generation models.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Unique focus on generating artist-specific lyrics.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Empowering songwriters and inspiring new artists.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Contribution to the evolving digital landscape of the music industry.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101" name="Google Shape;101;p2"/>
          <p:cNvGrpSpPr/>
          <p:nvPr/>
        </p:nvGrpSpPr>
        <p:grpSpPr>
          <a:xfrm>
            <a:off x="0" y="-74012"/>
            <a:ext cx="18288000" cy="1948373"/>
            <a:chOff x="0" y="-38100"/>
            <a:chExt cx="9414331" cy="1002987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03" name="Google Shape;103;p2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fc16435c_19_9"/>
          <p:cNvSpPr txBox="1"/>
          <p:nvPr/>
        </p:nvSpPr>
        <p:spPr>
          <a:xfrm>
            <a:off x="1737400" y="2923645"/>
            <a:ext cx="839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Motivation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262fc16435c_19_9"/>
          <p:cNvSpPr txBox="1"/>
          <p:nvPr/>
        </p:nvSpPr>
        <p:spPr>
          <a:xfrm>
            <a:off x="1737400" y="4308000"/>
            <a:ext cx="156705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Recognizing the various AI-driven text generation models and their contributions.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Emphasizing the unique dimension added by focusing on artist-specific lyric generation, bridging the gap between technology and artistry.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Acknowledgment of the existing AI-driven text generation models and the need for a more artist-specific approach.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Expressing the project's goal of offering a tool that aids songwriters and serves as a source of inspiration for new and aspiring artists.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60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B100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g262fc16435c_19_9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11" name="Google Shape;111;g262fc16435c_19_9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12" name="Google Shape;112;g262fc16435c_19_9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 rot="7536833">
            <a:off x="-4428213" y="-2916505"/>
            <a:ext cx="9627545" cy="9651674"/>
          </a:xfrm>
          <a:custGeom>
            <a:rect b="b" l="l" r="r" t="t"/>
            <a:pathLst>
              <a:path extrusionOk="0"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8" name="Google Shape;118;p3"/>
          <p:cNvGrpSpPr/>
          <p:nvPr/>
        </p:nvGrpSpPr>
        <p:grpSpPr>
          <a:xfrm>
            <a:off x="6411850" y="2554974"/>
            <a:ext cx="3025200" cy="530389"/>
            <a:chOff x="6411850" y="2615699"/>
            <a:chExt cx="3025200" cy="530389"/>
          </a:xfrm>
        </p:grpSpPr>
        <p:sp>
          <p:nvSpPr>
            <p:cNvPr id="119" name="Google Shape;119;p3"/>
            <p:cNvSpPr/>
            <p:nvPr/>
          </p:nvSpPr>
          <p:spPr>
            <a:xfrm>
              <a:off x="6411856" y="2616950"/>
              <a:ext cx="3024944" cy="529138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6411850" y="2615699"/>
              <a:ext cx="30252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 1</a:t>
              </a:r>
              <a:endParaRPr/>
            </a:p>
          </p:txBody>
        </p:sp>
      </p:grpSp>
      <p:sp>
        <p:nvSpPr>
          <p:cNvPr id="121" name="Google Shape;121;p3"/>
          <p:cNvSpPr txBox="1"/>
          <p:nvPr/>
        </p:nvSpPr>
        <p:spPr>
          <a:xfrm>
            <a:off x="6290606" y="1282000"/>
            <a:ext cx="81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b="1" lang="en-US" sz="4800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411850" y="3222150"/>
            <a:ext cx="107430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current state of AI applications in the creative domain, particularly in music, lacks a focus on generating artist-specific lyrics that capture the distinctive style and themes of individual artists</a:t>
            </a:r>
            <a:endParaRPr sz="2400"/>
          </a:p>
        </p:txBody>
      </p:sp>
      <p:sp>
        <p:nvSpPr>
          <p:cNvPr id="123" name="Google Shape;123;p3"/>
          <p:cNvSpPr txBox="1"/>
          <p:nvPr/>
        </p:nvSpPr>
        <p:spPr>
          <a:xfrm>
            <a:off x="6411850" y="5619650"/>
            <a:ext cx="107430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There is a gap between technology and artistry in the context of AI-driven text generation models, and this project aims to bridge that gap.</a:t>
            </a:r>
            <a:endParaRPr sz="2400"/>
          </a:p>
        </p:txBody>
      </p:sp>
      <p:sp>
        <p:nvSpPr>
          <p:cNvPr id="124" name="Google Shape;124;p3"/>
          <p:cNvSpPr txBox="1"/>
          <p:nvPr/>
        </p:nvSpPr>
        <p:spPr>
          <a:xfrm>
            <a:off x="6411850" y="7725425"/>
            <a:ext cx="107430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Create an AI-driven lyric generation system capable of infusing </a:t>
            </a:r>
            <a:r>
              <a:rPr lang="en-US" sz="2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emotional</a:t>
            </a:r>
            <a:r>
              <a:rPr lang="en-US" sz="2400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 intelligence, adapting the tone and sentiment of lyrics to evoke specific emotions, enhancing the overall impact of the song.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126" name="Google Shape;12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6411850" y="4857561"/>
            <a:ext cx="3025200" cy="530389"/>
            <a:chOff x="6411850" y="2615699"/>
            <a:chExt cx="3025200" cy="530389"/>
          </a:xfrm>
        </p:grpSpPr>
        <p:sp>
          <p:nvSpPr>
            <p:cNvPr id="129" name="Google Shape;129;p3"/>
            <p:cNvSpPr/>
            <p:nvPr/>
          </p:nvSpPr>
          <p:spPr>
            <a:xfrm>
              <a:off x="6411856" y="2616950"/>
              <a:ext cx="3024944" cy="529138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6411850" y="2615699"/>
              <a:ext cx="30252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 </a:t>
              </a: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/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6411850" y="6850599"/>
            <a:ext cx="3025200" cy="530389"/>
            <a:chOff x="6411850" y="2615699"/>
            <a:chExt cx="3025200" cy="530389"/>
          </a:xfrm>
        </p:grpSpPr>
        <p:sp>
          <p:nvSpPr>
            <p:cNvPr id="132" name="Google Shape;132;p3"/>
            <p:cNvSpPr/>
            <p:nvPr/>
          </p:nvSpPr>
          <p:spPr>
            <a:xfrm>
              <a:off x="6411856" y="2616950"/>
              <a:ext cx="3024944" cy="529138"/>
            </a:xfrm>
            <a:custGeom>
              <a:rect b="b" l="l" r="r" t="t"/>
              <a:pathLst>
                <a:path extrusionOk="0" h="224211" w="1281756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6411850" y="2615699"/>
              <a:ext cx="30252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 </a:t>
              </a: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00FE"/>
            </a:gs>
            <a:gs pos="25000">
              <a:srgbClr val="C900FE"/>
            </a:gs>
            <a:gs pos="50000">
              <a:srgbClr val="A136FF"/>
            </a:gs>
            <a:gs pos="75000">
              <a:srgbClr val="5142F0"/>
            </a:gs>
            <a:gs pos="100000">
              <a:srgbClr val="0033D9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 rot="-1898322">
            <a:off x="14905080" y="-4731243"/>
            <a:ext cx="8700980" cy="8722787"/>
          </a:xfrm>
          <a:custGeom>
            <a:rect b="b" l="l" r="r" t="t"/>
            <a:pathLst>
              <a:path extrusionOk="0"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 rot="1734526">
            <a:off x="-3257078" y="7773230"/>
            <a:ext cx="7347813" cy="7366228"/>
          </a:xfrm>
          <a:custGeom>
            <a:rect b="b" l="l" r="r" t="t"/>
            <a:pathLst>
              <a:path extrusionOk="0" h="7366228" w="7347813">
                <a:moveTo>
                  <a:pt x="0" y="0"/>
                </a:moveTo>
                <a:lnTo>
                  <a:pt x="7347812" y="0"/>
                </a:lnTo>
                <a:lnTo>
                  <a:pt x="7347812" y="7366229"/>
                </a:lnTo>
                <a:lnTo>
                  <a:pt x="0" y="736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4"/>
          <p:cNvSpPr txBox="1"/>
          <p:nvPr/>
        </p:nvSpPr>
        <p:spPr>
          <a:xfrm>
            <a:off x="921539" y="402796"/>
            <a:ext cx="592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analysis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550" y="1418725"/>
            <a:ext cx="15579274" cy="77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fc16435c_19_18"/>
          <p:cNvSpPr txBox="1"/>
          <p:nvPr/>
        </p:nvSpPr>
        <p:spPr>
          <a:xfrm>
            <a:off x="1737400" y="2923645"/>
            <a:ext cx="83973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262fc16435c_19_18"/>
          <p:cNvSpPr txBox="1"/>
          <p:nvPr/>
        </p:nvSpPr>
        <p:spPr>
          <a:xfrm>
            <a:off x="1737400" y="4308000"/>
            <a:ext cx="156705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https://www.kaggle.com/datasets/carlosgdcj/genius-song-lyrics-with-language-information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immense collection is sourced from</a:t>
            </a:r>
            <a:r>
              <a:rPr lang="en-US" sz="24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Kaggle</a:t>
            </a:r>
            <a:r>
              <a:rPr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originating from Genius, a collaborative platform for annotating creative works, consisting of a tremendous amount of 5 million songs.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dataset contains information as recent as 2022 scraped from </a:t>
            </a:r>
            <a:r>
              <a:rPr lang="en-US" sz="24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Genius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place where people can upload and annotate songs, poems and even books (but mostly songs).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dataset collected is in CSV format, which is carefully documented with several columns namely artist names, genre tags, titles, publication year, number of views, and language.</a:t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999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10101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" name="Google Shape;148;g262fc16435c_19_18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49" name="Google Shape;149;g262fc16435c_19_18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50" name="Google Shape;150;g262fc16435c_19_18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fc16435c_19_26"/>
          <p:cNvSpPr txBox="1"/>
          <p:nvPr/>
        </p:nvSpPr>
        <p:spPr>
          <a:xfrm>
            <a:off x="1737400" y="2923645"/>
            <a:ext cx="83973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Pre-Processing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262fc16435c_19_26"/>
          <p:cNvSpPr txBox="1"/>
          <p:nvPr/>
        </p:nvSpPr>
        <p:spPr>
          <a:xfrm>
            <a:off x="1737400" y="4308000"/>
            <a:ext cx="156705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39990"/>
              </a:lnSpc>
              <a:spcBef>
                <a:spcPts val="120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Eliminated the inconsistencies in the data, removed null, white spaces and duplicates, etc.</a:t>
            </a:r>
            <a:endParaRPr sz="2400">
              <a:solidFill>
                <a:srgbClr val="10101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Removed the non-lyrical data which was not required for model training based on scope.</a:t>
            </a:r>
            <a:endParaRPr sz="2400">
              <a:solidFill>
                <a:srgbClr val="10101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Grouped the data based on popular artists and tags.</a:t>
            </a:r>
            <a:endParaRPr sz="2400">
              <a:solidFill>
                <a:srgbClr val="10101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101010"/>
                </a:solidFill>
                <a:latin typeface="Roboto"/>
                <a:ea typeface="Roboto"/>
                <a:cs typeface="Roboto"/>
                <a:sym typeface="Roboto"/>
              </a:rPr>
              <a:t>Performed EDA.</a:t>
            </a:r>
            <a:endParaRPr sz="2400">
              <a:solidFill>
                <a:srgbClr val="10101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10101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7" name="Google Shape;157;g262fc16435c_19_26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58" name="Google Shape;158;g262fc16435c_19_26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59" name="Google Shape;159;g262fc16435c_19_26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fc16435c_19_34"/>
          <p:cNvSpPr txBox="1"/>
          <p:nvPr/>
        </p:nvSpPr>
        <p:spPr>
          <a:xfrm>
            <a:off x="1737400" y="2847445"/>
            <a:ext cx="839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" name="Google Shape;165;g262fc16435c_19_34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66" name="Google Shape;166;g262fc16435c_19_34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67" name="Google Shape;167;g262fc16435c_19_34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8" name="Google Shape;168;g262fc16435c_19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75" y="4565150"/>
            <a:ext cx="7884349" cy="54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62fc16435c_19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50" y="4565150"/>
            <a:ext cx="942975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fc16435c_4_36"/>
          <p:cNvSpPr txBox="1"/>
          <p:nvPr/>
        </p:nvSpPr>
        <p:spPr>
          <a:xfrm>
            <a:off x="1737400" y="2847445"/>
            <a:ext cx="839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" name="Google Shape;175;g262fc16435c_4_36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76" name="Google Shape;176;g262fc16435c_4_36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77" name="Google Shape;177;g262fc16435c_4_36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g262fc16435c_4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75" y="3126250"/>
            <a:ext cx="9063324" cy="34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62fc16435c_4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8688"/>
            <a:ext cx="8600875" cy="33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62fc16435c_4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3893" y="6693375"/>
            <a:ext cx="8944107" cy="3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