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0"/>
  </p:notesMasterIdLst>
  <p:sldIdLst>
    <p:sldId id="256" r:id="rId5"/>
    <p:sldId id="257" r:id="rId6"/>
    <p:sldId id="258" r:id="rId7"/>
    <p:sldId id="259" r:id="rId8"/>
    <p:sldId id="260" r:id="rId9"/>
    <p:sldId id="261" r:id="rId10"/>
    <p:sldId id="262" r:id="rId11"/>
    <p:sldId id="269" r:id="rId12"/>
    <p:sldId id="263" r:id="rId13"/>
    <p:sldId id="264" r:id="rId14"/>
    <p:sldId id="271" r:id="rId15"/>
    <p:sldId id="265" r:id="rId16"/>
    <p:sldId id="270" r:id="rId17"/>
    <p:sldId id="268" r:id="rId18"/>
    <p:sldId id="272" r:id="rId1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D9BCCA-63CD-A632-CD39-AE3ACB9D6E6E}" v="836" dt="2024-08-28T02:41:19.73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p:cViewPr varScale="1">
        <p:scale>
          <a:sx n="69" d="100"/>
          <a:sy n="69" d="100"/>
        </p:scale>
        <p:origin x="7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ruthisanju" userId="S::dhruthisanju_gmail.com#ext#@gorillashadow.onmicrosoft.com::4848b59d-72f9-40b1-bc32-4407547421b7" providerId="AD" clId="Web-{F7D9BCCA-63CD-A632-CD39-AE3ACB9D6E6E}"/>
    <pc:docChg chg="addSld delSld modSld">
      <pc:chgData name="dhruthisanju" userId="S::dhruthisanju_gmail.com#ext#@gorillashadow.onmicrosoft.com::4848b59d-72f9-40b1-bc32-4407547421b7" providerId="AD" clId="Web-{F7D9BCCA-63CD-A632-CD39-AE3ACB9D6E6E}" dt="2024-08-28T02:41:19.733" v="453" actId="14100"/>
      <pc:docMkLst>
        <pc:docMk/>
      </pc:docMkLst>
      <pc:sldChg chg="modSp">
        <pc:chgData name="dhruthisanju" userId="S::dhruthisanju_gmail.com#ext#@gorillashadow.onmicrosoft.com::4848b59d-72f9-40b1-bc32-4407547421b7" providerId="AD" clId="Web-{F7D9BCCA-63CD-A632-CD39-AE3ACB9D6E6E}" dt="2024-08-28T02:17:18.955" v="65" actId="20577"/>
        <pc:sldMkLst>
          <pc:docMk/>
          <pc:sldMk cId="0" sldId="256"/>
        </pc:sldMkLst>
        <pc:spChg chg="mod">
          <ac:chgData name="dhruthisanju" userId="S::dhruthisanju_gmail.com#ext#@gorillashadow.onmicrosoft.com::4848b59d-72f9-40b1-bc32-4407547421b7" providerId="AD" clId="Web-{F7D9BCCA-63CD-A632-CD39-AE3ACB9D6E6E}" dt="2024-08-28T02:17:18.955" v="65" actId="20577"/>
          <ac:spMkLst>
            <pc:docMk/>
            <pc:sldMk cId="0" sldId="256"/>
            <ac:spMk id="14" creationId="{D55ADE35-C35B-07C1-F5AA-C33B3DDB802E}"/>
          </ac:spMkLst>
        </pc:spChg>
      </pc:sldChg>
      <pc:sldChg chg="modSp">
        <pc:chgData name="dhruthisanju" userId="S::dhruthisanju_gmail.com#ext#@gorillashadow.onmicrosoft.com::4848b59d-72f9-40b1-bc32-4407547421b7" providerId="AD" clId="Web-{F7D9BCCA-63CD-A632-CD39-AE3ACB9D6E6E}" dt="2024-08-28T02:16:56.438" v="61" actId="1076"/>
        <pc:sldMkLst>
          <pc:docMk/>
          <pc:sldMk cId="0" sldId="257"/>
        </pc:sldMkLst>
        <pc:spChg chg="mod">
          <ac:chgData name="dhruthisanju" userId="S::dhruthisanju_gmail.com#ext#@gorillashadow.onmicrosoft.com::4848b59d-72f9-40b1-bc32-4407547421b7" providerId="AD" clId="Web-{F7D9BCCA-63CD-A632-CD39-AE3ACB9D6E6E}" dt="2024-08-28T02:16:56.438" v="61" actId="1076"/>
          <ac:spMkLst>
            <pc:docMk/>
            <pc:sldMk cId="0" sldId="257"/>
            <ac:spMk id="23" creationId="{F691EEC8-E83B-8506-163B-F39E906CCC0A}"/>
          </ac:spMkLst>
        </pc:spChg>
      </pc:sldChg>
      <pc:sldChg chg="modSp">
        <pc:chgData name="dhruthisanju" userId="S::dhruthisanju_gmail.com#ext#@gorillashadow.onmicrosoft.com::4848b59d-72f9-40b1-bc32-4407547421b7" providerId="AD" clId="Web-{F7D9BCCA-63CD-A632-CD39-AE3ACB9D6E6E}" dt="2024-08-28T02:16:25.077" v="58" actId="20577"/>
        <pc:sldMkLst>
          <pc:docMk/>
          <pc:sldMk cId="0" sldId="258"/>
        </pc:sldMkLst>
        <pc:spChg chg="mod">
          <ac:chgData name="dhruthisanju" userId="S::dhruthisanju_gmail.com#ext#@gorillashadow.onmicrosoft.com::4848b59d-72f9-40b1-bc32-4407547421b7" providerId="AD" clId="Web-{F7D9BCCA-63CD-A632-CD39-AE3ACB9D6E6E}" dt="2024-08-28T02:16:25.077" v="58" actId="20577"/>
          <ac:spMkLst>
            <pc:docMk/>
            <pc:sldMk cId="0" sldId="258"/>
            <ac:spMk id="23" creationId="{D0827FA3-A9D4-0FE5-45BE-664C8C920E82}"/>
          </ac:spMkLst>
        </pc:spChg>
      </pc:sldChg>
      <pc:sldChg chg="modSp">
        <pc:chgData name="dhruthisanju" userId="S::dhruthisanju_gmail.com#ext#@gorillashadow.onmicrosoft.com::4848b59d-72f9-40b1-bc32-4407547421b7" providerId="AD" clId="Web-{F7D9BCCA-63CD-A632-CD39-AE3ACB9D6E6E}" dt="2024-08-28T02:16:07.435" v="56" actId="20577"/>
        <pc:sldMkLst>
          <pc:docMk/>
          <pc:sldMk cId="0" sldId="259"/>
        </pc:sldMkLst>
        <pc:spChg chg="mod">
          <ac:chgData name="dhruthisanju" userId="S::dhruthisanju_gmail.com#ext#@gorillashadow.onmicrosoft.com::4848b59d-72f9-40b1-bc32-4407547421b7" providerId="AD" clId="Web-{F7D9BCCA-63CD-A632-CD39-AE3ACB9D6E6E}" dt="2024-08-28T02:16:07.435" v="56" actId="20577"/>
          <ac:spMkLst>
            <pc:docMk/>
            <pc:sldMk cId="0" sldId="259"/>
            <ac:spMk id="9" creationId="{FB9F22A0-49BD-DE71-D092-F98332310336}"/>
          </ac:spMkLst>
        </pc:spChg>
      </pc:sldChg>
      <pc:sldChg chg="modSp">
        <pc:chgData name="dhruthisanju" userId="S::dhruthisanju_gmail.com#ext#@gorillashadow.onmicrosoft.com::4848b59d-72f9-40b1-bc32-4407547421b7" providerId="AD" clId="Web-{F7D9BCCA-63CD-A632-CD39-AE3ACB9D6E6E}" dt="2024-08-28T02:19:35.746" v="83" actId="1076"/>
        <pc:sldMkLst>
          <pc:docMk/>
          <pc:sldMk cId="0" sldId="260"/>
        </pc:sldMkLst>
        <pc:spChg chg="mod">
          <ac:chgData name="dhruthisanju" userId="S::dhruthisanju_gmail.com#ext#@gorillashadow.onmicrosoft.com::4848b59d-72f9-40b1-bc32-4407547421b7" providerId="AD" clId="Web-{F7D9BCCA-63CD-A632-CD39-AE3ACB9D6E6E}" dt="2024-08-28T02:19:24.808" v="81" actId="1076"/>
          <ac:spMkLst>
            <pc:docMk/>
            <pc:sldMk cId="0" sldId="260"/>
            <ac:spMk id="6" creationId="{00000000-0000-0000-0000-000000000000}"/>
          </ac:spMkLst>
        </pc:spChg>
        <pc:spChg chg="mod">
          <ac:chgData name="dhruthisanju" userId="S::dhruthisanju_gmail.com#ext#@gorillashadow.onmicrosoft.com::4848b59d-72f9-40b1-bc32-4407547421b7" providerId="AD" clId="Web-{F7D9BCCA-63CD-A632-CD39-AE3ACB9D6E6E}" dt="2024-08-28T02:19:35.746" v="83" actId="1076"/>
          <ac:spMkLst>
            <pc:docMk/>
            <pc:sldMk cId="0" sldId="260"/>
            <ac:spMk id="11" creationId="{F050B57B-77CA-84FA-9910-3F41C17BBB48}"/>
          </ac:spMkLst>
        </pc:spChg>
      </pc:sldChg>
      <pc:sldChg chg="modSp">
        <pc:chgData name="dhruthisanju" userId="S::dhruthisanju_gmail.com#ext#@gorillashadow.onmicrosoft.com::4848b59d-72f9-40b1-bc32-4407547421b7" providerId="AD" clId="Web-{F7D9BCCA-63CD-A632-CD39-AE3ACB9D6E6E}" dt="2024-08-28T02:19:00.634" v="74" actId="20577"/>
        <pc:sldMkLst>
          <pc:docMk/>
          <pc:sldMk cId="0" sldId="261"/>
        </pc:sldMkLst>
        <pc:spChg chg="mod">
          <ac:chgData name="dhruthisanju" userId="S::dhruthisanju_gmail.com#ext#@gorillashadow.onmicrosoft.com::4848b59d-72f9-40b1-bc32-4407547421b7" providerId="AD" clId="Web-{F7D9BCCA-63CD-A632-CD39-AE3ACB9D6E6E}" dt="2024-08-28T02:19:00.634" v="74" actId="20577"/>
          <ac:spMkLst>
            <pc:docMk/>
            <pc:sldMk cId="0" sldId="261"/>
            <ac:spMk id="9" creationId="{9F161C0B-7181-11F2-3B0D-7B56DF7EEAEF}"/>
          </ac:spMkLst>
        </pc:spChg>
      </pc:sldChg>
      <pc:sldChg chg="modSp">
        <pc:chgData name="dhruthisanju" userId="S::dhruthisanju_gmail.com#ext#@gorillashadow.onmicrosoft.com::4848b59d-72f9-40b1-bc32-4407547421b7" providerId="AD" clId="Web-{F7D9BCCA-63CD-A632-CD39-AE3ACB9D6E6E}" dt="2024-08-28T02:18:30.241" v="71" actId="20577"/>
        <pc:sldMkLst>
          <pc:docMk/>
          <pc:sldMk cId="0" sldId="262"/>
        </pc:sldMkLst>
        <pc:spChg chg="mod">
          <ac:chgData name="dhruthisanju" userId="S::dhruthisanju_gmail.com#ext#@gorillashadow.onmicrosoft.com::4848b59d-72f9-40b1-bc32-4407547421b7" providerId="AD" clId="Web-{F7D9BCCA-63CD-A632-CD39-AE3ACB9D6E6E}" dt="2024-08-28T02:18:30.241" v="71" actId="20577"/>
          <ac:spMkLst>
            <pc:docMk/>
            <pc:sldMk cId="0" sldId="262"/>
            <ac:spMk id="10" creationId="{52E295B0-440F-740B-542C-4F2FE452001B}"/>
          </ac:spMkLst>
        </pc:spChg>
      </pc:sldChg>
      <pc:sldChg chg="addSp modSp">
        <pc:chgData name="dhruthisanju" userId="S::dhruthisanju_gmail.com#ext#@gorillashadow.onmicrosoft.com::4848b59d-72f9-40b1-bc32-4407547421b7" providerId="AD" clId="Web-{F7D9BCCA-63CD-A632-CD39-AE3ACB9D6E6E}" dt="2024-08-28T02:38:02.304" v="428" actId="20577"/>
        <pc:sldMkLst>
          <pc:docMk/>
          <pc:sldMk cId="0" sldId="264"/>
        </pc:sldMkLst>
        <pc:spChg chg="add mod">
          <ac:chgData name="dhruthisanju" userId="S::dhruthisanju_gmail.com#ext#@gorillashadow.onmicrosoft.com::4848b59d-72f9-40b1-bc32-4407547421b7" providerId="AD" clId="Web-{F7D9BCCA-63CD-A632-CD39-AE3ACB9D6E6E}" dt="2024-08-28T02:38:02.304" v="428" actId="20577"/>
          <ac:spMkLst>
            <pc:docMk/>
            <pc:sldMk cId="0" sldId="264"/>
            <ac:spMk id="2" creationId="{7BCCE282-B20E-3962-3DEC-F0989AD9C4D9}"/>
          </ac:spMkLst>
        </pc:spChg>
        <pc:spChg chg="mod">
          <ac:chgData name="dhruthisanju" userId="S::dhruthisanju_gmail.com#ext#@gorillashadow.onmicrosoft.com::4848b59d-72f9-40b1-bc32-4407547421b7" providerId="AD" clId="Web-{F7D9BCCA-63CD-A632-CD39-AE3ACB9D6E6E}" dt="2024-08-28T02:26:37.328" v="253" actId="14100"/>
          <ac:spMkLst>
            <pc:docMk/>
            <pc:sldMk cId="0" sldId="264"/>
            <ac:spMk id="8" creationId="{00000000-0000-0000-0000-000000000000}"/>
          </ac:spMkLst>
        </pc:spChg>
      </pc:sldChg>
      <pc:sldChg chg="addSp modSp">
        <pc:chgData name="dhruthisanju" userId="S::dhruthisanju_gmail.com#ext#@gorillashadow.onmicrosoft.com::4848b59d-72f9-40b1-bc32-4407547421b7" providerId="AD" clId="Web-{F7D9BCCA-63CD-A632-CD39-AE3ACB9D6E6E}" dt="2024-08-28T02:41:19.733" v="453" actId="14100"/>
        <pc:sldMkLst>
          <pc:docMk/>
          <pc:sldMk cId="2986442291" sldId="268"/>
        </pc:sldMkLst>
        <pc:spChg chg="add mod">
          <ac:chgData name="dhruthisanju" userId="S::dhruthisanju_gmail.com#ext#@gorillashadow.onmicrosoft.com::4848b59d-72f9-40b1-bc32-4407547421b7" providerId="AD" clId="Web-{F7D9BCCA-63CD-A632-CD39-AE3ACB9D6E6E}" dt="2024-08-28T02:41:19.733" v="453" actId="14100"/>
          <ac:spMkLst>
            <pc:docMk/>
            <pc:sldMk cId="2986442291" sldId="268"/>
            <ac:spMk id="3" creationId="{7FD379C8-C9DC-B061-3A19-C758B49EE01F}"/>
          </ac:spMkLst>
        </pc:spChg>
      </pc:sldChg>
      <pc:sldChg chg="addSp modSp">
        <pc:chgData name="dhruthisanju" userId="S::dhruthisanju_gmail.com#ext#@gorillashadow.onmicrosoft.com::4848b59d-72f9-40b1-bc32-4407547421b7" providerId="AD" clId="Web-{F7D9BCCA-63CD-A632-CD39-AE3ACB9D6E6E}" dt="2024-08-28T02:32:29.309" v="312" actId="20577"/>
        <pc:sldMkLst>
          <pc:docMk/>
          <pc:sldMk cId="2720660618" sldId="269"/>
        </pc:sldMkLst>
        <pc:spChg chg="add mod">
          <ac:chgData name="dhruthisanju" userId="S::dhruthisanju_gmail.com#ext#@gorillashadow.onmicrosoft.com::4848b59d-72f9-40b1-bc32-4407547421b7" providerId="AD" clId="Web-{F7D9BCCA-63CD-A632-CD39-AE3ACB9D6E6E}" dt="2024-08-28T02:32:29.309" v="312" actId="20577"/>
          <ac:spMkLst>
            <pc:docMk/>
            <pc:sldMk cId="2720660618" sldId="269"/>
            <ac:spMk id="3" creationId="{84E71DAE-0C9D-CAAE-E9C9-CFF49AC2508C}"/>
          </ac:spMkLst>
        </pc:spChg>
      </pc:sldChg>
      <pc:sldChg chg="modSp new">
        <pc:chgData name="dhruthisanju" userId="S::dhruthisanju_gmail.com#ext#@gorillashadow.onmicrosoft.com::4848b59d-72f9-40b1-bc32-4407547421b7" providerId="AD" clId="Web-{F7D9BCCA-63CD-A632-CD39-AE3ACB9D6E6E}" dt="2024-08-28T02:40:02.761" v="444" actId="1076"/>
        <pc:sldMkLst>
          <pc:docMk/>
          <pc:sldMk cId="1354736649" sldId="271"/>
        </pc:sldMkLst>
        <pc:spChg chg="mod">
          <ac:chgData name="dhruthisanju" userId="S::dhruthisanju_gmail.com#ext#@gorillashadow.onmicrosoft.com::4848b59d-72f9-40b1-bc32-4407547421b7" providerId="AD" clId="Web-{F7D9BCCA-63CD-A632-CD39-AE3ACB9D6E6E}" dt="2024-08-28T02:39:57.199" v="443" actId="1076"/>
          <ac:spMkLst>
            <pc:docMk/>
            <pc:sldMk cId="1354736649" sldId="271"/>
            <ac:spMk id="2" creationId="{1CB1740B-C1E1-C6F5-E11F-95235C6BF3C5}"/>
          </ac:spMkLst>
        </pc:spChg>
        <pc:spChg chg="mod">
          <ac:chgData name="dhruthisanju" userId="S::dhruthisanju_gmail.com#ext#@gorillashadow.onmicrosoft.com::4848b59d-72f9-40b1-bc32-4407547421b7" providerId="AD" clId="Web-{F7D9BCCA-63CD-A632-CD39-AE3ACB9D6E6E}" dt="2024-08-28T02:40:02.761" v="444" actId="1076"/>
          <ac:spMkLst>
            <pc:docMk/>
            <pc:sldMk cId="1354736649" sldId="271"/>
            <ac:spMk id="3" creationId="{79BF6655-D364-E479-E3E3-301D63A2D672}"/>
          </ac:spMkLst>
        </pc:spChg>
      </pc:sldChg>
      <pc:sldChg chg="new del">
        <pc:chgData name="dhruthisanju" userId="S::dhruthisanju_gmail.com#ext#@gorillashadow.onmicrosoft.com::4848b59d-72f9-40b1-bc32-4407547421b7" providerId="AD" clId="Web-{F7D9BCCA-63CD-A632-CD39-AE3ACB9D6E6E}" dt="2024-08-28T02:11:15.384" v="4"/>
        <pc:sldMkLst>
          <pc:docMk/>
          <pc:sldMk cId="1632292013" sldId="271"/>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gorillashadow-my.sharepoint.com/personal/muthuhospitals_365proplus_lol/Documents/Employee_Dataset.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https://gorillashadow-my.sharepoint.com/personal/muthuhospitals_365proplus_lol/Documents/Employee_Datas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gorillashadow-my.sharepoint.com/personal/muthuhospitals_365proplus_lol/Documents/Employee_Dataset.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[Employee_Dataset.xlsx]RESULT1!PivotTable5</c:name>
    <c:fmtId val="3"/>
  </c:pivotSource>
  <c:chart>
    <c:title>
      <c:tx>
        <c:rich>
          <a:bodyPr rot="0" spcFirstLastPara="1" vertOverflow="ellipsis" vert="horz" wrap="square" anchor="ctr" anchorCtr="1"/>
          <a:lstStyle/>
          <a:p>
            <a:pPr>
              <a:defRPr sz="1400" b="0" i="0" u="none" strike="noStrike" kern="1200" spc="0" baseline="0">
                <a:solidFill>
                  <a:srgbClr val="7030A0"/>
                </a:solidFill>
                <a:latin typeface="+mn-lt"/>
                <a:ea typeface="+mn-ea"/>
                <a:cs typeface="+mn-cs"/>
              </a:defRPr>
            </a:pPr>
            <a:r>
              <a:rPr lang="en-US">
                <a:solidFill>
                  <a:srgbClr val="7030A0"/>
                </a:solidFill>
              </a:rPr>
              <a:t>EMPLOYEE SALARY ANALYSIS</a:t>
            </a:r>
          </a:p>
        </c:rich>
      </c:tx>
      <c:layout/>
      <c:overlay val="0"/>
      <c:spPr>
        <a:solidFill>
          <a:srgbClr val="00B050"/>
        </a:solidFill>
        <a:ln>
          <a:noFill/>
        </a:ln>
        <a:effectLst/>
      </c:spPr>
      <c:txPr>
        <a:bodyPr rot="0" spcFirstLastPara="1" vertOverflow="ellipsis" vert="horz" wrap="square" anchor="ctr" anchorCtr="1"/>
        <a:lstStyle/>
        <a:p>
          <a:pPr>
            <a:defRPr sz="1400" b="0" i="0" u="none" strike="noStrike" kern="1200" spc="0" baseline="0">
              <a:solidFill>
                <a:srgbClr val="7030A0"/>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RESULT1!$C$4:$C$5</c:f>
              <c:strCache>
                <c:ptCount val="1"/>
                <c:pt idx="0">
                  <c:v>Female</c:v>
                </c:pt>
              </c:strCache>
            </c:strRef>
          </c:tx>
          <c:spPr>
            <a:solidFill>
              <a:schemeClr val="accent1"/>
            </a:solidFill>
            <a:ln>
              <a:noFill/>
            </a:ln>
            <a:effectLst/>
          </c:spPr>
          <c:invertIfNegative val="0"/>
          <c:trendline>
            <c:spPr>
              <a:ln w="19050" cap="rnd">
                <a:solidFill>
                  <a:schemeClr val="accent1"/>
                </a:solidFill>
                <a:prstDash val="sysDot"/>
              </a:ln>
              <a:effectLst/>
            </c:spPr>
            <c:trendlineType val="exp"/>
            <c:dispRSqr val="0"/>
            <c:dispEq val="0"/>
          </c:trendline>
          <c:cat>
            <c:strRef>
              <c:f>RESULT1!$B$6:$B$20</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RESULT1!$C$6:$C$20</c:f>
              <c:numCache>
                <c:formatCode>General</c:formatCode>
                <c:ptCount val="14"/>
                <c:pt idx="0">
                  <c:v>593328.55000000005</c:v>
                </c:pt>
                <c:pt idx="1">
                  <c:v>645391.80000000005</c:v>
                </c:pt>
                <c:pt idx="2">
                  <c:v>299955.46000000002</c:v>
                </c:pt>
                <c:pt idx="3">
                  <c:v>364863.49</c:v>
                </c:pt>
                <c:pt idx="4">
                  <c:v>314028.37</c:v>
                </c:pt>
                <c:pt idx="5">
                  <c:v>309685.01999999996</c:v>
                </c:pt>
                <c:pt idx="6">
                  <c:v>272872.87</c:v>
                </c:pt>
                <c:pt idx="7">
                  <c:v>661302.88</c:v>
                </c:pt>
                <c:pt idx="8">
                  <c:v>566916.94999999995</c:v>
                </c:pt>
                <c:pt idx="9">
                  <c:v>250831.84</c:v>
                </c:pt>
                <c:pt idx="10">
                  <c:v>710084.74000000011</c:v>
                </c:pt>
                <c:pt idx="11">
                  <c:v>591810.4</c:v>
                </c:pt>
                <c:pt idx="12">
                  <c:v>943573.67000000016</c:v>
                </c:pt>
              </c:numCache>
            </c:numRef>
          </c:val>
          <c:extLst>
            <c:ext xmlns:c16="http://schemas.microsoft.com/office/drawing/2014/chart" uri="{C3380CC4-5D6E-409C-BE32-E72D297353CC}">
              <c16:uniqueId val="{00000001-024D-4A59-93E6-A2E037B8FDED}"/>
            </c:ext>
          </c:extLst>
        </c:ser>
        <c:ser>
          <c:idx val="1"/>
          <c:order val="1"/>
          <c:tx>
            <c:strRef>
              <c:f>RESULT1!$D$4:$D$5</c:f>
              <c:strCache>
                <c:ptCount val="1"/>
                <c:pt idx="0">
                  <c:v>Male</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RESULT1!$B$6:$B$20</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RESULT1!$D$6:$D$20</c:f>
              <c:numCache>
                <c:formatCode>General</c:formatCode>
                <c:ptCount val="14"/>
                <c:pt idx="0">
                  <c:v>675617.63000000012</c:v>
                </c:pt>
                <c:pt idx="1">
                  <c:v>954220.1</c:v>
                </c:pt>
                <c:pt idx="2">
                  <c:v>700436.76</c:v>
                </c:pt>
                <c:pt idx="3">
                  <c:v>369460.9</c:v>
                </c:pt>
                <c:pt idx="4">
                  <c:v>703739.14</c:v>
                </c:pt>
                <c:pt idx="5">
                  <c:v>342169.16</c:v>
                </c:pt>
                <c:pt idx="6">
                  <c:v>327257.86</c:v>
                </c:pt>
                <c:pt idx="7">
                  <c:v>690917.35000000009</c:v>
                </c:pt>
                <c:pt idx="8">
                  <c:v>240643.96</c:v>
                </c:pt>
                <c:pt idx="9">
                  <c:v>343193.75</c:v>
                </c:pt>
                <c:pt idx="10">
                  <c:v>530304.6399999999</c:v>
                </c:pt>
                <c:pt idx="11">
                  <c:v>365946.89</c:v>
                </c:pt>
                <c:pt idx="12">
                  <c:v>527713.80000000005</c:v>
                </c:pt>
              </c:numCache>
            </c:numRef>
          </c:val>
          <c:extLst>
            <c:ext xmlns:c16="http://schemas.microsoft.com/office/drawing/2014/chart" uri="{C3380CC4-5D6E-409C-BE32-E72D297353CC}">
              <c16:uniqueId val="{00000003-024D-4A59-93E6-A2E037B8FDED}"/>
            </c:ext>
          </c:extLst>
        </c:ser>
        <c:ser>
          <c:idx val="2"/>
          <c:order val="2"/>
          <c:tx>
            <c:strRef>
              <c:f>RESULT1!$E$4:$E$5</c:f>
              <c:strCache>
                <c:ptCount val="1"/>
                <c:pt idx="0">
                  <c:v>(blank)</c:v>
                </c:pt>
              </c:strCache>
            </c:strRef>
          </c:tx>
          <c:spPr>
            <a:solidFill>
              <a:schemeClr val="accent3"/>
            </a:solidFill>
            <a:ln>
              <a:noFill/>
            </a:ln>
            <a:effectLst/>
          </c:spPr>
          <c:invertIfNegative val="0"/>
          <c:cat>
            <c:strRef>
              <c:f>RESULT1!$B$6:$B$20</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RESULT1!$E$6:$E$20</c:f>
              <c:numCache>
                <c:formatCode>General</c:formatCode>
                <c:ptCount val="14"/>
                <c:pt idx="0">
                  <c:v>107107.6</c:v>
                </c:pt>
                <c:pt idx="3">
                  <c:v>167406.68</c:v>
                </c:pt>
                <c:pt idx="4">
                  <c:v>63447.07</c:v>
                </c:pt>
                <c:pt idx="11">
                  <c:v>104802.63</c:v>
                </c:pt>
                <c:pt idx="12">
                  <c:v>78840.23</c:v>
                </c:pt>
              </c:numCache>
            </c:numRef>
          </c:val>
          <c:extLst>
            <c:ext xmlns:c16="http://schemas.microsoft.com/office/drawing/2014/chart" uri="{C3380CC4-5D6E-409C-BE32-E72D297353CC}">
              <c16:uniqueId val="{00000004-024D-4A59-93E6-A2E037B8FDED}"/>
            </c:ext>
          </c:extLst>
        </c:ser>
        <c:dLbls>
          <c:showLegendKey val="0"/>
          <c:showVal val="0"/>
          <c:showCatName val="0"/>
          <c:showSerName val="0"/>
          <c:showPercent val="0"/>
          <c:showBubbleSize val="0"/>
        </c:dLbls>
        <c:gapWidth val="219"/>
        <c:overlap val="-27"/>
        <c:axId val="1744043727"/>
        <c:axId val="1740713295"/>
      </c:barChart>
      <c:catAx>
        <c:axId val="17440437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rgbClr val="00B0F0"/>
                </a:solidFill>
                <a:latin typeface="+mn-lt"/>
                <a:ea typeface="+mn-ea"/>
                <a:cs typeface="+mn-cs"/>
              </a:defRPr>
            </a:pPr>
            <a:endParaRPr lang="en-US"/>
          </a:p>
        </c:txPr>
        <c:crossAx val="1740713295"/>
        <c:crosses val="autoZero"/>
        <c:auto val="1"/>
        <c:lblAlgn val="ctr"/>
        <c:lblOffset val="100"/>
        <c:noMultiLvlLbl val="0"/>
      </c:catAx>
      <c:valAx>
        <c:axId val="17407132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accent4">
                    <a:lumMod val="75000"/>
                  </a:schemeClr>
                </a:solidFill>
                <a:latin typeface="+mn-lt"/>
                <a:ea typeface="+mn-ea"/>
                <a:cs typeface="+mn-cs"/>
              </a:defRPr>
            </a:pPr>
            <a:endParaRPr lang="en-US"/>
          </a:p>
        </c:txPr>
        <c:crossAx val="1744043727"/>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[Employee_Dataset.xlsx]RESULT2!PivotTable1</c:name>
    <c:fmtId val="3"/>
  </c:pivotSource>
  <c:chart>
    <c:title>
      <c:layout/>
      <c:overlay val="0"/>
      <c:spPr>
        <a:solidFill>
          <a:srgbClr val="00B050"/>
        </a:solidFill>
        <a:ln>
          <a:noFill/>
        </a:ln>
        <a:effectLst/>
      </c:spPr>
      <c:txPr>
        <a:bodyPr rot="0" spcFirstLastPara="1" vertOverflow="ellipsis" vert="horz" wrap="square" anchor="ctr" anchorCtr="1"/>
        <a:lstStyle/>
        <a:p>
          <a:pPr>
            <a:defRPr sz="1400" b="0" i="0" u="none" strike="noStrike" kern="1200" spc="0" baseline="0">
              <a:solidFill>
                <a:srgbClr val="7030A0"/>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RESULT2!$C$4:$C$5</c:f>
              <c:strCache>
                <c:ptCount val="1"/>
                <c:pt idx="0">
                  <c:v>Female</c:v>
                </c:pt>
              </c:strCache>
            </c:strRef>
          </c:tx>
          <c:spPr>
            <a:solidFill>
              <a:schemeClr val="accent1"/>
            </a:solidFill>
            <a:ln>
              <a:noFill/>
            </a:ln>
            <a:effectLst/>
          </c:spPr>
          <c:invertIfNegative val="0"/>
          <c:cat>
            <c:strRef>
              <c:f>RESULT2!$B$6:$B$19</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RESULT2!$C$6:$C$19</c:f>
              <c:numCache>
                <c:formatCode>General</c:formatCode>
                <c:ptCount val="13"/>
                <c:pt idx="0">
                  <c:v>593328.55000000005</c:v>
                </c:pt>
                <c:pt idx="1">
                  <c:v>645391.79999999993</c:v>
                </c:pt>
                <c:pt idx="2">
                  <c:v>299955.46000000002</c:v>
                </c:pt>
                <c:pt idx="3">
                  <c:v>364863.49</c:v>
                </c:pt>
                <c:pt idx="4">
                  <c:v>314028.37</c:v>
                </c:pt>
                <c:pt idx="5">
                  <c:v>309685.01999999996</c:v>
                </c:pt>
                <c:pt idx="6">
                  <c:v>272872.87</c:v>
                </c:pt>
                <c:pt idx="7">
                  <c:v>661302.87999999989</c:v>
                </c:pt>
                <c:pt idx="8">
                  <c:v>566916.95000000007</c:v>
                </c:pt>
                <c:pt idx="9">
                  <c:v>250831.84</c:v>
                </c:pt>
                <c:pt idx="10">
                  <c:v>710084.74000000011</c:v>
                </c:pt>
                <c:pt idx="11">
                  <c:v>591810.4</c:v>
                </c:pt>
                <c:pt idx="12">
                  <c:v>943573.66999999993</c:v>
                </c:pt>
              </c:numCache>
            </c:numRef>
          </c:val>
          <c:extLst>
            <c:ext xmlns:c16="http://schemas.microsoft.com/office/drawing/2014/chart" uri="{C3380CC4-5D6E-409C-BE32-E72D297353CC}">
              <c16:uniqueId val="{00000000-288F-4893-913A-9FA0F4F7E8C3}"/>
            </c:ext>
          </c:extLst>
        </c:ser>
        <c:dLbls>
          <c:showLegendKey val="0"/>
          <c:showVal val="0"/>
          <c:showCatName val="0"/>
          <c:showSerName val="0"/>
          <c:showPercent val="0"/>
          <c:showBubbleSize val="0"/>
        </c:dLbls>
        <c:gapWidth val="219"/>
        <c:overlap val="-27"/>
        <c:axId val="1186637968"/>
        <c:axId val="1186638928"/>
      </c:barChart>
      <c:catAx>
        <c:axId val="1186637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6638928"/>
        <c:crosses val="autoZero"/>
        <c:auto val="1"/>
        <c:lblAlgn val="ctr"/>
        <c:lblOffset val="100"/>
        <c:noMultiLvlLbl val="0"/>
      </c:catAx>
      <c:valAx>
        <c:axId val="1186638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663796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[Employee_Dataset.xlsx]RESULT3!PivotTable2</c:name>
    <c:fmtId val="3"/>
  </c:pivotSource>
  <c:chart>
    <c:title>
      <c:layout/>
      <c:overlay val="0"/>
      <c:spPr>
        <a:solidFill>
          <a:srgbClr val="00B050"/>
        </a:solidFill>
        <a:ln>
          <a:noFill/>
        </a:ln>
        <a:effectLst/>
      </c:spPr>
      <c:txPr>
        <a:bodyPr rot="0" spcFirstLastPara="1" vertOverflow="ellipsis" vert="horz" wrap="square" anchor="ctr" anchorCtr="1"/>
        <a:lstStyle/>
        <a:p>
          <a:pPr>
            <a:defRPr sz="1400" b="0" i="0" u="none" strike="noStrike" kern="1200" spc="0" baseline="0">
              <a:solidFill>
                <a:srgbClr val="7030A0"/>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RESULT3!$C$4:$C$5</c:f>
              <c:strCache>
                <c:ptCount val="1"/>
                <c:pt idx="0">
                  <c:v>Male</c:v>
                </c:pt>
              </c:strCache>
            </c:strRef>
          </c:tx>
          <c:spPr>
            <a:solidFill>
              <a:schemeClr val="accent1"/>
            </a:solidFill>
            <a:ln>
              <a:noFill/>
            </a:ln>
            <a:effectLst/>
          </c:spPr>
          <c:invertIfNegative val="0"/>
          <c:cat>
            <c:strRef>
              <c:f>RESULT3!$B$6:$B$19</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RESULT3!$C$6:$C$19</c:f>
              <c:numCache>
                <c:formatCode>General</c:formatCode>
                <c:ptCount val="13"/>
                <c:pt idx="0">
                  <c:v>675617.63000000012</c:v>
                </c:pt>
                <c:pt idx="1">
                  <c:v>954220.10000000009</c:v>
                </c:pt>
                <c:pt idx="2">
                  <c:v>700436.76000000013</c:v>
                </c:pt>
                <c:pt idx="3">
                  <c:v>369460.9</c:v>
                </c:pt>
                <c:pt idx="4">
                  <c:v>703739.1399999999</c:v>
                </c:pt>
                <c:pt idx="5">
                  <c:v>342169.16000000003</c:v>
                </c:pt>
                <c:pt idx="6">
                  <c:v>327257.86</c:v>
                </c:pt>
                <c:pt idx="7">
                  <c:v>690917.35</c:v>
                </c:pt>
                <c:pt idx="8">
                  <c:v>240643.96</c:v>
                </c:pt>
                <c:pt idx="9">
                  <c:v>343193.75</c:v>
                </c:pt>
                <c:pt idx="10">
                  <c:v>530304.64</c:v>
                </c:pt>
                <c:pt idx="11">
                  <c:v>365946.88999999996</c:v>
                </c:pt>
                <c:pt idx="12">
                  <c:v>527713.80000000005</c:v>
                </c:pt>
              </c:numCache>
            </c:numRef>
          </c:val>
          <c:extLst>
            <c:ext xmlns:c16="http://schemas.microsoft.com/office/drawing/2014/chart" uri="{C3380CC4-5D6E-409C-BE32-E72D297353CC}">
              <c16:uniqueId val="{00000000-779C-41B8-9BA1-1627C81808AB}"/>
            </c:ext>
          </c:extLst>
        </c:ser>
        <c:dLbls>
          <c:showLegendKey val="0"/>
          <c:showVal val="0"/>
          <c:showCatName val="0"/>
          <c:showSerName val="0"/>
          <c:showPercent val="0"/>
          <c:showBubbleSize val="0"/>
        </c:dLbls>
        <c:gapWidth val="219"/>
        <c:overlap val="-27"/>
        <c:axId val="1748792736"/>
        <c:axId val="1748793216"/>
      </c:barChart>
      <c:catAx>
        <c:axId val="1748792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8793216"/>
        <c:crosses val="autoZero"/>
        <c:auto val="1"/>
        <c:lblAlgn val="ctr"/>
        <c:lblOffset val="100"/>
        <c:noMultiLvlLbl val="0"/>
      </c:catAx>
      <c:valAx>
        <c:axId val="1748793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879273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0.43478</cdr:x>
      <cdr:y>0.39666</cdr:y>
    </cdr:from>
    <cdr:to>
      <cdr:x>0.56522</cdr:x>
      <cdr:y>0.60334</cdr:y>
    </cdr:to>
    <cdr:sp macro="" textlink="">
      <cdr:nvSpPr>
        <cdr:cNvPr id="2" name="TextBox 1">
          <a:extLst xmlns:a="http://schemas.openxmlformats.org/drawingml/2006/main">
            <a:ext uri="{FF2B5EF4-FFF2-40B4-BE49-F238E27FC236}">
              <a16:creationId xmlns:a16="http://schemas.microsoft.com/office/drawing/2014/main" id="{8FA207B2-DD08-6625-80EA-034E60DF57A8}"/>
            </a:ext>
          </a:extLst>
        </cdr:cNvPr>
        <cdr:cNvSpPr txBox="1"/>
      </cdr:nvSpPr>
      <cdr:spPr>
        <a:xfrm xmlns:a="http://schemas.openxmlformats.org/drawingml/2006/main">
          <a:off x="3047999" y="1754981"/>
          <a:ext cx="914400" cy="914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pPr algn="just"/>
            <a:r>
              <a:rPr lang="en-US" sz="2400" b="1" dirty="0"/>
              <a:t>STUDENT NAME:       DHRUTHI.K</a:t>
            </a:r>
            <a:endParaRPr lang="en-US" sz="2400" b="1">
              <a:ea typeface="Calibri"/>
              <a:cs typeface="Calibri"/>
            </a:endParaRPr>
          </a:p>
          <a:p>
            <a:pPr algn="just"/>
            <a:r>
              <a:rPr lang="en-US" sz="2400" b="1" dirty="0"/>
              <a:t>REGISTER NO:            322200006</a:t>
            </a:r>
            <a:endParaRPr lang="en-US" sz="2400" b="1">
              <a:ea typeface="Calibri"/>
              <a:cs typeface="Calibri"/>
            </a:endParaRPr>
          </a:p>
          <a:p>
            <a:pPr algn="just"/>
            <a:r>
              <a:rPr lang="en-US" sz="2400" b="1" dirty="0"/>
              <a:t>DEPARTMENT:           BCOM-COMMERCE HONOURS</a:t>
            </a:r>
            <a:endParaRPr lang="en-US" sz="2400" b="1">
              <a:ea typeface="Calibri"/>
              <a:cs typeface="Calibri"/>
            </a:endParaRPr>
          </a:p>
          <a:p>
            <a:pPr algn="just"/>
            <a:r>
              <a:rPr lang="en-US" sz="2400" b="1" dirty="0"/>
              <a:t>USERNAME:               </a:t>
            </a:r>
            <a:r>
              <a:rPr lang="en-US" sz="2400" b="1" i="0" dirty="0">
                <a:solidFill>
                  <a:srgbClr val="000000"/>
                </a:solidFill>
                <a:effectLst/>
                <a:latin typeface="Calibri"/>
                <a:ea typeface="Calibri"/>
                <a:cs typeface="Calibri"/>
              </a:rPr>
              <a:t>asunm1353322200006</a:t>
            </a:r>
            <a:endParaRPr lang="en-US" sz="2400" b="1">
              <a:latin typeface="Calibri"/>
              <a:ea typeface="Calibri"/>
              <a:cs typeface="Calibri"/>
            </a:endParaRPr>
          </a:p>
          <a:p>
            <a:pPr algn="just"/>
            <a:r>
              <a:rPr lang="en-US" sz="2400" b="1" dirty="0"/>
              <a:t>COLLEGE:                    ANNA ADARSH COLLEGE FOR WOMEN</a:t>
            </a:r>
            <a:endParaRPr lang="en-US" sz="2400" b="1">
              <a:ea typeface="Calibri"/>
              <a:cs typeface="Calibri"/>
            </a:endParaRPr>
          </a:p>
          <a:p>
            <a:r>
              <a:rPr lang="en-US" sz="2400" b="1" dirty="0"/>
              <a:t>           </a:t>
            </a:r>
            <a:endParaRPr lang="en-IN" sz="2400" b="1">
              <a:ea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98664" y="291147"/>
            <a:ext cx="344501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7BCCE282-B20E-3962-3DEC-F0989AD9C4D9}"/>
              </a:ext>
            </a:extLst>
          </p:cNvPr>
          <p:cNvSpPr txBox="1"/>
          <p:nvPr/>
        </p:nvSpPr>
        <p:spPr>
          <a:xfrm flipH="1">
            <a:off x="598311" y="1298223"/>
            <a:ext cx="8150576"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algn="just" rtl="0"/>
            <a:r>
              <a:rPr lang="en-US" sz="2400" b="1" u="sng">
                <a:solidFill>
                  <a:srgbClr val="00B050"/>
                </a:solidFill>
                <a:latin typeface="Calibri"/>
                <a:ea typeface="Calibri"/>
                <a:cs typeface="Calibri"/>
              </a:rPr>
              <a:t>1.Data</a:t>
            </a:r>
            <a:r>
              <a:rPr lang="en-US" sz="2400" b="1" u="sng" kern="1200">
                <a:solidFill>
                  <a:srgbClr val="00B050"/>
                </a:solidFill>
                <a:latin typeface="Calibri"/>
                <a:ea typeface="Calibri"/>
                <a:cs typeface="Calibri"/>
              </a:rPr>
              <a:t> Collection: </a:t>
            </a:r>
          </a:p>
          <a:p>
            <a:pPr marL="347345" indent="-347345" algn="just" rtl="0">
              <a:buFont typeface="Wingdings"/>
              <a:buChar char="v"/>
            </a:pPr>
            <a:r>
              <a:rPr lang="en-US" sz="2400" b="1" kern="1200">
                <a:latin typeface="Calibri"/>
                <a:ea typeface="Calibri"/>
                <a:cs typeface="Calibri"/>
              </a:rPr>
              <a:t>Data can be collected from Kaggle or Edunet Dashboard. </a:t>
            </a:r>
          </a:p>
          <a:p>
            <a:pPr marL="0" algn="just" rtl="0"/>
            <a:r>
              <a:rPr lang="en-US" sz="2400" b="1" u="sng">
                <a:solidFill>
                  <a:srgbClr val="00B050"/>
                </a:solidFill>
                <a:latin typeface="Calibri"/>
                <a:ea typeface="Calibri"/>
                <a:cs typeface="Calibri"/>
              </a:rPr>
              <a:t>2.Feature</a:t>
            </a:r>
            <a:r>
              <a:rPr lang="en-US" sz="2400" b="1" u="sng" kern="1200">
                <a:solidFill>
                  <a:srgbClr val="00B050"/>
                </a:solidFill>
                <a:latin typeface="Calibri"/>
                <a:ea typeface="Calibri"/>
                <a:cs typeface="Calibri"/>
              </a:rPr>
              <a:t> selection:</a:t>
            </a:r>
          </a:p>
          <a:p>
            <a:pPr marL="283210" indent="-283210" algn="just">
              <a:buFont typeface="Wingdings"/>
              <a:buChar char="v"/>
            </a:pPr>
            <a:r>
              <a:rPr lang="en-US" sz="2400" b="1" kern="1200">
                <a:latin typeface="Calibri"/>
                <a:ea typeface="Calibri"/>
                <a:cs typeface="Calibri"/>
              </a:rPr>
              <a:t>Identifying the required feature form the number of features available –</a:t>
            </a:r>
            <a:r>
              <a:rPr lang="en-US" sz="2400" b="1">
                <a:latin typeface="Calibri"/>
                <a:ea typeface="Calibri"/>
                <a:cs typeface="Calibri"/>
              </a:rPr>
              <a:t> 5</a:t>
            </a:r>
            <a:r>
              <a:rPr lang="en-US" sz="2400" b="1" kern="1200">
                <a:latin typeface="Calibri"/>
                <a:ea typeface="Calibri"/>
                <a:cs typeface="Calibri"/>
              </a:rPr>
              <a:t> out of 26 features were selected.</a:t>
            </a:r>
          </a:p>
          <a:p>
            <a:pPr marL="0" algn="just" rtl="0"/>
            <a:r>
              <a:rPr lang="en-US" sz="2400" b="1">
                <a:solidFill>
                  <a:srgbClr val="00B050"/>
                </a:solidFill>
                <a:latin typeface="Calibri"/>
                <a:ea typeface="Calibri"/>
                <a:cs typeface="Calibri"/>
              </a:rPr>
              <a:t>3.</a:t>
            </a:r>
            <a:r>
              <a:rPr lang="en-US" sz="2400" b="1" kern="1200">
                <a:solidFill>
                  <a:srgbClr val="00B050"/>
                </a:solidFill>
                <a:latin typeface="Calibri"/>
                <a:ea typeface="Calibri"/>
                <a:cs typeface="Calibri"/>
              </a:rPr>
              <a:t> </a:t>
            </a:r>
            <a:r>
              <a:rPr lang="en-US" sz="2400" b="1" u="sng" kern="1200" dirty="0">
                <a:solidFill>
                  <a:srgbClr val="00B050"/>
                </a:solidFill>
                <a:latin typeface="Calibri"/>
                <a:ea typeface="Calibri"/>
                <a:cs typeface="Calibri"/>
              </a:rPr>
              <a:t>Data cleaning:</a:t>
            </a:r>
            <a:r>
              <a:rPr lang="en-US" sz="2400" b="1" u="sng" kern="1200" dirty="0">
                <a:latin typeface="Calibri"/>
                <a:ea typeface="Calibri"/>
                <a:cs typeface="Calibri"/>
              </a:rPr>
              <a:t> </a:t>
            </a:r>
          </a:p>
          <a:p>
            <a:pPr marL="283210" indent="-283210" algn="just" rtl="0">
              <a:buFont typeface="Wingdings"/>
              <a:buChar char="v"/>
            </a:pPr>
            <a:r>
              <a:rPr lang="en-US" sz="2400" b="1" kern="1200">
                <a:latin typeface="Calibri"/>
                <a:ea typeface="Calibri"/>
                <a:cs typeface="Calibri"/>
              </a:rPr>
              <a:t>Identification of missing values.</a:t>
            </a:r>
          </a:p>
          <a:p>
            <a:pPr marL="283210" indent="-283210" algn="just" rtl="0">
              <a:buFont typeface="Wingdings"/>
              <a:buChar char="v"/>
            </a:pPr>
            <a:r>
              <a:rPr lang="en-US" sz="2400" b="1" kern="1200">
                <a:latin typeface="Calibri"/>
                <a:ea typeface="Calibri"/>
                <a:cs typeface="Calibri"/>
              </a:rPr>
              <a:t>Filtering out the missing values.</a:t>
            </a:r>
            <a:endParaRPr lang="en-US" sz="2400" kern="1200">
              <a:latin typeface="Calibri"/>
              <a:ea typeface="Calibri"/>
              <a:cs typeface="Calibri"/>
            </a:endParaRPr>
          </a:p>
          <a:p>
            <a:pPr algn="just"/>
            <a:r>
              <a:rPr lang="en-US" sz="2400" b="1" u="sng">
                <a:solidFill>
                  <a:srgbClr val="00B050"/>
                </a:solidFill>
                <a:latin typeface="Calibri"/>
                <a:ea typeface="Calibri"/>
                <a:cs typeface="Calibri"/>
              </a:rPr>
              <a:t>4.Preparation of Pivot table</a:t>
            </a:r>
            <a:endParaRPr lang="en-US" sz="2400">
              <a:latin typeface="Calibri"/>
              <a:ea typeface="Calibri"/>
              <a:cs typeface="Calibri"/>
            </a:endParaRPr>
          </a:p>
          <a:p>
            <a:pPr marL="342900" indent="-342900" algn="just">
              <a:buFont typeface="Wingdings"/>
              <a:buChar char="v"/>
            </a:pPr>
            <a:r>
              <a:rPr lang="en-US" sz="2400" b="1">
                <a:latin typeface="Calibri"/>
                <a:ea typeface="Calibri"/>
                <a:cs typeface="Calibri"/>
              </a:rPr>
              <a:t>Pivot table preparation using various factors out of the chosen 5 factors namely, Name, Start date , Gender, Department, Employee type and Sum of salary.</a:t>
            </a:r>
            <a:endParaRPr lang="en-US" sz="2400">
              <a:latin typeface="Calibri"/>
              <a:ea typeface="Calibri"/>
              <a:cs typeface="Calibri"/>
            </a:endParaRPr>
          </a:p>
          <a:p>
            <a:pPr algn="just"/>
            <a:endParaRPr lang="en-US" sz="2000" b="1" u="sng" dirty="0">
              <a:solidFill>
                <a:srgbClr val="0070C0"/>
              </a:solidFill>
              <a:latin typeface="Calibri"/>
              <a:ea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740B-C1E1-C6F5-E11F-95235C6BF3C5}"/>
              </a:ext>
            </a:extLst>
          </p:cNvPr>
          <p:cNvSpPr>
            <a:spLocks noGrp="1"/>
          </p:cNvSpPr>
          <p:nvPr>
            <p:ph type="title"/>
          </p:nvPr>
        </p:nvSpPr>
        <p:spPr>
          <a:xfrm>
            <a:off x="529554" y="230222"/>
            <a:ext cx="10681335" cy="1477328"/>
          </a:xfrm>
        </p:spPr>
        <p:txBody>
          <a:bodyPr wrap="square" lIns="0" tIns="0" rIns="0" bIns="0" anchor="t">
            <a:spAutoFit/>
          </a:bodyPr>
          <a:lstStyle/>
          <a:p>
            <a:pPr algn="l"/>
            <a:r>
              <a:rPr lang="en-US"/>
              <a:t>MODELLING</a:t>
            </a:r>
            <a:endParaRPr lang="en-US" b="0"/>
          </a:p>
          <a:p>
            <a:endParaRPr lang="en-US" dirty="0"/>
          </a:p>
        </p:txBody>
      </p:sp>
      <p:sp>
        <p:nvSpPr>
          <p:cNvPr id="3" name="Text Placeholder 2">
            <a:extLst>
              <a:ext uri="{FF2B5EF4-FFF2-40B4-BE49-F238E27FC236}">
                <a16:creationId xmlns:a16="http://schemas.microsoft.com/office/drawing/2014/main" id="{79BF6655-D364-E479-E3E3-301D63A2D672}"/>
              </a:ext>
            </a:extLst>
          </p:cNvPr>
          <p:cNvSpPr>
            <a:spLocks noGrp="1"/>
          </p:cNvSpPr>
          <p:nvPr>
            <p:ph type="body" idx="1"/>
          </p:nvPr>
        </p:nvSpPr>
        <p:spPr>
          <a:xfrm>
            <a:off x="524933" y="1577340"/>
            <a:ext cx="9081912" cy="3970318"/>
          </a:xfrm>
        </p:spPr>
        <p:txBody>
          <a:bodyPr wrap="square" lIns="0" tIns="0" rIns="0" bIns="0" anchor="t">
            <a:spAutoFit/>
          </a:bodyPr>
          <a:lstStyle/>
          <a:p>
            <a:pPr algn="just"/>
            <a:r>
              <a:rPr lang="en-US" sz="2400" b="1" u="sng">
                <a:solidFill>
                  <a:srgbClr val="00B050"/>
                </a:solidFill>
                <a:latin typeface="Calibri"/>
                <a:ea typeface="Calibri"/>
                <a:cs typeface="Calibri"/>
              </a:rPr>
              <a:t>5.Pivot table:</a:t>
            </a:r>
            <a:endParaRPr lang="en-US" sz="2400" dirty="0">
              <a:solidFill>
                <a:srgbClr val="00B050"/>
              </a:solidFill>
              <a:latin typeface="Calibri"/>
              <a:ea typeface="Calibri"/>
              <a:cs typeface="Calibri"/>
            </a:endParaRPr>
          </a:p>
          <a:p>
            <a:pPr marL="342900" indent="-342900" algn="just">
              <a:buFont typeface="Wingdings"/>
              <a:buChar char="v"/>
            </a:pPr>
            <a:r>
              <a:rPr lang="en-US" sz="2400" b="1">
                <a:latin typeface="Calibri"/>
                <a:ea typeface="Calibri"/>
                <a:cs typeface="Calibri"/>
              </a:rPr>
              <a:t>Filters : Start date</a:t>
            </a:r>
            <a:endParaRPr lang="en-US" sz="2400" dirty="0">
              <a:latin typeface="Calibri"/>
              <a:ea typeface="Calibri"/>
              <a:cs typeface="Calibri"/>
            </a:endParaRPr>
          </a:p>
          <a:p>
            <a:pPr marL="342900" indent="-342900" algn="just">
              <a:buFont typeface="Wingdings"/>
              <a:buChar char="v"/>
            </a:pPr>
            <a:r>
              <a:rPr lang="en-US" sz="2400" b="1">
                <a:latin typeface="Calibri"/>
                <a:ea typeface="Calibri"/>
                <a:cs typeface="Calibri"/>
              </a:rPr>
              <a:t>Legend (Series): Gender</a:t>
            </a:r>
            <a:endParaRPr lang="en-US" sz="2400" dirty="0">
              <a:latin typeface="Calibri"/>
              <a:ea typeface="Calibri"/>
              <a:cs typeface="Calibri"/>
            </a:endParaRPr>
          </a:p>
          <a:p>
            <a:pPr marL="342900" indent="-342900" algn="just">
              <a:buFont typeface="Wingdings"/>
              <a:buChar char="v"/>
            </a:pPr>
            <a:r>
              <a:rPr lang="en-US" sz="2400" b="1">
                <a:latin typeface="Calibri"/>
                <a:ea typeface="Calibri"/>
                <a:cs typeface="Calibri"/>
              </a:rPr>
              <a:t>Axis (Categories): Department</a:t>
            </a:r>
            <a:endParaRPr lang="en-US" sz="2400" dirty="0">
              <a:latin typeface="Calibri"/>
              <a:ea typeface="Calibri"/>
              <a:cs typeface="Calibri"/>
            </a:endParaRPr>
          </a:p>
          <a:p>
            <a:pPr marL="342900" indent="-342900" algn="just">
              <a:buFont typeface="Wingdings"/>
              <a:buChar char="v"/>
            </a:pPr>
            <a:r>
              <a:rPr lang="en-US" sz="2400" b="1">
                <a:latin typeface="Calibri"/>
                <a:ea typeface="Calibri"/>
                <a:cs typeface="Calibri"/>
              </a:rPr>
              <a:t>Values: Sum of salary</a:t>
            </a:r>
            <a:endParaRPr lang="en-US" sz="2400" dirty="0">
              <a:latin typeface="Calibri"/>
              <a:ea typeface="Calibri"/>
              <a:cs typeface="Calibri"/>
            </a:endParaRPr>
          </a:p>
          <a:p>
            <a:pPr algn="just"/>
            <a:r>
              <a:rPr lang="en-US" sz="2400" b="1" dirty="0">
                <a:solidFill>
                  <a:srgbClr val="00B050"/>
                </a:solidFill>
                <a:latin typeface="Calibri"/>
                <a:ea typeface="Calibri"/>
                <a:cs typeface="Calibri"/>
              </a:rPr>
              <a:t> </a:t>
            </a:r>
            <a:r>
              <a:rPr lang="en-US" sz="2400" b="1" u="sng">
                <a:solidFill>
                  <a:srgbClr val="00B050"/>
                </a:solidFill>
                <a:latin typeface="Calibri"/>
                <a:ea typeface="Calibri"/>
                <a:cs typeface="Calibri"/>
              </a:rPr>
              <a:t>6.Preparation of Chart:</a:t>
            </a:r>
            <a:endParaRPr lang="en-US" sz="2400">
              <a:latin typeface="Calibri"/>
              <a:ea typeface="Calibri"/>
              <a:cs typeface="Calibri"/>
            </a:endParaRPr>
          </a:p>
          <a:p>
            <a:pPr marL="342900" indent="-342900" algn="just">
              <a:buFont typeface="Wingdings"/>
              <a:buChar char="v"/>
            </a:pPr>
            <a:r>
              <a:rPr lang="en-US" sz="2400" b="1">
                <a:latin typeface="Calibri"/>
                <a:ea typeface="Calibri"/>
                <a:cs typeface="Calibri"/>
              </a:rPr>
              <a:t>Preparation of chart (Clustered column charts) using the data from Pivot table and naming it as Employee Salary Analysis Chart.</a:t>
            </a:r>
            <a:endParaRPr lang="en-US" sz="2400" dirty="0">
              <a:latin typeface="Calibri"/>
              <a:ea typeface="Calibri"/>
              <a:cs typeface="Calibri"/>
            </a:endParaRPr>
          </a:p>
          <a:p>
            <a:pPr marL="342900" indent="-342900" algn="just">
              <a:buFont typeface="Wingdings"/>
              <a:buChar char="v"/>
            </a:pPr>
            <a:r>
              <a:rPr lang="en-US" sz="2400" b="1">
                <a:latin typeface="Calibri"/>
                <a:ea typeface="Calibri"/>
                <a:cs typeface="Calibri"/>
              </a:rPr>
              <a:t>Adding a trend line to the most common Trend Level (Medium).</a:t>
            </a:r>
            <a:endParaRPr lang="en-US" sz="2400" dirty="0">
              <a:latin typeface="Calibri"/>
              <a:ea typeface="Calibri"/>
              <a:cs typeface="Calibri"/>
            </a:endParaRPr>
          </a:p>
          <a:p>
            <a:pPr marL="342900" indent="-342900" algn="just">
              <a:buFont typeface="Wingdings"/>
              <a:buChar char="v"/>
            </a:pPr>
            <a:endParaRPr lang="en-US" sz="2400" dirty="0">
              <a:latin typeface="Calibri"/>
              <a:ea typeface="Calibri"/>
              <a:cs typeface="Calibri"/>
            </a:endParaRPr>
          </a:p>
          <a:p>
            <a:endParaRPr lang="en-US" dirty="0"/>
          </a:p>
        </p:txBody>
      </p:sp>
    </p:spTree>
    <p:extLst>
      <p:ext uri="{BB962C8B-B14F-4D97-AF65-F5344CB8AC3E}">
        <p14:creationId xmlns:p14="http://schemas.microsoft.com/office/powerpoint/2010/main" val="1354736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609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764FF9BF-80A4-6D6A-B872-B429AF72B196}"/>
              </a:ext>
            </a:extLst>
          </p:cNvPr>
          <p:cNvGraphicFramePr>
            <a:graphicFrameLocks/>
          </p:cNvGraphicFramePr>
          <p:nvPr>
            <p:extLst>
              <p:ext uri="{D42A27DB-BD31-4B8C-83A1-F6EECF244321}">
                <p14:modId xmlns:p14="http://schemas.microsoft.com/office/powerpoint/2010/main" val="3873470589"/>
              </p:ext>
            </p:extLst>
          </p:nvPr>
        </p:nvGraphicFramePr>
        <p:xfrm>
          <a:off x="1981201" y="1371600"/>
          <a:ext cx="7010399" cy="4424362"/>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ECBC2BB3-936F-CC4E-E6CF-1642C9D7EB01}"/>
              </a:ext>
            </a:extLst>
          </p:cNvPr>
          <p:cNvSpPr txBox="1"/>
          <p:nvPr/>
        </p:nvSpPr>
        <p:spPr>
          <a:xfrm>
            <a:off x="2381250" y="5765294"/>
            <a:ext cx="5695950" cy="523220"/>
          </a:xfrm>
          <a:prstGeom prst="rect">
            <a:avLst/>
          </a:prstGeom>
          <a:noFill/>
        </p:spPr>
        <p:txBody>
          <a:bodyPr wrap="square" rtlCol="0">
            <a:spAutoFit/>
          </a:bodyPr>
          <a:lstStyle/>
          <a:p>
            <a:r>
              <a:rPr lang="en-US" sz="2800" dirty="0">
                <a:solidFill>
                  <a:srgbClr val="7030A0"/>
                </a:solidFill>
              </a:rPr>
              <a:t>  Overall Employee Salary Analysis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DA5C8-495D-C705-622F-C555D82623DA}"/>
              </a:ext>
            </a:extLst>
          </p:cNvPr>
          <p:cNvSpPr>
            <a:spLocks noGrp="1"/>
          </p:cNvSpPr>
          <p:nvPr>
            <p:ph type="title"/>
          </p:nvPr>
        </p:nvSpPr>
        <p:spPr/>
        <p:txBody>
          <a:bodyPr/>
          <a:lstStyle/>
          <a:p>
            <a:r>
              <a:rPr lang="en-US" dirty="0"/>
              <a:t>R</a:t>
            </a:r>
            <a:r>
              <a:rPr lang="en-US" spc="-40" dirty="0"/>
              <a:t>E</a:t>
            </a:r>
            <a:r>
              <a:rPr lang="en-US" spc="15" dirty="0"/>
              <a:t>S</a:t>
            </a:r>
            <a:r>
              <a:rPr lang="en-US" spc="-30" dirty="0"/>
              <a:t>U</a:t>
            </a:r>
            <a:r>
              <a:rPr lang="en-US" spc="-405" dirty="0"/>
              <a:t>L</a:t>
            </a:r>
            <a:r>
              <a:rPr lang="en-US" dirty="0"/>
              <a:t>TS</a:t>
            </a:r>
          </a:p>
        </p:txBody>
      </p:sp>
      <p:graphicFrame>
        <p:nvGraphicFramePr>
          <p:cNvPr id="3" name="Chart 2">
            <a:extLst>
              <a:ext uri="{FF2B5EF4-FFF2-40B4-BE49-F238E27FC236}">
                <a16:creationId xmlns:a16="http://schemas.microsoft.com/office/drawing/2014/main" id="{01A0D7DF-E374-023C-F6CD-0ACDB72B54DA}"/>
              </a:ext>
            </a:extLst>
          </p:cNvPr>
          <p:cNvGraphicFramePr>
            <a:graphicFrameLocks/>
          </p:cNvGraphicFramePr>
          <p:nvPr>
            <p:extLst>
              <p:ext uri="{D42A27DB-BD31-4B8C-83A1-F6EECF244321}">
                <p14:modId xmlns:p14="http://schemas.microsoft.com/office/powerpoint/2010/main" val="64283924"/>
              </p:ext>
            </p:extLst>
          </p:nvPr>
        </p:nvGraphicFramePr>
        <p:xfrm>
          <a:off x="914401" y="1583531"/>
          <a:ext cx="4495799" cy="369093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363CEA86-863E-771E-425A-3150D62D3CA6}"/>
              </a:ext>
            </a:extLst>
          </p:cNvPr>
          <p:cNvGraphicFramePr>
            <a:graphicFrameLocks/>
          </p:cNvGraphicFramePr>
          <p:nvPr>
            <p:extLst>
              <p:ext uri="{D42A27DB-BD31-4B8C-83A1-F6EECF244321}">
                <p14:modId xmlns:p14="http://schemas.microsoft.com/office/powerpoint/2010/main" val="4210196224"/>
              </p:ext>
            </p:extLst>
          </p:nvPr>
        </p:nvGraphicFramePr>
        <p:xfrm>
          <a:off x="5486401" y="1583530"/>
          <a:ext cx="4191000" cy="3690937"/>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4A135370-AC99-B7A7-D1FA-DA99892B7C22}"/>
              </a:ext>
            </a:extLst>
          </p:cNvPr>
          <p:cNvSpPr txBox="1"/>
          <p:nvPr/>
        </p:nvSpPr>
        <p:spPr>
          <a:xfrm>
            <a:off x="2390874" y="5452753"/>
            <a:ext cx="6191054" cy="523220"/>
          </a:xfrm>
          <a:prstGeom prst="rect">
            <a:avLst/>
          </a:prstGeom>
          <a:noFill/>
        </p:spPr>
        <p:txBody>
          <a:bodyPr wrap="square" rtlCol="0">
            <a:spAutoFit/>
          </a:bodyPr>
          <a:lstStyle/>
          <a:p>
            <a:r>
              <a:rPr lang="en-US" dirty="0" smtClean="0"/>
              <a:t>  </a:t>
            </a:r>
            <a:r>
              <a:rPr lang="en-US" sz="2800" dirty="0">
                <a:solidFill>
                  <a:srgbClr val="7030A0"/>
                </a:solidFill>
              </a:rPr>
              <a:t>Gender based Employee Salary </a:t>
            </a:r>
            <a:r>
              <a:rPr lang="en-US" sz="2800" dirty="0" smtClean="0">
                <a:solidFill>
                  <a:srgbClr val="7030A0"/>
                </a:solidFill>
              </a:rPr>
              <a:t>Analysis</a:t>
            </a:r>
            <a:endParaRPr lang="en-US" sz="2800" dirty="0">
              <a:solidFill>
                <a:srgbClr val="7030A0"/>
              </a:solidFill>
            </a:endParaRPr>
          </a:p>
        </p:txBody>
      </p:sp>
    </p:spTree>
    <p:extLst>
      <p:ext uri="{BB962C8B-B14F-4D97-AF65-F5344CB8AC3E}">
        <p14:creationId xmlns:p14="http://schemas.microsoft.com/office/powerpoint/2010/main" val="3866348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FD379C8-C9DC-B061-3A19-C758B49EE01F}"/>
              </a:ext>
            </a:extLst>
          </p:cNvPr>
          <p:cNvSpPr txBox="1"/>
          <p:nvPr/>
        </p:nvSpPr>
        <p:spPr>
          <a:xfrm>
            <a:off x="762001" y="1142999"/>
            <a:ext cx="8534400" cy="52937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panose="05000000000000000000" pitchFamily="2" charset="2"/>
              <a:buChar char="q"/>
            </a:pPr>
            <a:r>
              <a:rPr lang="en-US" sz="2000" b="1" dirty="0" smtClean="0"/>
              <a:t>In </a:t>
            </a:r>
            <a:r>
              <a:rPr lang="en-US" sz="2000" b="1" dirty="0"/>
              <a:t>conclusion, it was understood </a:t>
            </a:r>
            <a:r>
              <a:rPr lang="en-US" sz="2000" b="1" dirty="0" smtClean="0"/>
              <a:t>that both the male and female </a:t>
            </a:r>
            <a:r>
              <a:rPr lang="en-US" sz="2000" b="1" dirty="0"/>
              <a:t>employees are </a:t>
            </a:r>
            <a:r>
              <a:rPr lang="en-US" sz="2000" b="1" dirty="0" smtClean="0"/>
              <a:t>equal </a:t>
            </a:r>
            <a:r>
              <a:rPr lang="en-US" sz="2000" b="1" dirty="0"/>
              <a:t>in </a:t>
            </a:r>
            <a:r>
              <a:rPr lang="en-US" sz="2000" b="1" dirty="0" smtClean="0"/>
              <a:t>number, but male employees have higher compensation compared to female employees. </a:t>
            </a:r>
          </a:p>
          <a:p>
            <a:pPr marL="285750" indent="-285750" algn="just">
              <a:buFont typeface="Wingdings" panose="05000000000000000000" pitchFamily="2" charset="2"/>
              <a:buChar char="q"/>
            </a:pPr>
            <a:endParaRPr lang="en-US" sz="2000" b="1" dirty="0" smtClean="0"/>
          </a:p>
          <a:p>
            <a:pPr marL="285750" indent="-285750" algn="just">
              <a:buFont typeface="Wingdings" panose="05000000000000000000" pitchFamily="2" charset="2"/>
              <a:buChar char="q"/>
            </a:pPr>
            <a:r>
              <a:rPr lang="en-US" sz="2000" b="1" dirty="0" smtClean="0"/>
              <a:t>Only in Training department female employees are paid high than male employees.</a:t>
            </a:r>
          </a:p>
          <a:p>
            <a:pPr marL="285750" indent="-285750" algn="just">
              <a:buFont typeface="Wingdings" panose="05000000000000000000" pitchFamily="2" charset="2"/>
              <a:buChar char="q"/>
            </a:pPr>
            <a:endParaRPr lang="en-US" sz="2000" b="1" dirty="0" smtClean="0"/>
          </a:p>
          <a:p>
            <a:pPr marL="285750" indent="-285750" algn="just">
              <a:buFont typeface="Wingdings" panose="05000000000000000000" pitchFamily="2" charset="2"/>
              <a:buChar char="q"/>
            </a:pPr>
            <a:r>
              <a:rPr lang="en-US" sz="2000" b="1" dirty="0" smtClean="0"/>
              <a:t>Whereas, in Business Development department male employees get more compensation compared to female employees.</a:t>
            </a:r>
          </a:p>
          <a:p>
            <a:pPr marL="285750" indent="-285750" algn="just">
              <a:buFont typeface="Wingdings" panose="05000000000000000000" pitchFamily="2" charset="2"/>
              <a:buChar char="q"/>
            </a:pPr>
            <a:endParaRPr lang="en-US" sz="2000" b="1" dirty="0" smtClean="0"/>
          </a:p>
          <a:p>
            <a:pPr marL="285750" indent="-285750" algn="just">
              <a:buFont typeface="Wingdings" panose="05000000000000000000" pitchFamily="2" charset="2"/>
              <a:buChar char="q"/>
            </a:pPr>
            <a:r>
              <a:rPr lang="en-US" sz="2000" b="1" dirty="0" smtClean="0"/>
              <a:t>This difference may arise due to various factors. </a:t>
            </a:r>
            <a:r>
              <a:rPr lang="en-US" sz="2000" b="1" dirty="0"/>
              <a:t>H</a:t>
            </a:r>
            <a:r>
              <a:rPr lang="en-US" sz="2000" b="1" dirty="0" smtClean="0"/>
              <a:t>owever the most common one is due to performance of employees</a:t>
            </a:r>
          </a:p>
          <a:p>
            <a:pPr marL="285750" indent="-285750" algn="just">
              <a:buFont typeface="Wingdings" panose="05000000000000000000" pitchFamily="2" charset="2"/>
              <a:buChar char="q"/>
            </a:pPr>
            <a:endParaRPr lang="en-US" sz="2000" dirty="0"/>
          </a:p>
          <a:p>
            <a:pPr marL="285750" indent="-285750" algn="just">
              <a:buFont typeface="Wingdings" panose="05000000000000000000" pitchFamily="2" charset="2"/>
              <a:buChar char="q"/>
            </a:pPr>
            <a:r>
              <a:rPr lang="en-US" sz="2000" b="1" dirty="0" smtClean="0"/>
              <a:t>Low </a:t>
            </a:r>
            <a:r>
              <a:rPr lang="en-US" sz="2000" b="1" dirty="0"/>
              <a:t>level performance should be giver extra concentration and proper training and other factors which are responsible for their poor performance should be considered and actions to be taken accordingly</a:t>
            </a:r>
            <a:r>
              <a:rPr lang="en-US" sz="2000" b="1" dirty="0" smtClean="0"/>
              <a:t>.</a:t>
            </a:r>
            <a:endParaRPr lang="en-US" sz="2000" dirty="0" smtClean="0"/>
          </a:p>
          <a:p>
            <a:pPr algn="l"/>
            <a:endParaRPr lang="en-US" dirty="0">
              <a:ea typeface="Calibri"/>
              <a:cs typeface="Calibri"/>
            </a:endParaRPr>
          </a:p>
        </p:txBody>
      </p:sp>
    </p:spTree>
    <p:extLst>
      <p:ext uri="{BB962C8B-B14F-4D97-AF65-F5344CB8AC3E}">
        <p14:creationId xmlns:p14="http://schemas.microsoft.com/office/powerpoint/2010/main" val="298644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10681335" cy="758190"/>
          </a:xfrm>
        </p:spPr>
        <p:txBody>
          <a:bodyPr/>
          <a:lstStyle/>
          <a:p>
            <a:r>
              <a:rPr lang="en-US" dirty="0" smtClean="0">
                <a:latin typeface="Times New Roman" panose="02020603050405020304" pitchFamily="18" charset="0"/>
                <a:cs typeface="Times New Roman" panose="02020603050405020304" pitchFamily="18" charset="0"/>
              </a:rPr>
              <a:t>CONCLUSION</a:t>
            </a:r>
            <a:endParaRPr lang="en-IN" dirty="0"/>
          </a:p>
        </p:txBody>
      </p:sp>
      <p:sp>
        <p:nvSpPr>
          <p:cNvPr id="3" name="TextBox 2"/>
          <p:cNvSpPr txBox="1"/>
          <p:nvPr/>
        </p:nvSpPr>
        <p:spPr>
          <a:xfrm>
            <a:off x="762000" y="910590"/>
            <a:ext cx="10134600" cy="4985980"/>
          </a:xfrm>
          <a:prstGeom prst="rect">
            <a:avLst/>
          </a:prstGeom>
          <a:noFill/>
        </p:spPr>
        <p:txBody>
          <a:bodyPr wrap="square" rtlCol="0">
            <a:spAutoFit/>
          </a:bodyPr>
          <a:lstStyle/>
          <a:p>
            <a:pPr marL="285750" indent="-285750" algn="just">
              <a:buFont typeface="Wingdings" panose="05000000000000000000" pitchFamily="2" charset="2"/>
              <a:buChar char="q"/>
            </a:pPr>
            <a:r>
              <a:rPr lang="en-US" sz="2000" b="1" dirty="0"/>
              <a:t>Here are some ways to achieve good performance from employees:</a:t>
            </a:r>
            <a:endParaRPr lang="en-US" sz="2000" dirty="0"/>
          </a:p>
          <a:p>
            <a:pPr algn="just"/>
            <a:endParaRPr lang="en-US" sz="2000" dirty="0" smtClean="0">
              <a:ea typeface="+mn-lt"/>
              <a:cs typeface="+mn-lt"/>
            </a:endParaRPr>
          </a:p>
          <a:p>
            <a:pPr algn="just"/>
            <a:r>
              <a:rPr lang="en-US" sz="2000" dirty="0" smtClean="0"/>
              <a:t>1.</a:t>
            </a:r>
            <a:r>
              <a:rPr lang="en-US" sz="2000" b="1" dirty="0" smtClean="0"/>
              <a:t>Set </a:t>
            </a:r>
            <a:r>
              <a:rPr lang="en-US" sz="2000" b="1" dirty="0"/>
              <a:t>clear </a:t>
            </a:r>
            <a:r>
              <a:rPr lang="en-US" sz="2000" b="1" dirty="0" smtClean="0"/>
              <a:t>goals</a:t>
            </a:r>
            <a:endParaRPr lang="en-US" sz="2000" dirty="0"/>
          </a:p>
          <a:p>
            <a:pPr algn="just"/>
            <a:r>
              <a:rPr lang="en-US" sz="2000" dirty="0">
                <a:ea typeface="+mn-lt"/>
                <a:cs typeface="+mn-lt"/>
              </a:rPr>
              <a:t>2.</a:t>
            </a:r>
            <a:r>
              <a:rPr lang="en-US" sz="2000" b="1" dirty="0"/>
              <a:t> Reward and recognize your </a:t>
            </a:r>
            <a:r>
              <a:rPr lang="en-US" sz="2000" b="1" dirty="0" smtClean="0"/>
              <a:t>employees</a:t>
            </a:r>
            <a:endParaRPr lang="en-US" sz="2000" dirty="0"/>
          </a:p>
          <a:p>
            <a:pPr algn="just"/>
            <a:r>
              <a:rPr lang="en-US" sz="2000" dirty="0">
                <a:ea typeface="+mn-lt"/>
                <a:cs typeface="+mn-lt"/>
              </a:rPr>
              <a:t>3.</a:t>
            </a:r>
            <a:r>
              <a:rPr lang="en-US" sz="2000" b="1" dirty="0"/>
              <a:t> Have open lines of communication</a:t>
            </a:r>
            <a:endParaRPr lang="en-US" sz="2000" dirty="0"/>
          </a:p>
          <a:p>
            <a:pPr algn="just"/>
            <a:r>
              <a:rPr lang="en-US" sz="2000" dirty="0">
                <a:ea typeface="+mn-lt"/>
                <a:cs typeface="+mn-lt"/>
              </a:rPr>
              <a:t>4.</a:t>
            </a:r>
            <a:r>
              <a:rPr lang="en-US" sz="2000" b="1" dirty="0"/>
              <a:t> Identify and solve the root causes of poor performance</a:t>
            </a:r>
            <a:endParaRPr lang="en-US" sz="2000" dirty="0"/>
          </a:p>
          <a:p>
            <a:pPr algn="just"/>
            <a:r>
              <a:rPr lang="en-US" sz="2000" dirty="0">
                <a:ea typeface="+mn-lt"/>
                <a:cs typeface="+mn-lt"/>
              </a:rPr>
              <a:t>5.</a:t>
            </a:r>
            <a:r>
              <a:rPr lang="en-US" sz="2000" b="1" dirty="0"/>
              <a:t> Provide training opportunities</a:t>
            </a:r>
            <a:endParaRPr lang="en-US" sz="2000" dirty="0"/>
          </a:p>
          <a:p>
            <a:pPr algn="just"/>
            <a:r>
              <a:rPr lang="en-US" sz="2000" dirty="0">
                <a:ea typeface="+mn-lt"/>
                <a:cs typeface="+mn-lt"/>
              </a:rPr>
              <a:t>6.</a:t>
            </a:r>
            <a:r>
              <a:rPr lang="en-US" sz="2000" b="1" dirty="0"/>
              <a:t> Continuously monitor employee performance</a:t>
            </a:r>
            <a:endParaRPr lang="en-US" sz="2000" dirty="0"/>
          </a:p>
          <a:p>
            <a:pPr algn="just"/>
            <a:r>
              <a:rPr lang="en-US" sz="2000" dirty="0">
                <a:ea typeface="+mn-lt"/>
                <a:cs typeface="+mn-lt"/>
              </a:rPr>
              <a:t>7.</a:t>
            </a:r>
            <a:r>
              <a:rPr lang="en-US" sz="2000" b="1" dirty="0"/>
              <a:t> Keep realistic deadlines</a:t>
            </a:r>
            <a:endParaRPr lang="en-US" sz="2000" dirty="0"/>
          </a:p>
          <a:p>
            <a:pPr algn="just"/>
            <a:r>
              <a:rPr lang="en-US" sz="2000" dirty="0">
                <a:ea typeface="+mn-lt"/>
                <a:cs typeface="+mn-lt"/>
              </a:rPr>
              <a:t>8.</a:t>
            </a:r>
            <a:r>
              <a:rPr lang="en-US" sz="2000" b="1" dirty="0"/>
              <a:t> Balance accountability and authority</a:t>
            </a:r>
            <a:endParaRPr lang="en-US" sz="2000" dirty="0"/>
          </a:p>
          <a:p>
            <a:pPr algn="just"/>
            <a:r>
              <a:rPr lang="en-US" sz="2000" dirty="0">
                <a:ea typeface="+mn-lt"/>
                <a:cs typeface="+mn-lt"/>
              </a:rPr>
              <a:t>9.</a:t>
            </a:r>
            <a:r>
              <a:rPr lang="en-US" sz="2000" b="1" dirty="0"/>
              <a:t> Consider remote working options</a:t>
            </a:r>
            <a:endParaRPr lang="en-US" sz="2000" dirty="0"/>
          </a:p>
          <a:p>
            <a:pPr algn="just"/>
            <a:r>
              <a:rPr lang="en-US" sz="2000" dirty="0">
                <a:ea typeface="+mn-lt"/>
                <a:cs typeface="+mn-lt"/>
              </a:rPr>
              <a:t>10.</a:t>
            </a:r>
            <a:r>
              <a:rPr lang="en-US" sz="2000" b="1" dirty="0"/>
              <a:t> Enable employees with collaborative learning opportunities </a:t>
            </a:r>
            <a:endParaRPr lang="en-US" sz="2000" dirty="0"/>
          </a:p>
          <a:p>
            <a:pPr algn="just"/>
            <a:r>
              <a:rPr lang="en-US" sz="2000" dirty="0">
                <a:ea typeface="+mn-lt"/>
                <a:cs typeface="+mn-lt"/>
              </a:rPr>
              <a:t>11.</a:t>
            </a:r>
            <a:r>
              <a:rPr lang="en-US" sz="2000" b="1" dirty="0"/>
              <a:t> Avoid micromanaging</a:t>
            </a:r>
            <a:endParaRPr lang="en-US" sz="2000" dirty="0"/>
          </a:p>
          <a:p>
            <a:pPr algn="just"/>
            <a:r>
              <a:rPr lang="en-US" sz="2000" dirty="0">
                <a:ea typeface="+mn-lt"/>
                <a:cs typeface="+mn-lt"/>
              </a:rPr>
              <a:t>12.</a:t>
            </a:r>
            <a:r>
              <a:rPr lang="en-US" sz="2000" b="1" dirty="0"/>
              <a:t> Overcome skill gaps with reskilling and upskilling </a:t>
            </a:r>
            <a:r>
              <a:rPr lang="en-US" sz="2000" b="1" dirty="0" smtClean="0"/>
              <a:t> opportunities</a:t>
            </a:r>
            <a:endParaRPr lang="en-US" sz="2000" dirty="0"/>
          </a:p>
          <a:p>
            <a:pPr algn="just"/>
            <a:r>
              <a:rPr lang="en-US" sz="2000" dirty="0">
                <a:ea typeface="+mn-lt"/>
                <a:cs typeface="+mn-lt"/>
              </a:rPr>
              <a:t>13.</a:t>
            </a:r>
            <a:r>
              <a:rPr lang="en-US" sz="2000" b="1" dirty="0"/>
              <a:t> Offer internal leadership opportunities and clear career paths</a:t>
            </a:r>
            <a:endParaRPr lang="en-US" sz="2000" dirty="0"/>
          </a:p>
          <a:p>
            <a:endParaRPr lang="en-IN" dirty="0"/>
          </a:p>
        </p:txBody>
      </p:sp>
    </p:spTree>
    <p:extLst>
      <p:ext uri="{BB962C8B-B14F-4D97-AF65-F5344CB8AC3E}">
        <p14:creationId xmlns:p14="http://schemas.microsoft.com/office/powerpoint/2010/main" val="3826953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737744" y="2236160"/>
            <a:ext cx="9073005" cy="769441"/>
          </a:xfrm>
          <a:prstGeom prst="rect">
            <a:avLst/>
          </a:prstGeom>
          <a:noFill/>
        </p:spPr>
        <p:txBody>
          <a:bodyPr wrap="square" lIns="91440" tIns="45720" rIns="91440" bIns="45720" rtlCol="0" anchor="t">
            <a:spAutoFit/>
          </a:bodyPr>
          <a:lstStyle/>
          <a:p>
            <a:r>
              <a:rPr lang="en-US" sz="4400" b="1" dirty="0">
                <a:solidFill>
                  <a:srgbClr val="0F0F0F"/>
                </a:solidFill>
                <a:latin typeface="Calibri"/>
                <a:ea typeface="Calibri"/>
                <a:cs typeface="Times New Roman"/>
              </a:rPr>
              <a:t>Employee SALARY Analysis using Excel</a:t>
            </a:r>
            <a:endParaRPr lang="en-IN" sz="2800">
              <a:solidFill>
                <a:srgbClr val="7030A0"/>
              </a:solidFill>
              <a:latin typeface="Calibri"/>
              <a:ea typeface="Calibri"/>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lIns="91440" tIns="45720" rIns="91440" bIns="45720" rtlCol="0" anchor="t">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libri"/>
                <a:ea typeface="Calibri"/>
                <a:cs typeface="Times New Roman"/>
              </a:rPr>
              <a:t>Problem Statement</a:t>
            </a:r>
          </a:p>
          <a:p>
            <a:pPr algn="l">
              <a:buFont typeface="+mj-lt"/>
              <a:buAutoNum type="arabicPeriod"/>
            </a:pPr>
            <a:r>
              <a:rPr lang="en-US" sz="2800" b="1" i="0" dirty="0">
                <a:solidFill>
                  <a:srgbClr val="0D0D0D"/>
                </a:solidFill>
                <a:effectLst/>
                <a:latin typeface="Calibri"/>
                <a:ea typeface="Calibri"/>
                <a:cs typeface="Times New Roman"/>
              </a:rPr>
              <a:t>Project Overview</a:t>
            </a:r>
          </a:p>
          <a:p>
            <a:pPr algn="l">
              <a:buFont typeface="+mj-lt"/>
              <a:buAutoNum type="arabicPeriod"/>
            </a:pPr>
            <a:r>
              <a:rPr lang="en-US" sz="2800" b="1" i="0" dirty="0">
                <a:solidFill>
                  <a:srgbClr val="0D0D0D"/>
                </a:solidFill>
                <a:effectLst/>
                <a:latin typeface="Calibri"/>
                <a:ea typeface="Calibri"/>
                <a:cs typeface="Times New Roman"/>
              </a:rPr>
              <a:t>End Users</a:t>
            </a:r>
          </a:p>
          <a:p>
            <a:pPr algn="l">
              <a:buFont typeface="+mj-lt"/>
              <a:buAutoNum type="arabicPeriod"/>
            </a:pPr>
            <a:r>
              <a:rPr lang="en-US" sz="2800" b="1" i="0" dirty="0">
                <a:solidFill>
                  <a:srgbClr val="0D0D0D"/>
                </a:solidFill>
                <a:effectLst/>
                <a:latin typeface="Calibri"/>
                <a:ea typeface="Calibri"/>
                <a:cs typeface="Times New Roman"/>
              </a:rPr>
              <a:t>Our Solution and Proposition</a:t>
            </a:r>
          </a:p>
          <a:p>
            <a:pPr algn="l">
              <a:buFont typeface="+mj-lt"/>
              <a:buAutoNum type="arabicPeriod"/>
            </a:pPr>
            <a:r>
              <a:rPr lang="en-US" sz="2800" b="1" dirty="0">
                <a:solidFill>
                  <a:srgbClr val="0D0D0D"/>
                </a:solidFill>
                <a:latin typeface="Calibri"/>
                <a:ea typeface="Calibri"/>
                <a:cs typeface="Times New Roman"/>
              </a:rPr>
              <a:t>Dataset Description</a:t>
            </a:r>
            <a:endParaRPr lang="en-US" sz="2800" b="1" i="0" dirty="0">
              <a:solidFill>
                <a:srgbClr val="0D0D0D"/>
              </a:solidFill>
              <a:effectLst/>
              <a:latin typeface="Calibri"/>
              <a:ea typeface="Calibri"/>
              <a:cs typeface="Times New Roman"/>
            </a:endParaRPr>
          </a:p>
          <a:p>
            <a:pPr algn="l">
              <a:buFont typeface="+mj-lt"/>
              <a:buAutoNum type="arabicPeriod"/>
            </a:pPr>
            <a:r>
              <a:rPr lang="en-US" sz="2800" b="1" i="0" dirty="0">
                <a:solidFill>
                  <a:srgbClr val="0D0D0D"/>
                </a:solidFill>
                <a:effectLst/>
                <a:latin typeface="Calibri"/>
                <a:ea typeface="Calibri"/>
                <a:cs typeface="Times New Roman"/>
              </a:rPr>
              <a:t>Modelling Approach</a:t>
            </a:r>
          </a:p>
          <a:p>
            <a:pPr algn="l">
              <a:buFont typeface="+mj-lt"/>
              <a:buAutoNum type="arabicPeriod"/>
            </a:pPr>
            <a:r>
              <a:rPr lang="en-US" sz="2800" b="1" i="0" dirty="0">
                <a:solidFill>
                  <a:srgbClr val="0D0D0D"/>
                </a:solidFill>
                <a:effectLst/>
                <a:latin typeface="Calibri"/>
                <a:ea typeface="Calibri"/>
                <a:cs typeface="Times New Roman"/>
              </a:rPr>
              <a:t>Results and </a:t>
            </a:r>
            <a:r>
              <a:rPr lang="en-US" sz="2800" b="1" dirty="0">
                <a:solidFill>
                  <a:srgbClr val="0D0D0D"/>
                </a:solidFill>
                <a:latin typeface="Calibri"/>
                <a:ea typeface="Calibri"/>
                <a:cs typeface="Times New Roman"/>
              </a:rPr>
              <a:t>Discussion</a:t>
            </a:r>
            <a:endParaRPr lang="en-US" sz="2800" b="1" i="0" dirty="0">
              <a:solidFill>
                <a:srgbClr val="0D0D0D"/>
              </a:solidFill>
              <a:effectLst/>
              <a:latin typeface="Calibri"/>
              <a:ea typeface="Calibri"/>
              <a:cs typeface="Times New Roman"/>
            </a:endParaRPr>
          </a:p>
          <a:p>
            <a:pPr algn="l">
              <a:buFont typeface="+mj-lt"/>
              <a:buAutoNum type="arabicPeriod"/>
            </a:pPr>
            <a:r>
              <a:rPr lang="en-US" sz="2800" b="1" i="0" dirty="0">
                <a:solidFill>
                  <a:srgbClr val="0D0D0D"/>
                </a:solidFill>
                <a:effectLst/>
                <a:latin typeface="Calibri"/>
                <a:ea typeface="Calibri"/>
                <a:cs typeface="Times New Roman"/>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206338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US" sz="4250" spc="10" dirty="0"/>
              <a:t/>
            </a:r>
            <a:br>
              <a:rPr lang="en-US" sz="4250" spc="10" dirty="0"/>
            </a:br>
            <a:r>
              <a:rPr lang="en-US" sz="4250" spc="10" dirty="0"/>
              <a:t/>
            </a:r>
            <a:br>
              <a:rPr lang="en-US" sz="4250" spc="10" dirty="0"/>
            </a:br>
            <a:r>
              <a:rPr lang="en-US" sz="2400" spc="10" dirty="0">
                <a:latin typeface="Calibri" panose="020F0502020204030204" pitchFamily="34" charset="0"/>
                <a:cs typeface="Calibri" panose="020F0502020204030204" pitchFamily="34" charset="0"/>
              </a:rPr>
              <a:t>TITLE:EMPLOYEE SALARY ANALYSIS</a:t>
            </a:r>
            <a:r>
              <a:rPr lang="en-US" sz="2400" spc="10" dirty="0"/>
              <a:t/>
            </a:r>
            <a:br>
              <a:rPr lang="en-US" sz="2400" spc="10" dirty="0"/>
            </a:br>
            <a:endParaRPr sz="24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FB9F22A0-49BD-DE71-D092-F98332310336}"/>
              </a:ext>
            </a:extLst>
          </p:cNvPr>
          <p:cNvSpPr txBox="1"/>
          <p:nvPr/>
        </p:nvSpPr>
        <p:spPr>
          <a:xfrm>
            <a:off x="676275" y="2359282"/>
            <a:ext cx="6602668" cy="4401205"/>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2000" b="1" dirty="0"/>
              <a:t>The project is undertaken to understand the salary of employees in various department in an organization.</a:t>
            </a:r>
            <a:endParaRPr lang="en-US" sz="2000" b="1" dirty="0">
              <a:ea typeface="Calibri"/>
              <a:cs typeface="Calibri"/>
            </a:endParaRPr>
          </a:p>
          <a:p>
            <a:pPr marL="285750" indent="-285750">
              <a:buFont typeface="Arial" panose="020B0604020202020204" pitchFamily="34" charset="0"/>
              <a:buChar char="•"/>
            </a:pPr>
            <a:r>
              <a:rPr lang="en-US" sz="2000" b="1" dirty="0"/>
              <a:t>This performance is helpful both for organization as well as employees</a:t>
            </a:r>
            <a:endParaRPr lang="en-US" sz="2000" b="1" dirty="0">
              <a:ea typeface="Calibri"/>
              <a:cs typeface="Calibri"/>
            </a:endParaRPr>
          </a:p>
          <a:p>
            <a:pPr marL="285750" indent="-285750">
              <a:buFont typeface="Arial" panose="020B0604020202020204" pitchFamily="34" charset="0"/>
              <a:buChar char="•"/>
            </a:pPr>
            <a:r>
              <a:rPr lang="en-US" sz="2000" b="1" dirty="0"/>
              <a:t>For employees, this analysis gives them insights of their compensation based on department of work they undertake</a:t>
            </a:r>
            <a:endParaRPr lang="en-US" sz="2000" b="1" dirty="0">
              <a:ea typeface="Calibri"/>
              <a:cs typeface="Calibri"/>
            </a:endParaRPr>
          </a:p>
          <a:p>
            <a:pPr marL="285750" indent="-285750">
              <a:buFont typeface="Arial" panose="020B0604020202020204" pitchFamily="34" charset="0"/>
              <a:buChar char="•"/>
            </a:pPr>
            <a:r>
              <a:rPr lang="en-US" sz="2000" b="1" dirty="0"/>
              <a:t>In the view of organization, this analysis is useful for knowing compensation provided to employees based on various departments</a:t>
            </a:r>
            <a:endParaRPr lang="en-US" sz="2000" b="1" dirty="0">
              <a:ea typeface="Calibri"/>
              <a:cs typeface="Calibri"/>
            </a:endParaRPr>
          </a:p>
          <a:p>
            <a:pPr marL="285750" indent="-285750">
              <a:buFont typeface="Arial" panose="020B0604020202020204" pitchFamily="34" charset="0"/>
              <a:buChar char="•"/>
            </a:pPr>
            <a:r>
              <a:rPr lang="en-US" sz="2000" b="1" dirty="0"/>
              <a:t>It is also useful to compare salary between departments in a specified period of time</a:t>
            </a:r>
            <a:endParaRPr lang="en-US" sz="2000" b="1" dirty="0">
              <a:ea typeface="Calibri"/>
              <a:cs typeface="Calibri"/>
            </a:endParaRPr>
          </a:p>
          <a:p>
            <a:pPr marL="285750" indent="-285750">
              <a:buFont typeface="Arial" panose="020B0604020202020204" pitchFamily="34" charset="0"/>
              <a:buChar char="•"/>
            </a:pPr>
            <a:r>
              <a:rPr lang="en-US" sz="2000" b="1" dirty="0"/>
              <a:t>This analysis is helpful in comparison of gender based on </a:t>
            </a:r>
            <a:endParaRPr lang="en-US" sz="2000" b="1" dirty="0" smtClean="0"/>
          </a:p>
          <a:p>
            <a:r>
              <a:rPr lang="en-US" sz="2000" b="1" dirty="0" smtClean="0"/>
              <a:t>     salary </a:t>
            </a:r>
            <a:r>
              <a:rPr lang="en-US" sz="2000" b="1" dirty="0"/>
              <a:t>distribution </a:t>
            </a:r>
            <a:endParaRPr lang="en-US" sz="2000" b="1" dirty="0">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187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1710267"/>
            <a:ext cx="7924800" cy="5262979"/>
          </a:xfrm>
          <a:prstGeom prst="rect">
            <a:avLst/>
          </a:prstGeom>
          <a:noFill/>
        </p:spPr>
        <p:txBody>
          <a:bodyPr wrap="square" lIns="91440" tIns="45720" rIns="91440" bIns="45720" rtlCol="0" anchor="t">
            <a:spAutoFit/>
          </a:bodyPr>
          <a:lstStyle/>
          <a:p>
            <a:pPr algn="l">
              <a:buFont typeface="Arial" panose="020B0604020202020204" pitchFamily="34" charset="0"/>
              <a:buChar char="•"/>
            </a:pPr>
            <a:r>
              <a:rPr lang="en-US" sz="2400" b="1" i="0" dirty="0">
                <a:solidFill>
                  <a:srgbClr val="0D0D0D"/>
                </a:solidFill>
                <a:effectLst/>
                <a:latin typeface="Calibri"/>
                <a:ea typeface="Calibri"/>
                <a:cs typeface="Times New Roman"/>
              </a:rPr>
              <a:t>Compensation </a:t>
            </a:r>
            <a:r>
              <a:rPr lang="en-US" sz="2400" b="1" dirty="0">
                <a:solidFill>
                  <a:srgbClr val="0D0D0D"/>
                </a:solidFill>
                <a:latin typeface="Calibri"/>
                <a:ea typeface="Calibri"/>
                <a:cs typeface="Times New Roman"/>
              </a:rPr>
              <a:t>analysis is the process businesses undertake to understand how to pay their employees</a:t>
            </a:r>
          </a:p>
          <a:p>
            <a:pPr>
              <a:buFont typeface="Arial" panose="020B0604020202020204" pitchFamily="34" charset="0"/>
              <a:buChar char="•"/>
            </a:pPr>
            <a:endParaRPr lang="en-US" sz="2400" b="1" dirty="0">
              <a:solidFill>
                <a:srgbClr val="0D0D0D"/>
              </a:solidFill>
              <a:latin typeface="Calibri"/>
              <a:ea typeface="Calibri"/>
              <a:cs typeface="Times New Roman"/>
            </a:endParaRPr>
          </a:p>
          <a:p>
            <a:pPr algn="l">
              <a:buFont typeface="Arial" panose="020B0604020202020204" pitchFamily="34" charset="0"/>
              <a:buChar char="•"/>
            </a:pPr>
            <a:r>
              <a:rPr lang="en-US" sz="2400" b="1" i="0" dirty="0">
                <a:solidFill>
                  <a:srgbClr val="0D0D0D"/>
                </a:solidFill>
                <a:effectLst/>
                <a:latin typeface="Calibri"/>
                <a:ea typeface="Calibri"/>
                <a:cs typeface="Times New Roman"/>
              </a:rPr>
              <a:t>A c</a:t>
            </a:r>
            <a:r>
              <a:rPr lang="en-US" sz="2400" b="1" dirty="0">
                <a:solidFill>
                  <a:srgbClr val="0D0D0D"/>
                </a:solidFill>
                <a:latin typeface="Calibri"/>
                <a:ea typeface="Calibri"/>
                <a:cs typeface="Times New Roman"/>
              </a:rPr>
              <a:t>ompensation analysis is a tool that helps companies attract new employees and retain current ones through providing fair salary</a:t>
            </a:r>
          </a:p>
          <a:p>
            <a:pPr>
              <a:buFont typeface="Arial" panose="020B0604020202020204" pitchFamily="34" charset="0"/>
              <a:buChar char="•"/>
            </a:pPr>
            <a:endParaRPr lang="en-US" sz="2400" b="1" dirty="0">
              <a:solidFill>
                <a:srgbClr val="0D0D0D"/>
              </a:solidFill>
              <a:latin typeface="Calibri"/>
              <a:ea typeface="Calibri"/>
              <a:cs typeface="Times New Roman"/>
            </a:endParaRPr>
          </a:p>
          <a:p>
            <a:pPr algn="l">
              <a:buFont typeface="Arial" panose="020B0604020202020204" pitchFamily="34" charset="0"/>
              <a:buChar char="•"/>
            </a:pPr>
            <a:r>
              <a:rPr lang="en-US" sz="2400" b="1" i="0" dirty="0">
                <a:solidFill>
                  <a:srgbClr val="0D0D0D"/>
                </a:solidFill>
                <a:effectLst/>
                <a:latin typeface="Calibri"/>
                <a:ea typeface="Calibri"/>
                <a:cs typeface="Times New Roman"/>
              </a:rPr>
              <a:t>It is the act of analyzing data to measure how employe</a:t>
            </a:r>
            <a:r>
              <a:rPr lang="en-US" sz="2400" b="1" dirty="0">
                <a:solidFill>
                  <a:srgbClr val="0D0D0D"/>
                </a:solidFill>
                <a:latin typeface="Calibri"/>
                <a:ea typeface="Calibri"/>
                <a:cs typeface="Times New Roman"/>
              </a:rPr>
              <a:t>es are performing against key performance indicator</a:t>
            </a:r>
          </a:p>
          <a:p>
            <a:pPr>
              <a:buFont typeface="Arial" panose="020B0604020202020204" pitchFamily="34" charset="0"/>
              <a:buChar char="•"/>
            </a:pPr>
            <a:endParaRPr lang="en-US" sz="2400" b="1" dirty="0">
              <a:solidFill>
                <a:srgbClr val="0D0D0D"/>
              </a:solidFill>
              <a:latin typeface="Calibri"/>
              <a:ea typeface="Calibri"/>
              <a:cs typeface="Times New Roman"/>
            </a:endParaRPr>
          </a:p>
          <a:p>
            <a:pPr algn="l">
              <a:buFont typeface="Arial" panose="020B0604020202020204" pitchFamily="34" charset="0"/>
              <a:buChar char="•"/>
            </a:pPr>
            <a:r>
              <a:rPr lang="en-US" sz="2400" b="1" i="0" dirty="0">
                <a:solidFill>
                  <a:srgbClr val="0D0D0D"/>
                </a:solidFill>
                <a:effectLst/>
                <a:latin typeface="Calibri"/>
                <a:ea typeface="Calibri"/>
                <a:cs typeface="Times New Roman"/>
              </a:rPr>
              <a:t>These key performan</a:t>
            </a:r>
            <a:r>
              <a:rPr lang="en-US" sz="2400" b="1" dirty="0">
                <a:solidFill>
                  <a:srgbClr val="0D0D0D"/>
                </a:solidFill>
                <a:latin typeface="Calibri"/>
                <a:ea typeface="Calibri"/>
                <a:cs typeface="Times New Roman"/>
              </a:rPr>
              <a:t>ce indicator are role-specific performance goals, metrics, or standards that are tied to larger business goals</a:t>
            </a:r>
            <a:endParaRPr lang="en-US" sz="2400" b="1" i="0" dirty="0">
              <a:solidFill>
                <a:srgbClr val="0D0D0D"/>
              </a:solidFill>
              <a:effectLst/>
              <a:latin typeface="Calibri"/>
              <a:ea typeface="Calibri"/>
              <a:cs typeface="Times New Roman"/>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219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9F161C0B-7181-11F2-3B0D-7B56DF7EEAEF}"/>
              </a:ext>
            </a:extLst>
          </p:cNvPr>
          <p:cNvSpPr txBox="1"/>
          <p:nvPr/>
        </p:nvSpPr>
        <p:spPr>
          <a:xfrm>
            <a:off x="990600" y="1710267"/>
            <a:ext cx="7848600" cy="6555641"/>
          </a:xfrm>
          <a:prstGeom prst="rect">
            <a:avLst/>
          </a:prstGeom>
          <a:noFill/>
        </p:spPr>
        <p:txBody>
          <a:bodyPr wrap="square" lIns="91440" tIns="45720" rIns="91440" bIns="45720" rtlCol="0" anchor="t">
            <a:spAutoFit/>
          </a:bodyPr>
          <a:lstStyle/>
          <a:p>
            <a:r>
              <a:rPr lang="en-US" sz="2000" b="1" dirty="0"/>
              <a:t>The end users of the employee salary analysis are:</a:t>
            </a:r>
            <a:endParaRPr lang="en-US" sz="2000" b="1" dirty="0">
              <a:ea typeface="Calibri"/>
              <a:cs typeface="Calibri"/>
            </a:endParaRPr>
          </a:p>
          <a:p>
            <a:endParaRPr lang="en-US" sz="2000" b="1" dirty="0">
              <a:ea typeface="Calibri"/>
              <a:cs typeface="Calibri"/>
            </a:endParaRPr>
          </a:p>
          <a:p>
            <a:pPr marL="457200" indent="-457200">
              <a:buFont typeface="+mj-lt"/>
              <a:buAutoNum type="arabicPeriod"/>
            </a:pPr>
            <a:r>
              <a:rPr lang="en-US" sz="2000" b="1" dirty="0">
                <a:solidFill>
                  <a:srgbClr val="7030A0"/>
                </a:solidFill>
              </a:rPr>
              <a:t>The Employees: </a:t>
            </a:r>
            <a:r>
              <a:rPr lang="en-US" sz="2000" b="1" dirty="0"/>
              <a:t>The employees are being one of the end users of the employee salary analysis data as they use this data to compare themselves with other employees based on compensation. Sometimes, they use these data to claim exclusive perks and benefits from the company</a:t>
            </a:r>
            <a:endParaRPr lang="en-US" sz="2000" b="1" dirty="0">
              <a:ea typeface="Calibri"/>
              <a:cs typeface="Calibri"/>
            </a:endParaRPr>
          </a:p>
          <a:p>
            <a:pPr marL="457200" indent="-457200">
              <a:buFont typeface="+mj-lt"/>
              <a:buAutoNum type="arabicPeriod"/>
            </a:pPr>
            <a:endParaRPr lang="en-US" sz="2000" b="1" dirty="0">
              <a:ea typeface="Calibri"/>
              <a:cs typeface="Calibri"/>
            </a:endParaRPr>
          </a:p>
          <a:p>
            <a:pPr marL="457200" indent="-457200">
              <a:buFont typeface="+mj-lt"/>
              <a:buAutoNum type="arabicPeriod"/>
            </a:pPr>
            <a:r>
              <a:rPr lang="en-US" sz="2000" b="1" dirty="0">
                <a:solidFill>
                  <a:srgbClr val="7030A0"/>
                </a:solidFill>
              </a:rPr>
              <a:t>The Organization: </a:t>
            </a:r>
            <a:r>
              <a:rPr lang="en-US" sz="2000" b="1" dirty="0"/>
              <a:t>organization use these data for several purpose such as attracting new employees, retaining current employees, appraisal of employees, etc.</a:t>
            </a:r>
            <a:endParaRPr lang="en-US" sz="2000" b="1" dirty="0">
              <a:ea typeface="Calibri"/>
              <a:cs typeface="Calibri"/>
            </a:endParaRPr>
          </a:p>
          <a:p>
            <a:pPr marL="457200" indent="-457200">
              <a:buFont typeface="+mj-lt"/>
              <a:buAutoNum type="arabicPeriod"/>
            </a:pPr>
            <a:endParaRPr lang="en-US" sz="2000" b="1" dirty="0">
              <a:ea typeface="Calibri"/>
              <a:cs typeface="Calibri"/>
            </a:endParaRPr>
          </a:p>
          <a:p>
            <a:pPr marL="457200" indent="-457200">
              <a:buFont typeface="+mj-lt"/>
              <a:buAutoNum type="arabicPeriod"/>
            </a:pPr>
            <a:r>
              <a:rPr lang="en-US" sz="2000" b="1" dirty="0">
                <a:solidFill>
                  <a:srgbClr val="7030A0"/>
                </a:solidFill>
              </a:rPr>
              <a:t>Other Organizations:</a:t>
            </a:r>
            <a:r>
              <a:rPr lang="en-US" sz="2000" b="1" dirty="0"/>
              <a:t> In rare cases, other organizations use for the purpose of recruiting employees who were previously working in the organization.</a:t>
            </a:r>
            <a:endParaRPr lang="en-US" sz="2000" b="1" dirty="0">
              <a:ea typeface="Calibri"/>
              <a:cs typeface="Calibri"/>
            </a:endParaRPr>
          </a:p>
          <a:p>
            <a:pPr marL="457200" indent="-457200">
              <a:buFont typeface="+mj-lt"/>
              <a:buAutoNum type="arabicPeriod"/>
            </a:pPr>
            <a:endParaRPr lang="en-US" sz="2000" b="1" dirty="0">
              <a:ea typeface="Calibri"/>
              <a:cs typeface="Calibri"/>
            </a:endParaRPr>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2E295B0-440F-740B-542C-4F2FE452001B}"/>
              </a:ext>
            </a:extLst>
          </p:cNvPr>
          <p:cNvSpPr txBox="1"/>
          <p:nvPr/>
        </p:nvSpPr>
        <p:spPr>
          <a:xfrm>
            <a:off x="2843784" y="2014283"/>
            <a:ext cx="6605016" cy="4524315"/>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Ø"/>
            </a:pPr>
            <a:r>
              <a:rPr lang="en-US" sz="2400" b="1" dirty="0">
                <a:solidFill>
                  <a:schemeClr val="accent2"/>
                </a:solidFill>
              </a:rPr>
              <a:t>Conditional formatting:</a:t>
            </a:r>
            <a:r>
              <a:rPr lang="en-US" sz="2400" b="1" dirty="0"/>
              <a:t> To identify the missing values and remove the blank spaces</a:t>
            </a:r>
            <a:endParaRPr lang="en-US" sz="2400" b="1" dirty="0">
              <a:ea typeface="Calibri"/>
              <a:cs typeface="Calibri"/>
            </a:endParaRPr>
          </a:p>
          <a:p>
            <a:pPr marL="285750" indent="-285750">
              <a:buFont typeface="Wingdings" panose="05000000000000000000" pitchFamily="2" charset="2"/>
              <a:buChar char="Ø"/>
            </a:pPr>
            <a:endParaRPr lang="en-US" sz="2400" b="1" dirty="0">
              <a:ea typeface="Calibri"/>
              <a:cs typeface="Calibri"/>
            </a:endParaRPr>
          </a:p>
          <a:p>
            <a:pPr marL="285750" indent="-285750">
              <a:buFont typeface="Wingdings" panose="05000000000000000000" pitchFamily="2" charset="2"/>
              <a:buChar char="Ø"/>
            </a:pPr>
            <a:r>
              <a:rPr lang="en-US" sz="2400" b="1" dirty="0">
                <a:solidFill>
                  <a:schemeClr val="accent2"/>
                </a:solidFill>
              </a:rPr>
              <a:t>Filtering: </a:t>
            </a:r>
            <a:r>
              <a:rPr lang="en-US" sz="2400" b="1" dirty="0"/>
              <a:t>To filter out or to remove the identified missing values</a:t>
            </a:r>
            <a:endParaRPr lang="en-US" sz="2400" b="1" dirty="0">
              <a:ea typeface="Calibri"/>
              <a:cs typeface="Calibri"/>
            </a:endParaRPr>
          </a:p>
          <a:p>
            <a:pPr marL="285750" indent="-285750">
              <a:buFont typeface="Wingdings" panose="05000000000000000000" pitchFamily="2" charset="2"/>
              <a:buChar char="Ø"/>
            </a:pPr>
            <a:endParaRPr lang="en-US" sz="2400" b="1" dirty="0">
              <a:ea typeface="Calibri"/>
              <a:cs typeface="Calibri"/>
            </a:endParaRPr>
          </a:p>
          <a:p>
            <a:pPr marL="285750" indent="-285750">
              <a:buFont typeface="Wingdings" panose="05000000000000000000" pitchFamily="2" charset="2"/>
              <a:buChar char="Ø"/>
            </a:pPr>
            <a:r>
              <a:rPr lang="en-US" sz="2400" b="1" dirty="0">
                <a:solidFill>
                  <a:schemeClr val="accent2"/>
                </a:solidFill>
              </a:rPr>
              <a:t>Pivot table:</a:t>
            </a:r>
            <a:r>
              <a:rPr lang="en-US" sz="2400" b="1" dirty="0"/>
              <a:t> To summarize the complex data into simpler one using specific criteria namely gender, department, start date and sum of salary</a:t>
            </a:r>
            <a:endParaRPr lang="en-US" sz="2400" b="1" dirty="0">
              <a:ea typeface="Calibri"/>
              <a:cs typeface="Calibri"/>
            </a:endParaRPr>
          </a:p>
          <a:p>
            <a:pPr marL="285750" indent="-285750">
              <a:buFont typeface="Wingdings" panose="05000000000000000000" pitchFamily="2" charset="2"/>
              <a:buChar char="Ø"/>
            </a:pPr>
            <a:endParaRPr lang="en-US" sz="2400" b="1" dirty="0">
              <a:ea typeface="Calibri"/>
              <a:cs typeface="Calibri"/>
            </a:endParaRPr>
          </a:p>
          <a:p>
            <a:pPr marL="285750" indent="-285750">
              <a:buFont typeface="Wingdings" panose="05000000000000000000" pitchFamily="2" charset="2"/>
              <a:buChar char="Ø"/>
            </a:pPr>
            <a:r>
              <a:rPr lang="en-US" sz="2400" b="1" dirty="0">
                <a:solidFill>
                  <a:schemeClr val="accent2"/>
                </a:solidFill>
              </a:rPr>
              <a:t>Graphs: </a:t>
            </a:r>
            <a:r>
              <a:rPr lang="en-US" sz="2400" b="1" dirty="0"/>
              <a:t>Pictorial representation of data</a:t>
            </a:r>
            <a:endParaRPr lang="en-US" sz="2400" b="1"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84E71DAE-0C9D-CAAE-E9C9-CFF49AC2508C}"/>
              </a:ext>
            </a:extLst>
          </p:cNvPr>
          <p:cNvSpPr txBox="1"/>
          <p:nvPr/>
        </p:nvSpPr>
        <p:spPr>
          <a:xfrm>
            <a:off x="620889" y="1495777"/>
            <a:ext cx="8839199"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b="1" dirty="0">
                <a:solidFill>
                  <a:srgbClr val="00B050"/>
                </a:solidFill>
                <a:latin typeface="Sitka Display"/>
                <a:ea typeface="Calibri"/>
                <a:cs typeface="Calibri"/>
              </a:rPr>
              <a:t>Employee dataset </a:t>
            </a:r>
            <a:r>
              <a:rPr lang="en-US" sz="2800" b="1" dirty="0">
                <a:latin typeface="Sitka Display"/>
                <a:ea typeface="Calibri"/>
                <a:cs typeface="Calibri"/>
              </a:rPr>
              <a:t>– Kaggle which contained 26 features, </a:t>
            </a:r>
            <a:r>
              <a:rPr lang="en-US" sz="2800" b="1" dirty="0">
                <a:latin typeface="Calibri"/>
                <a:ea typeface="Calibri"/>
                <a:cs typeface="Calibri"/>
              </a:rPr>
              <a:t>out of which only 9 features were taken into consideration. These features are as follows:</a:t>
            </a:r>
          </a:p>
          <a:p>
            <a:pPr marL="514350" indent="-514350" algn="just">
              <a:buAutoNum type="arabicPeriod"/>
            </a:pPr>
            <a:r>
              <a:rPr lang="en-US" sz="2800" b="1">
                <a:latin typeface="Calibri"/>
                <a:ea typeface="+mn-lt"/>
                <a:cs typeface="+mn-lt"/>
              </a:rPr>
              <a:t>Start date </a:t>
            </a:r>
          </a:p>
          <a:p>
            <a:pPr marL="514350" indent="-514350" algn="just">
              <a:buAutoNum type="arabicPeriod"/>
            </a:pPr>
            <a:r>
              <a:rPr lang="en-US" sz="2800" b="1">
                <a:latin typeface="Calibri"/>
                <a:ea typeface="+mn-lt"/>
                <a:cs typeface="+mn-lt"/>
              </a:rPr>
              <a:t>Name</a:t>
            </a:r>
            <a:endParaRPr lang="en-US" sz="2800" b="1" dirty="0">
              <a:latin typeface="Calibri"/>
              <a:ea typeface="+mn-lt"/>
              <a:cs typeface="+mn-lt"/>
            </a:endParaRPr>
          </a:p>
          <a:p>
            <a:pPr marL="514350" indent="-514350" algn="just">
              <a:buAutoNum type="arabicPeriod"/>
            </a:pPr>
            <a:r>
              <a:rPr lang="en-US" sz="2800" b="1">
                <a:latin typeface="Calibri"/>
                <a:ea typeface="+mn-lt"/>
                <a:cs typeface="+mn-lt"/>
              </a:rPr>
              <a:t>Employee type</a:t>
            </a:r>
            <a:endParaRPr lang="en-US"/>
          </a:p>
          <a:p>
            <a:pPr marL="514350" indent="-514350" algn="just">
              <a:buAutoNum type="arabicPeriod"/>
            </a:pPr>
            <a:r>
              <a:rPr lang="en-US" sz="2800" b="1">
                <a:latin typeface="Calibri"/>
                <a:ea typeface="+mn-lt"/>
                <a:cs typeface="+mn-lt"/>
              </a:rPr>
              <a:t>Department</a:t>
            </a:r>
            <a:endParaRPr lang="en-US" sz="2800" b="1" dirty="0">
              <a:latin typeface="Calibri"/>
              <a:ea typeface="+mn-lt"/>
              <a:cs typeface="+mn-lt"/>
            </a:endParaRPr>
          </a:p>
          <a:p>
            <a:pPr marL="514350" indent="-514350" algn="just">
              <a:buAutoNum type="arabicPeriod"/>
            </a:pPr>
            <a:r>
              <a:rPr lang="en-US" sz="2800" b="1">
                <a:latin typeface="Calibri"/>
                <a:ea typeface="+mn-lt"/>
                <a:cs typeface="+mn-lt"/>
              </a:rPr>
              <a:t>Gender</a:t>
            </a:r>
            <a:endParaRPr lang="en-US" sz="2800" b="1" dirty="0">
              <a:latin typeface="Calibri"/>
              <a:ea typeface="+mn-lt"/>
              <a:cs typeface="+mn-lt"/>
            </a:endParaRPr>
          </a:p>
          <a:p>
            <a:pPr marL="514350" indent="-514350" algn="just">
              <a:buAutoNum type="arabicPeriod"/>
            </a:pPr>
            <a:r>
              <a:rPr lang="en-US" sz="2800" b="1">
                <a:latin typeface="Calibri"/>
                <a:ea typeface="+mn-lt"/>
                <a:cs typeface="+mn-lt"/>
              </a:rPr>
              <a:t>Sum of salary</a:t>
            </a:r>
            <a:endParaRPr lang="en-US" sz="2800" b="1" dirty="0">
              <a:latin typeface="Calibri"/>
              <a:ea typeface="+mn-lt"/>
              <a:cs typeface="+mn-lt"/>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705600" y="1295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6477000" y="338137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667000" y="1828800"/>
            <a:ext cx="6019800" cy="5016758"/>
          </a:xfrm>
          <a:prstGeom prst="rect">
            <a:avLst/>
          </a:prstGeom>
          <a:noFill/>
        </p:spPr>
        <p:txBody>
          <a:bodyPr wrap="square" rtlCol="0">
            <a:spAutoFit/>
          </a:bodyPr>
          <a:lstStyle/>
          <a:p>
            <a:pPr marL="342900" indent="-342900">
              <a:buFont typeface="Wingdings" panose="05000000000000000000" pitchFamily="2" charset="2"/>
              <a:buChar char="ü"/>
            </a:pPr>
            <a:r>
              <a:rPr lang="en-US" sz="2000" b="1" dirty="0"/>
              <a:t>Employee salary analysis is a crucial aspect of human resource management and organizational planning</a:t>
            </a:r>
            <a:r>
              <a:rPr lang="en-US" sz="2000" b="1" dirty="0" smtClean="0"/>
              <a:t>.</a:t>
            </a:r>
          </a:p>
          <a:p>
            <a:pPr marL="342900" indent="-342900">
              <a:buFont typeface="Wingdings" panose="05000000000000000000" pitchFamily="2" charset="2"/>
              <a:buChar char="ü"/>
            </a:pPr>
            <a:r>
              <a:rPr lang="en-US" sz="2000" b="1" dirty="0" smtClean="0"/>
              <a:t> </a:t>
            </a:r>
            <a:r>
              <a:rPr lang="en-US" sz="2000" b="1" dirty="0"/>
              <a:t>It helps businesses understand and evaluate their compensation structures, ensure fair pay practices, and make informed decisions regarding salary adjustments and budget allocations. </a:t>
            </a:r>
            <a:endParaRPr lang="en-US" sz="2000" b="1" dirty="0" smtClean="0"/>
          </a:p>
          <a:p>
            <a:pPr marL="342900" indent="-342900">
              <a:buFont typeface="Wingdings" panose="05000000000000000000" pitchFamily="2" charset="2"/>
              <a:buChar char="ü"/>
            </a:pPr>
            <a:r>
              <a:rPr lang="en-US" sz="2000" b="1" dirty="0" smtClean="0"/>
              <a:t>One </a:t>
            </a:r>
            <a:r>
              <a:rPr lang="en-US" sz="2000" b="1" dirty="0"/>
              <a:t>unique aspect of employee salary analysis is its ability to provide insights into trends, disparities, and potential areas for improvement within an organization's compensation framework. </a:t>
            </a:r>
            <a:endParaRPr lang="en-US" sz="2000" b="1" dirty="0" smtClean="0"/>
          </a:p>
          <a:p>
            <a:pPr marL="342900" indent="-342900">
              <a:buFont typeface="Wingdings" panose="05000000000000000000" pitchFamily="2" charset="2"/>
              <a:buChar char="ü"/>
            </a:pPr>
            <a:r>
              <a:rPr lang="en-US" sz="2000" b="1" dirty="0" smtClean="0"/>
              <a:t>By </a:t>
            </a:r>
            <a:r>
              <a:rPr lang="en-US" sz="2000" b="1" dirty="0"/>
              <a:t>leveraging data-driven approaches and advanced analytics, businesses can optimize their salary structures to attract and retain top talent, enhance employee satisfaction, and drive overall organizational success.</a:t>
            </a:r>
            <a:endParaRPr lang="en-IN" sz="20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e75731e8-7c9e-48de-9b97-810c0e62573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E17E094D8EB5348A41A67130665B0DA" ma:contentTypeVersion="11" ma:contentTypeDescription="Create a new document." ma:contentTypeScope="" ma:versionID="6b10dbbfccae3b0d15d3fcb2fd65fc5e">
  <xsd:schema xmlns:xsd="http://www.w3.org/2001/XMLSchema" xmlns:xs="http://www.w3.org/2001/XMLSchema" xmlns:p="http://schemas.microsoft.com/office/2006/metadata/properties" xmlns:ns3="e75731e8-7c9e-48de-9b97-810c0e625735" targetNamespace="http://schemas.microsoft.com/office/2006/metadata/properties" ma:root="true" ma:fieldsID="13c9e30168c1271dcf4f2104e643c35c" ns3:_="">
    <xsd:import namespace="e75731e8-7c9e-48de-9b97-810c0e625735"/>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DateTaken" minOccurs="0"/>
                <xsd:element ref="ns3:MediaServiceSystemTags" minOccurs="0"/>
                <xsd:element ref="ns3:MediaServiceGenerationTime" minOccurs="0"/>
                <xsd:element ref="ns3:MediaServiceEventHashCode" minOccurs="0"/>
                <xsd:element ref="ns3:MediaServiceOCR"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5731e8-7c9e-48de-9b97-810c0e6257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7" nillable="true" ma:displayName="MediaLengthInSeconds" ma:hidden="true" ma:internalName="MediaLengthInSeconds" ma:readOnly="true">
      <xsd:simpleType>
        <xsd:restriction base="dms:Unknown"/>
      </xsd:simpleType>
    </xsd:element>
    <xsd:element name="_activity" ma:index="18"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6C2028-368E-46A2-92B8-CC7BCC5D1073}">
  <ds:schemaRefs>
    <ds:schemaRef ds:uri="http://schemas.microsoft.com/sharepoint/v3/contenttype/forms"/>
  </ds:schemaRefs>
</ds:datastoreItem>
</file>

<file path=customXml/itemProps2.xml><?xml version="1.0" encoding="utf-8"?>
<ds:datastoreItem xmlns:ds="http://schemas.openxmlformats.org/officeDocument/2006/customXml" ds:itemID="{1D33847E-65E6-4F74-8FCF-88A5A428A37D}">
  <ds:schemaRefs>
    <ds:schemaRef ds:uri="http://www.w3.org/XML/1998/namespace"/>
    <ds:schemaRef ds:uri="http://purl.org/dc/elements/1.1/"/>
    <ds:schemaRef ds:uri="http://purl.org/dc/dcmitype/"/>
    <ds:schemaRef ds:uri="http://schemas.microsoft.com/office/infopath/2007/PartnerControls"/>
    <ds:schemaRef ds:uri="http://schemas.openxmlformats.org/package/2006/metadata/core-properties"/>
    <ds:schemaRef ds:uri="http://schemas.microsoft.com/office/2006/documentManagement/types"/>
    <ds:schemaRef ds:uri="e75731e8-7c9e-48de-9b97-810c0e625735"/>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9BAB0C11-6434-4BED-828B-67F887131A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75731e8-7c9e-48de-9b97-810c0e62573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348</TotalTime>
  <Words>840</Words>
  <Application>Microsoft Office PowerPoint</Application>
  <PresentationFormat>Widescreen</PresentationFormat>
  <Paragraphs>133</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Roboto</vt:lpstr>
      <vt:lpstr>Sitka Display</vt:lpstr>
      <vt:lpstr>Times New Roman</vt:lpstr>
      <vt:lpstr>Trebuchet MS</vt:lpstr>
      <vt:lpstr>Wingdings</vt:lpstr>
      <vt:lpstr>Office Theme</vt:lpstr>
      <vt:lpstr>Employee Data Analysis using Excel  </vt:lpstr>
      <vt:lpstr>PROJECT TITLE</vt:lpstr>
      <vt:lpstr>AGENDA</vt:lpstr>
      <vt:lpstr>PROBLEM STATEMENT  TITLE:EMPLOYEE SALARY ANALYSIS </vt:lpstr>
      <vt:lpstr>PROJECT OVERVIEW</vt:lpstr>
      <vt:lpstr>WHO ARE THE END USERS?</vt:lpstr>
      <vt:lpstr>OUR SOLUTION AND ITS VALUE PROPOSITION</vt:lpstr>
      <vt:lpstr>Dataset Description</vt:lpstr>
      <vt:lpstr>THE "WOW" IN OUR SOLUTION</vt:lpstr>
      <vt:lpstr>PowerPoint Presentation</vt:lpstr>
      <vt:lpstr>MODELLING </vt:lpstr>
      <vt:lpstr>RESULTS</vt:lpstr>
      <vt:lpstr>RESULTS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184</cp:revision>
  <dcterms:created xsi:type="dcterms:W3CDTF">2024-03-29T15:07:22Z</dcterms:created>
  <dcterms:modified xsi:type="dcterms:W3CDTF">2024-08-28T04:33:41Z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ContentTypeId">
    <vt:lpwstr>0x010100CE17E094D8EB5348A41A67130665B0DA</vt:lpwstr>
  </property>
</Properties>
</file>